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2" r:id="rId2"/>
  </p:sldMasterIdLst>
  <p:notesMasterIdLst>
    <p:notesMasterId r:id="rId48"/>
  </p:notesMasterIdLst>
  <p:handoutMasterIdLst>
    <p:handoutMasterId r:id="rId49"/>
  </p:handoutMasterIdLst>
  <p:sldIdLst>
    <p:sldId id="256" r:id="rId3"/>
    <p:sldId id="305" r:id="rId4"/>
    <p:sldId id="311" r:id="rId5"/>
    <p:sldId id="9177" r:id="rId6"/>
    <p:sldId id="9175" r:id="rId7"/>
    <p:sldId id="9176" r:id="rId8"/>
    <p:sldId id="9178" r:id="rId9"/>
    <p:sldId id="9200" r:id="rId10"/>
    <p:sldId id="8985" r:id="rId11"/>
    <p:sldId id="9180" r:id="rId12"/>
    <p:sldId id="9185" r:id="rId13"/>
    <p:sldId id="262" r:id="rId14"/>
    <p:sldId id="1756" r:id="rId15"/>
    <p:sldId id="9097" r:id="rId16"/>
    <p:sldId id="9179" r:id="rId17"/>
    <p:sldId id="9169" r:id="rId18"/>
    <p:sldId id="1770" r:id="rId19"/>
    <p:sldId id="1771" r:id="rId20"/>
    <p:sldId id="9171" r:id="rId21"/>
    <p:sldId id="1772" r:id="rId22"/>
    <p:sldId id="9099" r:id="rId23"/>
    <p:sldId id="1773" r:id="rId24"/>
    <p:sldId id="9098" r:id="rId25"/>
    <p:sldId id="9100" r:id="rId26"/>
    <p:sldId id="9181" r:id="rId27"/>
    <p:sldId id="9184" r:id="rId28"/>
    <p:sldId id="266" r:id="rId29"/>
    <p:sldId id="9024" r:id="rId30"/>
    <p:sldId id="9094" r:id="rId31"/>
    <p:sldId id="9022" r:id="rId32"/>
    <p:sldId id="9095" r:id="rId33"/>
    <p:sldId id="9026" r:id="rId34"/>
    <p:sldId id="9028" r:id="rId35"/>
    <p:sldId id="9182" r:id="rId36"/>
    <p:sldId id="9170" r:id="rId37"/>
    <p:sldId id="9198" r:id="rId38"/>
    <p:sldId id="9139" r:id="rId39"/>
    <p:sldId id="9140" r:id="rId40"/>
    <p:sldId id="9189" r:id="rId41"/>
    <p:sldId id="9160" r:id="rId42"/>
    <p:sldId id="9014" r:id="rId43"/>
    <p:sldId id="9159" r:id="rId44"/>
    <p:sldId id="9192" r:id="rId45"/>
    <p:sldId id="9195" r:id="rId46"/>
    <p:sldId id="9167" r:id="rId47"/>
  </p:sldIdLst>
  <p:sldSz cx="12779375"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ucheux, Marianne" initials="FM" lastIdx="2" clrIdx="0">
    <p:extLst>
      <p:ext uri="{19B8F6BF-5375-455C-9EA6-DF929625EA0E}">
        <p15:presenceInfo xmlns:p15="http://schemas.microsoft.com/office/powerpoint/2012/main" userId="S::Marianne.Faucheux@caissedesdepots.fr::52c91dc9-4272-4fae-b18e-6f9ab87048a2" providerId="AD"/>
      </p:ext>
    </p:extLst>
  </p:cmAuthor>
  <p:cmAuthor id="2" name="Leroy, Franck" initials="LF" lastIdx="1" clrIdx="1">
    <p:extLst>
      <p:ext uri="{19B8F6BF-5375-455C-9EA6-DF929625EA0E}">
        <p15:presenceInfo xmlns:p15="http://schemas.microsoft.com/office/powerpoint/2012/main" userId="S::Franck.Leroy@caissedesdepots.fr::2440b87d-ea7e-4366-b013-5b79fc226646" providerId="AD"/>
      </p:ext>
    </p:extLst>
  </p:cmAuthor>
  <p:cmAuthor id="3" name="Genter, Christophe" initials="GC" lastIdx="8" clrIdx="2">
    <p:extLst>
      <p:ext uri="{19B8F6BF-5375-455C-9EA6-DF929625EA0E}">
        <p15:presenceInfo xmlns:p15="http://schemas.microsoft.com/office/powerpoint/2012/main" userId="S::Christophe.Genter@caissedesdepots.fr::c2fd8f5b-bf9e-4711-bfa2-c5fec994c5a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A3C"/>
    <a:srgbClr val="010303"/>
    <a:srgbClr val="E5281D"/>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27" autoAdjust="0"/>
    <p:restoredTop sz="94661" autoAdjust="0"/>
  </p:normalViewPr>
  <p:slideViewPr>
    <p:cSldViewPr snapToGrid="0">
      <p:cViewPr varScale="1">
        <p:scale>
          <a:sx n="105" d="100"/>
          <a:sy n="105" d="100"/>
        </p:scale>
        <p:origin x="1068" y="120"/>
      </p:cViewPr>
      <p:guideLst/>
    </p:cSldViewPr>
  </p:slideViewPr>
  <p:notesTextViewPr>
    <p:cViewPr>
      <p:scale>
        <a:sx n="1" d="1"/>
        <a:sy n="1" d="1"/>
      </p:scale>
      <p:origin x="0" y="0"/>
    </p:cViewPr>
  </p:notesTextViewPr>
  <p:notesViewPr>
    <p:cSldViewPr snapToGrid="0">
      <p:cViewPr varScale="1">
        <p:scale>
          <a:sx n="92" d="100"/>
          <a:sy n="92" d="100"/>
        </p:scale>
        <p:origin x="24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2ED9B2B-DD2B-7C47-A258-C883C5B026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GB"/>
          </a:p>
        </p:txBody>
      </p:sp>
      <p:sp>
        <p:nvSpPr>
          <p:cNvPr id="3" name="Espace réservé de la date 2">
            <a:extLst>
              <a:ext uri="{FF2B5EF4-FFF2-40B4-BE49-F238E27FC236}">
                <a16:creationId xmlns:a16="http://schemas.microsoft.com/office/drawing/2014/main" id="{F1249BCD-27E6-2946-873A-B4EE006FE6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736455-AE37-F94D-AA30-D242B9359A57}" type="datetimeFigureOut">
              <a:rPr lang="fr-GB" smtClean="0"/>
              <a:t>01/25/2023</a:t>
            </a:fld>
            <a:endParaRPr lang="fr-GB"/>
          </a:p>
        </p:txBody>
      </p:sp>
      <p:sp>
        <p:nvSpPr>
          <p:cNvPr id="4" name="Espace réservé du pied de page 3">
            <a:extLst>
              <a:ext uri="{FF2B5EF4-FFF2-40B4-BE49-F238E27FC236}">
                <a16:creationId xmlns:a16="http://schemas.microsoft.com/office/drawing/2014/main" id="{C1AD7729-29D5-1E42-ABF4-FE7FD4E132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GB"/>
          </a:p>
        </p:txBody>
      </p:sp>
      <p:sp>
        <p:nvSpPr>
          <p:cNvPr id="5" name="Espace réservé du numéro de diapositive 4">
            <a:extLst>
              <a:ext uri="{FF2B5EF4-FFF2-40B4-BE49-F238E27FC236}">
                <a16:creationId xmlns:a16="http://schemas.microsoft.com/office/drawing/2014/main" id="{AE90F823-EE05-E045-89BD-65F8F903C6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8FE274-33EA-3540-BAD0-B68CAD64D92F}" type="slidenum">
              <a:rPr lang="fr-GB" smtClean="0"/>
              <a:t>‹N°›</a:t>
            </a:fld>
            <a:endParaRPr lang="fr-GB"/>
          </a:p>
        </p:txBody>
      </p:sp>
    </p:spTree>
    <p:extLst>
      <p:ext uri="{BB962C8B-B14F-4D97-AF65-F5344CB8AC3E}">
        <p14:creationId xmlns:p14="http://schemas.microsoft.com/office/powerpoint/2010/main" val="4142775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F0F13-906F-4F80-B400-6133BAB496D6}" type="datetimeFigureOut">
              <a:rPr lang="fr-FR" smtClean="0"/>
              <a:t>25/01/2023</a:t>
            </a:fld>
            <a:endParaRPr lang="fr-FR"/>
          </a:p>
        </p:txBody>
      </p:sp>
      <p:sp>
        <p:nvSpPr>
          <p:cNvPr id="4" name="Espace réservé de l'image des diapositives 3"/>
          <p:cNvSpPr>
            <a:spLocks noGrp="1" noRot="1" noChangeAspect="1"/>
          </p:cNvSpPr>
          <p:nvPr>
            <p:ph type="sldImg" idx="2"/>
          </p:nvPr>
        </p:nvSpPr>
        <p:spPr>
          <a:xfrm>
            <a:off x="690563" y="1143000"/>
            <a:ext cx="5476875"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BDB5D-5FE7-4DC2-97C1-73CDD435EF7D}" type="slidenum">
              <a:rPr lang="fr-FR" smtClean="0"/>
              <a:t>‹N°›</a:t>
            </a:fld>
            <a:endParaRPr lang="fr-FR"/>
          </a:p>
        </p:txBody>
      </p:sp>
    </p:spTree>
    <p:extLst>
      <p:ext uri="{BB962C8B-B14F-4D97-AF65-F5344CB8AC3E}">
        <p14:creationId xmlns:p14="http://schemas.microsoft.com/office/powerpoint/2010/main" val="2231272379"/>
      </p:ext>
    </p:extLst>
  </p:cSld>
  <p:clrMap bg1="lt1" tx1="dk1" bg2="lt2" tx2="dk2" accent1="accent1" accent2="accent2" accent3="accent3" accent4="accent4" accent5="accent5" accent6="accent6" hlink="hlink" folHlink="folHlink"/>
  <p:notesStyle>
    <a:lvl1pPr marL="0" algn="l" defTabSz="958931" rtl="0" eaLnBrk="1" latinLnBrk="0" hangingPunct="1">
      <a:defRPr sz="1258" kern="1200">
        <a:solidFill>
          <a:schemeClr val="tx1"/>
        </a:solidFill>
        <a:latin typeface="+mn-lt"/>
        <a:ea typeface="+mn-ea"/>
        <a:cs typeface="+mn-cs"/>
      </a:defRPr>
    </a:lvl1pPr>
    <a:lvl2pPr marL="479466" algn="l" defTabSz="958931" rtl="0" eaLnBrk="1" latinLnBrk="0" hangingPunct="1">
      <a:defRPr sz="1258" kern="1200">
        <a:solidFill>
          <a:schemeClr val="tx1"/>
        </a:solidFill>
        <a:latin typeface="+mn-lt"/>
        <a:ea typeface="+mn-ea"/>
        <a:cs typeface="+mn-cs"/>
      </a:defRPr>
    </a:lvl2pPr>
    <a:lvl3pPr marL="958931" algn="l" defTabSz="958931" rtl="0" eaLnBrk="1" latinLnBrk="0" hangingPunct="1">
      <a:defRPr sz="1258" kern="1200">
        <a:solidFill>
          <a:schemeClr val="tx1"/>
        </a:solidFill>
        <a:latin typeface="+mn-lt"/>
        <a:ea typeface="+mn-ea"/>
        <a:cs typeface="+mn-cs"/>
      </a:defRPr>
    </a:lvl3pPr>
    <a:lvl4pPr marL="1438397" algn="l" defTabSz="958931" rtl="0" eaLnBrk="1" latinLnBrk="0" hangingPunct="1">
      <a:defRPr sz="1258" kern="1200">
        <a:solidFill>
          <a:schemeClr val="tx1"/>
        </a:solidFill>
        <a:latin typeface="+mn-lt"/>
        <a:ea typeface="+mn-ea"/>
        <a:cs typeface="+mn-cs"/>
      </a:defRPr>
    </a:lvl4pPr>
    <a:lvl5pPr marL="1917863" algn="l" defTabSz="958931" rtl="0" eaLnBrk="1" latinLnBrk="0" hangingPunct="1">
      <a:defRPr sz="1258" kern="1200">
        <a:solidFill>
          <a:schemeClr val="tx1"/>
        </a:solidFill>
        <a:latin typeface="+mn-lt"/>
        <a:ea typeface="+mn-ea"/>
        <a:cs typeface="+mn-cs"/>
      </a:defRPr>
    </a:lvl5pPr>
    <a:lvl6pPr marL="2397328" algn="l" defTabSz="958931" rtl="0" eaLnBrk="1" latinLnBrk="0" hangingPunct="1">
      <a:defRPr sz="1258" kern="1200">
        <a:solidFill>
          <a:schemeClr val="tx1"/>
        </a:solidFill>
        <a:latin typeface="+mn-lt"/>
        <a:ea typeface="+mn-ea"/>
        <a:cs typeface="+mn-cs"/>
      </a:defRPr>
    </a:lvl6pPr>
    <a:lvl7pPr marL="2876794" algn="l" defTabSz="958931" rtl="0" eaLnBrk="1" latinLnBrk="0" hangingPunct="1">
      <a:defRPr sz="1258" kern="1200">
        <a:solidFill>
          <a:schemeClr val="tx1"/>
        </a:solidFill>
        <a:latin typeface="+mn-lt"/>
        <a:ea typeface="+mn-ea"/>
        <a:cs typeface="+mn-cs"/>
      </a:defRPr>
    </a:lvl7pPr>
    <a:lvl8pPr marL="3356259" algn="l" defTabSz="958931" rtl="0" eaLnBrk="1" latinLnBrk="0" hangingPunct="1">
      <a:defRPr sz="1258" kern="1200">
        <a:solidFill>
          <a:schemeClr val="tx1"/>
        </a:solidFill>
        <a:latin typeface="+mn-lt"/>
        <a:ea typeface="+mn-ea"/>
        <a:cs typeface="+mn-cs"/>
      </a:defRPr>
    </a:lvl8pPr>
    <a:lvl9pPr marL="3835725" algn="l" defTabSz="958931" rtl="0" eaLnBrk="1" latinLnBrk="0" hangingPunct="1">
      <a:defRPr sz="125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Porte d’entrée client unique, elle propose des solutions sur mesure (conseiller, financer, opérer) pour répondre aux besoins des collectivités locales, des organismes de logement social, des entreprises publiques locales et des professions juridiques.</a:t>
            </a:r>
          </a:p>
          <a:p>
            <a:endParaRPr lang="fr-FR" sz="1200"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Elle s’adresse à tous les territoires</a:t>
            </a:r>
            <a:r>
              <a:rPr lang="fr-FR" sz="1200" kern="1200" dirty="0">
                <a:solidFill>
                  <a:schemeClr val="tx1"/>
                </a:solidFill>
                <a:effectLst/>
                <a:latin typeface="+mn-lt"/>
                <a:ea typeface="+mn-ea"/>
                <a:cs typeface="+mn-cs"/>
              </a:rPr>
              <a:t>, depuis les zones rurales jusqu’aux métropoles, avec l’ambition </a:t>
            </a:r>
            <a:r>
              <a:rPr lang="fr-FR" sz="1200" b="1" kern="1200" dirty="0">
                <a:solidFill>
                  <a:schemeClr val="tx1"/>
                </a:solidFill>
                <a:effectLst/>
                <a:latin typeface="+mn-lt"/>
                <a:ea typeface="+mn-ea"/>
                <a:cs typeface="+mn-cs"/>
              </a:rPr>
              <a:t>de lutter contre les inégalités sociales et les fractures territoriales</a:t>
            </a:r>
            <a:r>
              <a:rPr lang="fr-FR" sz="1200" kern="1200" dirty="0">
                <a:solidFill>
                  <a:schemeClr val="tx1"/>
                </a:solidFill>
                <a:effectLst/>
                <a:latin typeface="+mn-lt"/>
                <a:ea typeface="+mn-ea"/>
                <a:cs typeface="+mn-cs"/>
              </a:rPr>
              <a:t>. Avec les deux filiales, CDC Habitat et la SCET (Société centrale pour l'équipement du territoire), elle propose une offre complète en ingénierie et en montage de projet.</a:t>
            </a:r>
          </a:p>
          <a:p>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En moins de deux ans, elle a déployé 4 plans majeurs : </a:t>
            </a:r>
            <a:r>
              <a:rPr lang="fr-FR" sz="1200" kern="1200" dirty="0">
                <a:solidFill>
                  <a:schemeClr val="tx1"/>
                </a:solidFill>
                <a:effectLst/>
                <a:latin typeface="+mn-lt"/>
                <a:ea typeface="+mn-ea"/>
                <a:cs typeface="+mn-cs"/>
              </a:rPr>
              <a:t>le Plan Logement, Action Cœur de Ville, Territoires d’industrie et le Grand plan d’investissement (dont PIA).</a:t>
            </a:r>
          </a:p>
          <a:p>
            <a:r>
              <a:rPr lang="fr-FR" sz="1200" kern="1200" dirty="0">
                <a:solidFill>
                  <a:schemeClr val="tx1"/>
                </a:solidFill>
                <a:effectLst/>
                <a:latin typeface="+mn-lt"/>
                <a:ea typeface="+mn-ea"/>
                <a:cs typeface="+mn-cs"/>
              </a:rPr>
              <a:t>Et maintenant : Petites villes de demain.</a:t>
            </a:r>
          </a:p>
          <a:p>
            <a:endParaRPr lang="fr-FR" dirty="0"/>
          </a:p>
        </p:txBody>
      </p:sp>
      <p:sp>
        <p:nvSpPr>
          <p:cNvPr id="4" name="Espace réservé du numéro de diapositive 3"/>
          <p:cNvSpPr>
            <a:spLocks noGrp="1"/>
          </p:cNvSpPr>
          <p:nvPr>
            <p:ph type="sldNum" sz="quarter" idx="5"/>
          </p:nvPr>
        </p:nvSpPr>
        <p:spPr/>
        <p:txBody>
          <a:bodyPr/>
          <a:lstStyle/>
          <a:p>
            <a:fld id="{C35E53EB-4D42-4707-BB56-E3931BF8E47C}" type="slidenum">
              <a:rPr lang="fr-FR" smtClean="0"/>
              <a:t>2</a:t>
            </a:fld>
            <a:endParaRPr lang="fr-FR"/>
          </a:p>
        </p:txBody>
      </p:sp>
    </p:spTree>
    <p:extLst>
      <p:ext uri="{BB962C8B-B14F-4D97-AF65-F5344CB8AC3E}">
        <p14:creationId xmlns:p14="http://schemas.microsoft.com/office/powerpoint/2010/main" val="170919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a:solidFill>
                  <a:schemeClr val="tx1"/>
                </a:solidFill>
                <a:effectLst/>
                <a:latin typeface="+mn-lt"/>
                <a:ea typeface="+mn-ea"/>
                <a:cs typeface="+mn-cs"/>
              </a:rPr>
              <a:t>Les territoires, dans leur diversité, sont au cœur de nos actions et de notre stratégie.</a:t>
            </a:r>
          </a:p>
          <a:p>
            <a:r>
              <a:rPr lang="fr-FR" sz="1200" kern="1200" dirty="0">
                <a:solidFill>
                  <a:schemeClr val="tx1"/>
                </a:solidFill>
                <a:effectLst/>
                <a:latin typeface="+mn-lt"/>
                <a:ea typeface="+mn-ea"/>
                <a:cs typeface="+mn-cs"/>
              </a:rPr>
              <a:t>Pour rendre les territoires attractifs et compétitifs, mais aussi soutenir tous leurs acteurs, nous mobilisons nos capacités d’intervention au service de projets locaux utiles à tous les Français. Nous apportons des solutions concrètes de conseil et de financement aux projets des collectivités territoriales, organismes de logement social, professions juridiques et aux entreprises publiques locales.</a:t>
            </a:r>
          </a:p>
          <a:p>
            <a:endParaRPr lang="fr-FR" dirty="0"/>
          </a:p>
        </p:txBody>
      </p:sp>
      <p:sp>
        <p:nvSpPr>
          <p:cNvPr id="4" name="Espace réservé du numéro de diapositive 3"/>
          <p:cNvSpPr>
            <a:spLocks noGrp="1"/>
          </p:cNvSpPr>
          <p:nvPr>
            <p:ph type="sldNum" sz="quarter" idx="5"/>
          </p:nvPr>
        </p:nvSpPr>
        <p:spPr/>
        <p:txBody>
          <a:bodyPr/>
          <a:lstStyle/>
          <a:p>
            <a:fld id="{C35E53EB-4D42-4707-BB56-E3931BF8E47C}" type="slidenum">
              <a:rPr lang="fr-FR" smtClean="0"/>
              <a:t>3</a:t>
            </a:fld>
            <a:endParaRPr lang="fr-FR"/>
          </a:p>
        </p:txBody>
      </p:sp>
    </p:spTree>
    <p:extLst>
      <p:ext uri="{BB962C8B-B14F-4D97-AF65-F5344CB8AC3E}">
        <p14:creationId xmlns:p14="http://schemas.microsoft.com/office/powerpoint/2010/main" val="1729733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Manque les CIS</a:t>
            </a: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11A627-E0BB-4C44-B296-CA2D33A7269D}"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3568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svg"/><Relationship Id="rId7" Type="http://schemas.openxmlformats.org/officeDocument/2006/relationships/image" Target="../media/image7.svg"/><Relationship Id="rId12"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33.svg"/><Relationship Id="rId10" Type="http://schemas.openxmlformats.org/officeDocument/2006/relationships/hyperlink" Target="https://twitter.com/banquedesterr" TargetMode="External"/><Relationship Id="rId4" Type="http://schemas.openxmlformats.org/officeDocument/2006/relationships/image" Target="../media/image32.png"/><Relationship Id="rId9" Type="http://schemas.openxmlformats.org/officeDocument/2006/relationships/image" Target="../media/image37.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7.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7.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1.svg"/><Relationship Id="rId4"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bg>
      <p:bgPr>
        <a:solidFill>
          <a:schemeClr val="bg1"/>
        </a:solidFill>
        <a:effectLst/>
      </p:bgPr>
    </p:bg>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58B2C3AF-3485-9C43-ADD7-63D1C29A146E}"/>
              </a:ext>
            </a:extLst>
          </p:cNvPr>
          <p:cNvGrpSpPr/>
          <p:nvPr userDrawn="1"/>
        </p:nvGrpSpPr>
        <p:grpSpPr>
          <a:xfrm>
            <a:off x="0" y="3947"/>
            <a:ext cx="12801586" cy="7195365"/>
            <a:chOff x="0" y="3947"/>
            <a:chExt cx="12801586" cy="7195365"/>
          </a:xfrm>
        </p:grpSpPr>
        <p:pic>
          <p:nvPicPr>
            <p:cNvPr id="9" name="Image 8">
              <a:extLst>
                <a:ext uri="{FF2B5EF4-FFF2-40B4-BE49-F238E27FC236}">
                  <a16:creationId xmlns:a16="http://schemas.microsoft.com/office/drawing/2014/main" id="{FFD09141-D506-324C-9164-B61FAA3DF8E2}"/>
                </a:ext>
              </a:extLst>
            </p:cNvPr>
            <p:cNvPicPr>
              <a:picLocks noChangeAspect="1"/>
            </p:cNvPicPr>
            <p:nvPr userDrawn="1"/>
          </p:nvPicPr>
          <p:blipFill>
            <a:blip r:embed="rId2"/>
            <a:stretch>
              <a:fillRect/>
            </a:stretch>
          </p:blipFill>
          <p:spPr>
            <a:xfrm>
              <a:off x="490345" y="486837"/>
              <a:ext cx="4078980" cy="829103"/>
            </a:xfrm>
            <a:prstGeom prst="rect">
              <a:avLst/>
            </a:prstGeom>
          </p:spPr>
        </p:pic>
        <p:pic>
          <p:nvPicPr>
            <p:cNvPr id="10" name="Graphique 9">
              <a:extLst>
                <a:ext uri="{FF2B5EF4-FFF2-40B4-BE49-F238E27FC236}">
                  <a16:creationId xmlns:a16="http://schemas.microsoft.com/office/drawing/2014/main" id="{16E4B4F3-3F84-EB45-A776-A03B1E3458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3884615"/>
              <a:ext cx="6987096" cy="3314697"/>
            </a:xfrm>
            <a:prstGeom prst="rect">
              <a:avLst/>
            </a:prstGeom>
          </p:spPr>
        </p:pic>
        <p:pic>
          <p:nvPicPr>
            <p:cNvPr id="11" name="Graphique 10">
              <a:extLst>
                <a:ext uri="{FF2B5EF4-FFF2-40B4-BE49-F238E27FC236}">
                  <a16:creationId xmlns:a16="http://schemas.microsoft.com/office/drawing/2014/main" id="{1B2F3C1F-FAD0-6547-A0F4-2C57FD4D709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165068" y="3947"/>
              <a:ext cx="2636518" cy="4613908"/>
            </a:xfrm>
            <a:prstGeom prst="rect">
              <a:avLst/>
            </a:prstGeom>
          </p:spPr>
        </p:pic>
        <p:pic>
          <p:nvPicPr>
            <p:cNvPr id="12" name="Graphique 11">
              <a:extLst>
                <a:ext uri="{FF2B5EF4-FFF2-40B4-BE49-F238E27FC236}">
                  <a16:creationId xmlns:a16="http://schemas.microsoft.com/office/drawing/2014/main" id="{A916DEC5-B3D5-8A46-B81D-CEC77A7E0CA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569325" y="120088"/>
              <a:ext cx="6176606" cy="6957556"/>
            </a:xfrm>
            <a:prstGeom prst="rect">
              <a:avLst/>
            </a:prstGeom>
          </p:spPr>
        </p:pic>
      </p:grpSp>
      <p:sp>
        <p:nvSpPr>
          <p:cNvPr id="16" name="Title 1">
            <a:extLst>
              <a:ext uri="{FF2B5EF4-FFF2-40B4-BE49-F238E27FC236}">
                <a16:creationId xmlns:a16="http://schemas.microsoft.com/office/drawing/2014/main" id="{9528F422-E21D-2F47-9622-A393BC41A4DB}"/>
              </a:ext>
            </a:extLst>
          </p:cNvPr>
          <p:cNvSpPr>
            <a:spLocks noGrp="1"/>
          </p:cNvSpPr>
          <p:nvPr>
            <p:ph type="ctrTitle" hasCustomPrompt="1"/>
          </p:nvPr>
        </p:nvSpPr>
        <p:spPr>
          <a:xfrm>
            <a:off x="5226283" y="2833900"/>
            <a:ext cx="4938785" cy="1260000"/>
          </a:xfrm>
          <a:prstGeom prst="rect">
            <a:avLst/>
          </a:prstGeom>
        </p:spPr>
        <p:txBody>
          <a:bodyPr anchor="b">
            <a:noAutofit/>
          </a:bodyPr>
          <a:lstStyle>
            <a:lvl1pPr algn="l">
              <a:lnSpc>
                <a:spcPct val="100000"/>
              </a:lnSpc>
              <a:defRPr sz="3500">
                <a:solidFill>
                  <a:schemeClr val="tx1"/>
                </a:solidFill>
              </a:defRPr>
            </a:lvl1pPr>
          </a:lstStyle>
          <a:p>
            <a:r>
              <a:rPr lang="fr-FR" dirty="0"/>
              <a:t>Titre de la présentation sur plusieurs lignes</a:t>
            </a:r>
            <a:endParaRPr lang="en-US" dirty="0"/>
          </a:p>
        </p:txBody>
      </p:sp>
      <p:sp>
        <p:nvSpPr>
          <p:cNvPr id="17" name="Subtitle 2">
            <a:extLst>
              <a:ext uri="{FF2B5EF4-FFF2-40B4-BE49-F238E27FC236}">
                <a16:creationId xmlns:a16="http://schemas.microsoft.com/office/drawing/2014/main" id="{DF19BE4E-4C9D-334D-BAF1-A2A4C8B1C3EC}"/>
              </a:ext>
            </a:extLst>
          </p:cNvPr>
          <p:cNvSpPr>
            <a:spLocks noGrp="1"/>
          </p:cNvSpPr>
          <p:nvPr>
            <p:ph type="subTitle" idx="1" hasCustomPrompt="1"/>
          </p:nvPr>
        </p:nvSpPr>
        <p:spPr>
          <a:xfrm>
            <a:off x="5226284" y="4242999"/>
            <a:ext cx="4938785" cy="360000"/>
          </a:xfrm>
          <a:prstGeom prst="rect">
            <a:avLst/>
          </a:prstGeom>
        </p:spPr>
        <p:txBody>
          <a:bodyPr>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Sous-titre de la présentation</a:t>
            </a:r>
            <a:endParaRPr lang="en-US" dirty="0"/>
          </a:p>
        </p:txBody>
      </p:sp>
    </p:spTree>
    <p:extLst>
      <p:ext uri="{BB962C8B-B14F-4D97-AF65-F5344CB8AC3E}">
        <p14:creationId xmlns:p14="http://schemas.microsoft.com/office/powerpoint/2010/main" val="1384901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14" name="Groupe 13">
            <a:extLst>
              <a:ext uri="{FF2B5EF4-FFF2-40B4-BE49-F238E27FC236}">
                <a16:creationId xmlns:a16="http://schemas.microsoft.com/office/drawing/2014/main" id="{9298C9A0-EAFD-CE47-8A0A-D3A0444BEDA6}"/>
              </a:ext>
            </a:extLst>
          </p:cNvPr>
          <p:cNvGrpSpPr/>
          <p:nvPr userDrawn="1"/>
        </p:nvGrpSpPr>
        <p:grpSpPr>
          <a:xfrm>
            <a:off x="10872000" y="0"/>
            <a:ext cx="2255971" cy="3486552"/>
            <a:chOff x="7689668" y="374"/>
            <a:chExt cx="2255971" cy="3486552"/>
          </a:xfrm>
        </p:grpSpPr>
        <p:pic>
          <p:nvPicPr>
            <p:cNvPr id="16" name="Graphique 15">
              <a:extLst>
                <a:ext uri="{FF2B5EF4-FFF2-40B4-BE49-F238E27FC236}">
                  <a16:creationId xmlns:a16="http://schemas.microsoft.com/office/drawing/2014/main" id="{3BC7958D-6E78-D648-A703-90947982E4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9668" y="374"/>
              <a:ext cx="1905000" cy="2332182"/>
            </a:xfrm>
            <a:prstGeom prst="rect">
              <a:avLst/>
            </a:prstGeom>
          </p:spPr>
        </p:pic>
        <p:pic>
          <p:nvPicPr>
            <p:cNvPr id="17" name="Graphique 16">
              <a:extLst>
                <a:ext uri="{FF2B5EF4-FFF2-40B4-BE49-F238E27FC236}">
                  <a16:creationId xmlns:a16="http://schemas.microsoft.com/office/drawing/2014/main" id="{8476AF88-F2FD-0D4D-BF68-CCA0097843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407272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14" name="Groupe 13">
            <a:extLst>
              <a:ext uri="{FF2B5EF4-FFF2-40B4-BE49-F238E27FC236}">
                <a16:creationId xmlns:a16="http://schemas.microsoft.com/office/drawing/2014/main" id="{F883F64B-4A15-3F40-B949-4786D551A3D4}"/>
              </a:ext>
            </a:extLst>
          </p:cNvPr>
          <p:cNvGrpSpPr/>
          <p:nvPr userDrawn="1"/>
        </p:nvGrpSpPr>
        <p:grpSpPr>
          <a:xfrm>
            <a:off x="10872000" y="0"/>
            <a:ext cx="2258482" cy="3486552"/>
            <a:chOff x="7687157" y="374"/>
            <a:chExt cx="2258482" cy="3486552"/>
          </a:xfrm>
        </p:grpSpPr>
        <p:pic>
          <p:nvPicPr>
            <p:cNvPr id="16" name="Graphique 15">
              <a:extLst>
                <a:ext uri="{FF2B5EF4-FFF2-40B4-BE49-F238E27FC236}">
                  <a16:creationId xmlns:a16="http://schemas.microsoft.com/office/drawing/2014/main" id="{141FC41A-0FE7-7D4D-BCD6-1A59DA5C92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7157" y="374"/>
              <a:ext cx="1905000" cy="2332182"/>
            </a:xfrm>
            <a:prstGeom prst="rect">
              <a:avLst/>
            </a:prstGeom>
          </p:spPr>
        </p:pic>
        <p:pic>
          <p:nvPicPr>
            <p:cNvPr id="17" name="Graphique 16">
              <a:extLst>
                <a:ext uri="{FF2B5EF4-FFF2-40B4-BE49-F238E27FC236}">
                  <a16:creationId xmlns:a16="http://schemas.microsoft.com/office/drawing/2014/main" id="{DB12D5DB-7853-AF42-A65B-D97EF587C3F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8862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14" name="Groupe 13">
            <a:extLst>
              <a:ext uri="{FF2B5EF4-FFF2-40B4-BE49-F238E27FC236}">
                <a16:creationId xmlns:a16="http://schemas.microsoft.com/office/drawing/2014/main" id="{01216B22-0DB2-A74E-BB21-68114D058616}"/>
              </a:ext>
            </a:extLst>
          </p:cNvPr>
          <p:cNvGrpSpPr/>
          <p:nvPr userDrawn="1"/>
        </p:nvGrpSpPr>
        <p:grpSpPr>
          <a:xfrm>
            <a:off x="10872000" y="0"/>
            <a:ext cx="2255971" cy="3486552"/>
            <a:chOff x="7689668" y="374"/>
            <a:chExt cx="2255971" cy="3486552"/>
          </a:xfrm>
        </p:grpSpPr>
        <p:pic>
          <p:nvPicPr>
            <p:cNvPr id="16" name="Graphique 15">
              <a:extLst>
                <a:ext uri="{FF2B5EF4-FFF2-40B4-BE49-F238E27FC236}">
                  <a16:creationId xmlns:a16="http://schemas.microsoft.com/office/drawing/2014/main" id="{23626547-281F-2A4F-98BC-4431EEF4E4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9668" y="374"/>
              <a:ext cx="1905000" cy="2332182"/>
            </a:xfrm>
            <a:prstGeom prst="rect">
              <a:avLst/>
            </a:prstGeom>
          </p:spPr>
        </p:pic>
        <p:pic>
          <p:nvPicPr>
            <p:cNvPr id="17" name="Graphique 16">
              <a:extLst>
                <a:ext uri="{FF2B5EF4-FFF2-40B4-BE49-F238E27FC236}">
                  <a16:creationId xmlns:a16="http://schemas.microsoft.com/office/drawing/2014/main" id="{B20AF23E-2F69-C844-B975-F25DFF573F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416734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14" name="Groupe 13">
            <a:extLst>
              <a:ext uri="{FF2B5EF4-FFF2-40B4-BE49-F238E27FC236}">
                <a16:creationId xmlns:a16="http://schemas.microsoft.com/office/drawing/2014/main" id="{9DD733F9-B8E0-534C-845F-2F4F3972F3C8}"/>
              </a:ext>
            </a:extLst>
          </p:cNvPr>
          <p:cNvGrpSpPr/>
          <p:nvPr userDrawn="1"/>
        </p:nvGrpSpPr>
        <p:grpSpPr>
          <a:xfrm>
            <a:off x="10872000" y="0"/>
            <a:ext cx="2261212" cy="3486926"/>
            <a:chOff x="7684427" y="0"/>
            <a:chExt cx="2261212" cy="3486926"/>
          </a:xfrm>
        </p:grpSpPr>
        <p:pic>
          <p:nvPicPr>
            <p:cNvPr id="16" name="Graphique 15">
              <a:extLst>
                <a:ext uri="{FF2B5EF4-FFF2-40B4-BE49-F238E27FC236}">
                  <a16:creationId xmlns:a16="http://schemas.microsoft.com/office/drawing/2014/main" id="{2E057960-629F-7F46-B811-1BBD123BE1E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4427" y="0"/>
              <a:ext cx="1905000" cy="2332182"/>
            </a:xfrm>
            <a:prstGeom prst="rect">
              <a:avLst/>
            </a:prstGeom>
          </p:spPr>
        </p:pic>
        <p:pic>
          <p:nvPicPr>
            <p:cNvPr id="17" name="Graphique 16">
              <a:extLst>
                <a:ext uri="{FF2B5EF4-FFF2-40B4-BE49-F238E27FC236}">
                  <a16:creationId xmlns:a16="http://schemas.microsoft.com/office/drawing/2014/main" id="{DE8D7B10-24D2-C54B-84D1-B0EFB0D3E36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3319254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20" name="Groupe 19">
            <a:extLst>
              <a:ext uri="{FF2B5EF4-FFF2-40B4-BE49-F238E27FC236}">
                <a16:creationId xmlns:a16="http://schemas.microsoft.com/office/drawing/2014/main" id="{5F1DE756-E4B9-1942-AE98-308F6D179C18}"/>
              </a:ext>
            </a:extLst>
          </p:cNvPr>
          <p:cNvGrpSpPr/>
          <p:nvPr userDrawn="1"/>
        </p:nvGrpSpPr>
        <p:grpSpPr>
          <a:xfrm>
            <a:off x="10872000" y="0"/>
            <a:ext cx="2258481" cy="3486926"/>
            <a:chOff x="7687158" y="0"/>
            <a:chExt cx="2258481" cy="3486926"/>
          </a:xfrm>
        </p:grpSpPr>
        <p:pic>
          <p:nvPicPr>
            <p:cNvPr id="21" name="Graphique 20">
              <a:extLst>
                <a:ext uri="{FF2B5EF4-FFF2-40B4-BE49-F238E27FC236}">
                  <a16:creationId xmlns:a16="http://schemas.microsoft.com/office/drawing/2014/main" id="{6E7EE74E-D889-5647-B49E-6A1AD609E4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7158" y="0"/>
              <a:ext cx="1905000" cy="2332182"/>
            </a:xfrm>
            <a:prstGeom prst="rect">
              <a:avLst/>
            </a:prstGeom>
          </p:spPr>
        </p:pic>
        <p:pic>
          <p:nvPicPr>
            <p:cNvPr id="22" name="Graphique 21">
              <a:extLst>
                <a:ext uri="{FF2B5EF4-FFF2-40B4-BE49-F238E27FC236}">
                  <a16:creationId xmlns:a16="http://schemas.microsoft.com/office/drawing/2014/main" id="{3108C691-0D80-4940-97EE-FB833333FBF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2135855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grpSp>
        <p:nvGrpSpPr>
          <p:cNvPr id="14" name="Groupe 13">
            <a:extLst>
              <a:ext uri="{FF2B5EF4-FFF2-40B4-BE49-F238E27FC236}">
                <a16:creationId xmlns:a16="http://schemas.microsoft.com/office/drawing/2014/main" id="{E7E7632B-328D-7544-8D28-36A30D560AB0}"/>
              </a:ext>
            </a:extLst>
          </p:cNvPr>
          <p:cNvGrpSpPr/>
          <p:nvPr userDrawn="1"/>
        </p:nvGrpSpPr>
        <p:grpSpPr>
          <a:xfrm>
            <a:off x="10872000" y="0"/>
            <a:ext cx="2255971" cy="3484449"/>
            <a:chOff x="7689668" y="2477"/>
            <a:chExt cx="2255971" cy="3484449"/>
          </a:xfrm>
        </p:grpSpPr>
        <p:pic>
          <p:nvPicPr>
            <p:cNvPr id="16" name="Graphique 15">
              <a:extLst>
                <a:ext uri="{FF2B5EF4-FFF2-40B4-BE49-F238E27FC236}">
                  <a16:creationId xmlns:a16="http://schemas.microsoft.com/office/drawing/2014/main" id="{A69037C7-D91B-534E-BB35-D8D1687DE3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9668" y="2477"/>
              <a:ext cx="1905000" cy="2332182"/>
            </a:xfrm>
            <a:prstGeom prst="rect">
              <a:avLst/>
            </a:prstGeom>
          </p:spPr>
        </p:pic>
        <p:pic>
          <p:nvPicPr>
            <p:cNvPr id="17" name="Graphique 16">
              <a:extLst>
                <a:ext uri="{FF2B5EF4-FFF2-40B4-BE49-F238E27FC236}">
                  <a16:creationId xmlns:a16="http://schemas.microsoft.com/office/drawing/2014/main" id="{9F7A35B8-5402-6D44-95D8-21A9550BF2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Tree>
    <p:extLst>
      <p:ext uri="{BB962C8B-B14F-4D97-AF65-F5344CB8AC3E}">
        <p14:creationId xmlns:p14="http://schemas.microsoft.com/office/powerpoint/2010/main" val="1428119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7" y="1122025"/>
            <a:ext cx="10696575"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7" y="614278"/>
            <a:ext cx="10696575"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3" name="Espace réservé du texte 3">
            <a:extLst>
              <a:ext uri="{FF2B5EF4-FFF2-40B4-BE49-F238E27FC236}">
                <a16:creationId xmlns:a16="http://schemas.microsoft.com/office/drawing/2014/main" id="{79A70690-274A-A04F-ABD3-CFBA2078C21E}"/>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spTree>
    <p:extLst>
      <p:ext uri="{BB962C8B-B14F-4D97-AF65-F5344CB8AC3E}">
        <p14:creationId xmlns:p14="http://schemas.microsoft.com/office/powerpoint/2010/main" val="1038647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e + Phrase en exergu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999307" y="1122025"/>
            <a:ext cx="10696575"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Sous-titre de la slide (Arial </a:t>
            </a:r>
            <a:r>
              <a:rPr lang="fr-FR" dirty="0" err="1"/>
              <a:t>bold</a:t>
            </a:r>
            <a:r>
              <a:rPr lang="fr-FR" dirty="0"/>
              <a:t> 18 pt)</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hasCustomPrompt="1"/>
          </p:nvPr>
        </p:nvSpPr>
        <p:spPr>
          <a:xfrm>
            <a:off x="999307" y="614278"/>
            <a:ext cx="10696575" cy="468000"/>
          </a:xfrm>
          <a:prstGeom prst="rect">
            <a:avLst/>
          </a:prstGeom>
        </p:spPr>
        <p:txBody>
          <a:bodyPr>
            <a:noAutofit/>
          </a:bodyPr>
          <a:lstStyle>
            <a:lvl1pPr>
              <a:defRPr>
                <a:solidFill>
                  <a:schemeClr val="tx1"/>
                </a:solidFill>
              </a:defRPr>
            </a:lvl1pPr>
          </a:lstStyle>
          <a:p>
            <a:r>
              <a:rPr lang="fr-FR" dirty="0"/>
              <a:t>Titre de la slide (Arial </a:t>
            </a:r>
            <a:r>
              <a:rPr lang="fr-FR" dirty="0" err="1"/>
              <a:t>bold</a:t>
            </a:r>
            <a:r>
              <a:rPr lang="fr-FR" dirty="0"/>
              <a:t> 30 pt)</a:t>
            </a:r>
            <a:endParaRPr lang="en-US" dirty="0"/>
          </a:p>
        </p:txBody>
      </p:sp>
      <p:sp>
        <p:nvSpPr>
          <p:cNvPr id="4" name="Espace réservé du texte 3">
            <a:extLst>
              <a:ext uri="{FF2B5EF4-FFF2-40B4-BE49-F238E27FC236}">
                <a16:creationId xmlns:a16="http://schemas.microsoft.com/office/drawing/2014/main" id="{9A19295C-5D08-4DEF-9A18-807612A32258}"/>
              </a:ext>
            </a:extLst>
          </p:cNvPr>
          <p:cNvSpPr>
            <a:spLocks noGrp="1"/>
          </p:cNvSpPr>
          <p:nvPr>
            <p:ph type="body" sz="quarter" idx="13" hasCustomPrompt="1"/>
          </p:nvPr>
        </p:nvSpPr>
        <p:spPr>
          <a:xfrm>
            <a:off x="6369050" y="1545432"/>
            <a:ext cx="5328445" cy="4632922"/>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pic>
        <p:nvPicPr>
          <p:cNvPr id="14" name="Graphique 13">
            <a:extLst>
              <a:ext uri="{FF2B5EF4-FFF2-40B4-BE49-F238E27FC236}">
                <a16:creationId xmlns:a16="http://schemas.microsoft.com/office/drawing/2014/main" id="{42E5CF20-52F4-C041-AAAF-DD0B838E4A7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1459" y="1599764"/>
            <a:ext cx="3974948" cy="4477524"/>
          </a:xfrm>
          <a:prstGeom prst="rect">
            <a:avLst/>
          </a:prstGeom>
        </p:spPr>
      </p:pic>
      <p:sp>
        <p:nvSpPr>
          <p:cNvPr id="7" name="Espace réservé du texte 6">
            <a:extLst>
              <a:ext uri="{FF2B5EF4-FFF2-40B4-BE49-F238E27FC236}">
                <a16:creationId xmlns:a16="http://schemas.microsoft.com/office/drawing/2014/main" id="{FEC23CC7-B690-4888-97DC-765E258523EA}"/>
              </a:ext>
            </a:extLst>
          </p:cNvPr>
          <p:cNvSpPr>
            <a:spLocks noGrp="1"/>
          </p:cNvSpPr>
          <p:nvPr>
            <p:ph type="body" sz="quarter" idx="14"/>
          </p:nvPr>
        </p:nvSpPr>
        <p:spPr>
          <a:xfrm>
            <a:off x="1405362" y="2462302"/>
            <a:ext cx="3589548" cy="2959200"/>
          </a:xfrm>
          <a:prstGeom prst="rect">
            <a:avLst/>
          </a:prstGeom>
        </p:spPr>
        <p:txBody>
          <a:bodyPr anchor="ctr"/>
          <a:lstStyle>
            <a:lvl1pPr algn="l">
              <a:lnSpc>
                <a:spcPct val="90000"/>
              </a:lnSpc>
              <a:defRPr sz="3300" b="1">
                <a:solidFill>
                  <a:schemeClr val="tx1"/>
                </a:solidFill>
              </a:defRPr>
            </a:lvl1pPr>
          </a:lstStyle>
          <a:p>
            <a:pPr lvl="0"/>
            <a:r>
              <a:rPr lang="fr-FR" dirty="0"/>
              <a:t>Modifier les styles du texte du masque</a:t>
            </a:r>
          </a:p>
        </p:txBody>
      </p:sp>
    </p:spTree>
    <p:extLst>
      <p:ext uri="{BB962C8B-B14F-4D97-AF65-F5344CB8AC3E}">
        <p14:creationId xmlns:p14="http://schemas.microsoft.com/office/powerpoint/2010/main" val="2716920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e + Graphique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7" y="1122025"/>
            <a:ext cx="10696575"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7" y="614278"/>
            <a:ext cx="10696575" cy="468000"/>
          </a:xfrm>
          <a:prstGeom prst="rect">
            <a:avLst/>
          </a:prstGeom>
        </p:spPr>
        <p:txBody>
          <a:bodyPr>
            <a:noAutofit/>
          </a:bodyPr>
          <a:lstStyle>
            <a:lvl1pPr>
              <a:defRPr>
                <a:solidFill>
                  <a:schemeClr val="tx1"/>
                </a:solidFill>
              </a:defRPr>
            </a:lvl1pPr>
          </a:lstStyle>
          <a:p>
            <a:r>
              <a:rPr lang="fr-FR"/>
              <a:t>Modifiez le style du titre</a:t>
            </a:r>
            <a:endParaRPr lang="en-US" dirty="0"/>
          </a:p>
        </p:txBody>
      </p:sp>
      <p:sp>
        <p:nvSpPr>
          <p:cNvPr id="5" name="Espace réservé du graphique 4">
            <a:extLst>
              <a:ext uri="{FF2B5EF4-FFF2-40B4-BE49-F238E27FC236}">
                <a16:creationId xmlns:a16="http://schemas.microsoft.com/office/drawing/2014/main" id="{1010898D-9927-4CBA-BFCD-ECEF7110E866}"/>
              </a:ext>
            </a:extLst>
          </p:cNvPr>
          <p:cNvSpPr>
            <a:spLocks noGrp="1"/>
          </p:cNvSpPr>
          <p:nvPr>
            <p:ph type="chart" sz="quarter" idx="14"/>
          </p:nvPr>
        </p:nvSpPr>
        <p:spPr>
          <a:xfrm>
            <a:off x="6562725" y="1545433"/>
            <a:ext cx="5132388" cy="4633118"/>
          </a:xfrm>
          <a:prstGeom prst="rect">
            <a:avLst/>
          </a:prstGeom>
          <a:solidFill>
            <a:schemeClr val="tx2">
              <a:lumMod val="20000"/>
              <a:lumOff val="80000"/>
            </a:schemeClr>
          </a:solidFill>
        </p:spPr>
        <p:txBody>
          <a:bodyPr anchor="ctr"/>
          <a:lstStyle>
            <a:lvl1pPr algn="ctr">
              <a:defRPr sz="1400">
                <a:solidFill>
                  <a:schemeClr val="tx1"/>
                </a:solidFill>
              </a:defRPr>
            </a:lvl1pPr>
          </a:lstStyle>
          <a:p>
            <a:r>
              <a:rPr lang="fr-FR"/>
              <a:t>Cliquez sur l'icône pour ajouter un graphique</a:t>
            </a:r>
          </a:p>
        </p:txBody>
      </p:sp>
      <p:sp>
        <p:nvSpPr>
          <p:cNvPr id="10" name="Espace réservé du texte 3">
            <a:extLst>
              <a:ext uri="{FF2B5EF4-FFF2-40B4-BE49-F238E27FC236}">
                <a16:creationId xmlns:a16="http://schemas.microsoft.com/office/drawing/2014/main" id="{C39E79CA-91E1-2D4A-9A17-5AAF5D7B8775}"/>
              </a:ext>
            </a:extLst>
          </p:cNvPr>
          <p:cNvSpPr>
            <a:spLocks noGrp="1"/>
          </p:cNvSpPr>
          <p:nvPr>
            <p:ph type="body" sz="quarter" idx="13" hasCustomPrompt="1"/>
          </p:nvPr>
        </p:nvSpPr>
        <p:spPr>
          <a:xfrm>
            <a:off x="999307" y="1545432"/>
            <a:ext cx="5328445" cy="4632922"/>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spTree>
    <p:extLst>
      <p:ext uri="{BB962C8B-B14F-4D97-AF65-F5344CB8AC3E}">
        <p14:creationId xmlns:p14="http://schemas.microsoft.com/office/powerpoint/2010/main" val="2011430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e + Tableau">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7" y="1122025"/>
            <a:ext cx="10696575"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7" y="614278"/>
            <a:ext cx="10696575" cy="468000"/>
          </a:xfrm>
          <a:prstGeom prst="rect">
            <a:avLst/>
          </a:prstGeom>
        </p:spPr>
        <p:txBody>
          <a:bodyPr>
            <a:noAutofit/>
          </a:bodyPr>
          <a:lstStyle>
            <a:lvl1pPr>
              <a:defRPr>
                <a:solidFill>
                  <a:schemeClr val="tx1"/>
                </a:solidFill>
              </a:defRPr>
            </a:lvl1pPr>
          </a:lstStyle>
          <a:p>
            <a:r>
              <a:rPr lang="fr-FR"/>
              <a:t>Modifiez le style du titre</a:t>
            </a:r>
            <a:endParaRPr lang="en-US" dirty="0"/>
          </a:p>
        </p:txBody>
      </p:sp>
      <p:sp>
        <p:nvSpPr>
          <p:cNvPr id="10" name="Espace réservé du texte 13">
            <a:extLst>
              <a:ext uri="{FF2B5EF4-FFF2-40B4-BE49-F238E27FC236}">
                <a16:creationId xmlns:a16="http://schemas.microsoft.com/office/drawing/2014/main" id="{2F00A11A-CBF2-4639-BD5A-8AA3F1C352B6}"/>
              </a:ext>
            </a:extLst>
          </p:cNvPr>
          <p:cNvSpPr>
            <a:spLocks noGrp="1"/>
          </p:cNvSpPr>
          <p:nvPr>
            <p:ph type="body" sz="quarter" idx="13"/>
          </p:nvPr>
        </p:nvSpPr>
        <p:spPr>
          <a:xfrm>
            <a:off x="8331200" y="1706399"/>
            <a:ext cx="3363913" cy="4400717"/>
          </a:xfrm>
          <a:prstGeom prst="rect">
            <a:avLst/>
          </a:prstGeom>
        </p:spPr>
        <p:txBody>
          <a:bodyPr anchor="b">
            <a:noAutofit/>
          </a:bodyPr>
          <a:lstStyle>
            <a:lvl1pPr>
              <a:lnSpc>
                <a:spcPct val="140000"/>
              </a:lnSpc>
              <a:defRPr sz="1200" b="1">
                <a:solidFill>
                  <a:schemeClr val="tx2"/>
                </a:solidFill>
              </a:defRPr>
            </a:lvl1pPr>
            <a:lvl2pPr>
              <a:lnSpc>
                <a:spcPct val="140000"/>
              </a:lnSpc>
              <a:defRPr sz="1200" b="0">
                <a:solidFill>
                  <a:schemeClr val="tx2"/>
                </a:solidFill>
              </a:defRPr>
            </a:lvl2pPr>
            <a:lvl3pPr>
              <a:defRPr sz="1200" b="1"/>
            </a:lvl3pPr>
            <a:lvl4pPr>
              <a:defRPr sz="1200" b="1"/>
            </a:lvl4pPr>
            <a:lvl5pPr>
              <a:defRPr sz="1200" b="1"/>
            </a:lvl5pPr>
          </a:lstStyle>
          <a:p>
            <a:pPr lvl="0"/>
            <a:r>
              <a:rPr lang="fr-FR"/>
              <a:t>Modifier les styles du texte du masque</a:t>
            </a:r>
          </a:p>
          <a:p>
            <a:pPr lvl="1"/>
            <a:r>
              <a:rPr lang="fr-FR"/>
              <a:t>Deuxième niveau</a:t>
            </a:r>
          </a:p>
        </p:txBody>
      </p:sp>
      <p:sp>
        <p:nvSpPr>
          <p:cNvPr id="6" name="Espace réservé du tableau 5">
            <a:extLst>
              <a:ext uri="{FF2B5EF4-FFF2-40B4-BE49-F238E27FC236}">
                <a16:creationId xmlns:a16="http://schemas.microsoft.com/office/drawing/2014/main" id="{8619FF43-0194-4855-9577-547EE377C1A6}"/>
              </a:ext>
            </a:extLst>
          </p:cNvPr>
          <p:cNvSpPr>
            <a:spLocks noGrp="1"/>
          </p:cNvSpPr>
          <p:nvPr>
            <p:ph type="tbl" sz="quarter" idx="14"/>
          </p:nvPr>
        </p:nvSpPr>
        <p:spPr>
          <a:xfrm>
            <a:off x="1101600" y="1706399"/>
            <a:ext cx="6811200" cy="4420800"/>
          </a:xfrm>
          <a:prstGeom prst="rect">
            <a:avLst/>
          </a:prstGeom>
          <a:solidFill>
            <a:schemeClr val="tx2">
              <a:lumMod val="20000"/>
              <a:lumOff val="80000"/>
            </a:schemeClr>
          </a:solidFill>
        </p:spPr>
        <p:txBody>
          <a:bodyPr anchor="ctr"/>
          <a:lstStyle>
            <a:lvl1pPr algn="ctr">
              <a:defRPr sz="1400">
                <a:solidFill>
                  <a:schemeClr val="tx1"/>
                </a:solidFill>
              </a:defRPr>
            </a:lvl1pPr>
          </a:lstStyle>
          <a:p>
            <a:r>
              <a:rPr lang="fr-FR"/>
              <a:t>Cliquez sur l'icône pour ajouter un tableau</a:t>
            </a:r>
          </a:p>
        </p:txBody>
      </p:sp>
    </p:spTree>
    <p:extLst>
      <p:ext uri="{BB962C8B-B14F-4D97-AF65-F5344CB8AC3E}">
        <p14:creationId xmlns:p14="http://schemas.microsoft.com/office/powerpoint/2010/main" val="2563875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le 1"/>
          <p:cNvSpPr>
            <a:spLocks noGrp="1"/>
          </p:cNvSpPr>
          <p:nvPr>
            <p:ph type="title"/>
          </p:nvPr>
        </p:nvSpPr>
        <p:spPr>
          <a:xfrm>
            <a:off x="975497" y="614278"/>
            <a:ext cx="10413803" cy="720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3" name="Text Placeholder 2"/>
          <p:cNvSpPr>
            <a:spLocks noGrp="1"/>
          </p:cNvSpPr>
          <p:nvPr>
            <p:ph type="body" idx="1" hasCustomPrompt="1"/>
          </p:nvPr>
        </p:nvSpPr>
        <p:spPr>
          <a:xfrm>
            <a:off x="994547" y="1721969"/>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Espace réservé du texte 11">
            <a:extLst>
              <a:ext uri="{FF2B5EF4-FFF2-40B4-BE49-F238E27FC236}">
                <a16:creationId xmlns:a16="http://schemas.microsoft.com/office/drawing/2014/main" id="{6391E126-8984-4837-89CE-A3A70AB0C232}"/>
              </a:ext>
            </a:extLst>
          </p:cNvPr>
          <p:cNvSpPr>
            <a:spLocks noGrp="1"/>
          </p:cNvSpPr>
          <p:nvPr>
            <p:ph type="body" sz="quarter" idx="13"/>
          </p:nvPr>
        </p:nvSpPr>
        <p:spPr>
          <a:xfrm>
            <a:off x="1869280" y="1917701"/>
            <a:ext cx="2916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0000"/>
              </a:lnSpc>
              <a:spcBef>
                <a:spcPts val="500"/>
              </a:spcBef>
              <a:spcAft>
                <a:spcPts val="0"/>
              </a:spcAft>
              <a:buClrTx/>
              <a:buSzTx/>
              <a:buFont typeface="Arial" panose="020B0604020202020204" pitchFamily="34" charset="0"/>
              <a:buNone/>
              <a:tabLst/>
              <a:defRPr sz="1400" b="1">
                <a:solidFill>
                  <a:schemeClr val="tx2"/>
                </a:solidFill>
              </a:defRPr>
            </a:lvl2pPr>
            <a:lvl3pPr>
              <a:defRPr sz="1400" b="1">
                <a:solidFill>
                  <a:schemeClr val="tx2"/>
                </a:solidFill>
              </a:defRPr>
            </a:lvl3pPr>
            <a:lvl4pPr>
              <a:defRPr sz="1400" b="1">
                <a:solidFill>
                  <a:schemeClr val="tx2"/>
                </a:solidFill>
              </a:defRPr>
            </a:lvl4pPr>
            <a:lvl5pPr>
              <a:defRPr sz="1400" b="1"/>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p:txBody>
      </p:sp>
      <p:sp>
        <p:nvSpPr>
          <p:cNvPr id="13" name="Text Placeholder 2">
            <a:extLst>
              <a:ext uri="{FF2B5EF4-FFF2-40B4-BE49-F238E27FC236}">
                <a16:creationId xmlns:a16="http://schemas.microsoft.com/office/drawing/2014/main" id="{C6A431AB-700F-4A63-9FC5-80025E33695F}"/>
              </a:ext>
            </a:extLst>
          </p:cNvPr>
          <p:cNvSpPr>
            <a:spLocks noGrp="1"/>
          </p:cNvSpPr>
          <p:nvPr>
            <p:ph type="body" idx="14" hasCustomPrompt="1"/>
          </p:nvPr>
        </p:nvSpPr>
        <p:spPr>
          <a:xfrm>
            <a:off x="6374567" y="1721969"/>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14" name="Espace réservé du texte 11">
            <a:extLst>
              <a:ext uri="{FF2B5EF4-FFF2-40B4-BE49-F238E27FC236}">
                <a16:creationId xmlns:a16="http://schemas.microsoft.com/office/drawing/2014/main" id="{BF3A0282-805E-40BB-8A5D-EB24F0E7A899}"/>
              </a:ext>
            </a:extLst>
          </p:cNvPr>
          <p:cNvSpPr>
            <a:spLocks noGrp="1"/>
          </p:cNvSpPr>
          <p:nvPr>
            <p:ph type="body" sz="quarter" idx="15"/>
          </p:nvPr>
        </p:nvSpPr>
        <p:spPr>
          <a:xfrm>
            <a:off x="7249300" y="1917701"/>
            <a:ext cx="2916000" cy="1260000"/>
          </a:xfrm>
          <a:prstGeom prst="rect">
            <a:avLst/>
          </a:prstGeom>
        </p:spPr>
        <p:txBody>
          <a:bodyPr>
            <a:noAutofit/>
          </a:bodyPr>
          <a:lstStyle>
            <a:lvl1pPr>
              <a:lnSpc>
                <a:spcPct val="100000"/>
              </a:lnSpc>
              <a:defRPr sz="1600" b="1">
                <a:solidFill>
                  <a:schemeClr val="tx1"/>
                </a:solidFill>
              </a:defRPr>
            </a:lvl1pPr>
            <a:lvl2pPr>
              <a:lnSpc>
                <a:spcPct val="100000"/>
              </a:lnSpc>
              <a:spcBef>
                <a:spcPts val="500"/>
              </a:spcBef>
              <a:defRPr sz="1400" b="1">
                <a:solidFill>
                  <a:schemeClr val="tx2"/>
                </a:solidFill>
              </a:defRPr>
            </a:lvl2pPr>
            <a:lvl3pPr>
              <a:defRPr sz="1400" b="1"/>
            </a:lvl3pPr>
            <a:lvl4pPr>
              <a:defRPr sz="1400" b="1"/>
            </a:lvl4pPr>
            <a:lvl5pPr>
              <a:defRPr sz="1400" b="1"/>
            </a:lvl5pPr>
          </a:lstStyle>
          <a:p>
            <a:pPr lvl="0"/>
            <a:r>
              <a:rPr lang="fr-FR"/>
              <a:t>Modifier les styles du texte du masque</a:t>
            </a:r>
          </a:p>
          <a:p>
            <a:pPr lvl="1"/>
            <a:r>
              <a:rPr lang="fr-FR"/>
              <a:t>Deuxième niveau</a:t>
            </a:r>
          </a:p>
        </p:txBody>
      </p:sp>
      <p:sp>
        <p:nvSpPr>
          <p:cNvPr id="15" name="Text Placeholder 2">
            <a:extLst>
              <a:ext uri="{FF2B5EF4-FFF2-40B4-BE49-F238E27FC236}">
                <a16:creationId xmlns:a16="http://schemas.microsoft.com/office/drawing/2014/main" id="{CF514246-343A-4C5A-821B-52802893396D}"/>
              </a:ext>
            </a:extLst>
          </p:cNvPr>
          <p:cNvSpPr>
            <a:spLocks noGrp="1"/>
          </p:cNvSpPr>
          <p:nvPr>
            <p:ph type="body" idx="16" hasCustomPrompt="1"/>
          </p:nvPr>
        </p:nvSpPr>
        <p:spPr>
          <a:xfrm>
            <a:off x="994547" y="3215235"/>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16" name="Espace réservé du texte 11">
            <a:extLst>
              <a:ext uri="{FF2B5EF4-FFF2-40B4-BE49-F238E27FC236}">
                <a16:creationId xmlns:a16="http://schemas.microsoft.com/office/drawing/2014/main" id="{D5F040BF-74B1-453A-B029-D39793A77F39}"/>
              </a:ext>
            </a:extLst>
          </p:cNvPr>
          <p:cNvSpPr>
            <a:spLocks noGrp="1"/>
          </p:cNvSpPr>
          <p:nvPr>
            <p:ph type="body" sz="quarter" idx="17"/>
          </p:nvPr>
        </p:nvSpPr>
        <p:spPr>
          <a:xfrm>
            <a:off x="1869280" y="3410967"/>
            <a:ext cx="2916000" cy="1260000"/>
          </a:xfrm>
          <a:prstGeom prst="rect">
            <a:avLst/>
          </a:prstGeom>
        </p:spPr>
        <p:txBody>
          <a:bodyPr>
            <a:noAutofit/>
          </a:bodyPr>
          <a:lstStyle>
            <a:lvl1pPr>
              <a:lnSpc>
                <a:spcPct val="100000"/>
              </a:lnSpc>
              <a:defRPr sz="1600" b="1">
                <a:solidFill>
                  <a:schemeClr val="tx1"/>
                </a:solidFill>
              </a:defRPr>
            </a:lvl1pPr>
            <a:lvl2pPr>
              <a:lnSpc>
                <a:spcPct val="100000"/>
              </a:lnSpc>
              <a:spcBef>
                <a:spcPts val="500"/>
              </a:spcBef>
              <a:defRPr sz="1400" b="1">
                <a:solidFill>
                  <a:schemeClr val="tx2"/>
                </a:solidFill>
              </a:defRPr>
            </a:lvl2pPr>
            <a:lvl3pPr>
              <a:defRPr sz="1400" b="1"/>
            </a:lvl3pPr>
            <a:lvl4pPr>
              <a:defRPr sz="1400" b="1"/>
            </a:lvl4pPr>
            <a:lvl5pPr>
              <a:defRPr sz="1400" b="1"/>
            </a:lvl5pPr>
          </a:lstStyle>
          <a:p>
            <a:pPr lvl="0"/>
            <a:r>
              <a:rPr lang="fr-FR"/>
              <a:t>Modifier les styles du texte du masque</a:t>
            </a:r>
          </a:p>
          <a:p>
            <a:pPr lvl="1"/>
            <a:r>
              <a:rPr lang="fr-FR"/>
              <a:t>Deuxième niveau</a:t>
            </a:r>
          </a:p>
        </p:txBody>
      </p:sp>
      <p:sp>
        <p:nvSpPr>
          <p:cNvPr id="17" name="Text Placeholder 2">
            <a:extLst>
              <a:ext uri="{FF2B5EF4-FFF2-40B4-BE49-F238E27FC236}">
                <a16:creationId xmlns:a16="http://schemas.microsoft.com/office/drawing/2014/main" id="{5507A629-8A45-4CF8-A04A-B10C8D7443E3}"/>
              </a:ext>
            </a:extLst>
          </p:cNvPr>
          <p:cNvSpPr>
            <a:spLocks noGrp="1"/>
          </p:cNvSpPr>
          <p:nvPr>
            <p:ph type="body" idx="18" hasCustomPrompt="1"/>
          </p:nvPr>
        </p:nvSpPr>
        <p:spPr>
          <a:xfrm>
            <a:off x="6374567" y="3215235"/>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18" name="Espace réservé du texte 11">
            <a:extLst>
              <a:ext uri="{FF2B5EF4-FFF2-40B4-BE49-F238E27FC236}">
                <a16:creationId xmlns:a16="http://schemas.microsoft.com/office/drawing/2014/main" id="{EB9EB24F-502A-49CB-B2BF-5E8527EE27BD}"/>
              </a:ext>
            </a:extLst>
          </p:cNvPr>
          <p:cNvSpPr>
            <a:spLocks noGrp="1"/>
          </p:cNvSpPr>
          <p:nvPr>
            <p:ph type="body" sz="quarter" idx="19"/>
          </p:nvPr>
        </p:nvSpPr>
        <p:spPr>
          <a:xfrm>
            <a:off x="7249300" y="3410967"/>
            <a:ext cx="2916000" cy="1260000"/>
          </a:xfrm>
          <a:prstGeom prst="rect">
            <a:avLst/>
          </a:prstGeom>
        </p:spPr>
        <p:txBody>
          <a:bodyPr>
            <a:noAutofit/>
          </a:bodyPr>
          <a:lstStyle>
            <a:lvl1pPr>
              <a:lnSpc>
                <a:spcPct val="100000"/>
              </a:lnSpc>
              <a:defRPr sz="1600" b="1">
                <a:solidFill>
                  <a:schemeClr val="tx1"/>
                </a:solidFill>
              </a:defRPr>
            </a:lvl1pPr>
            <a:lvl2pPr>
              <a:lnSpc>
                <a:spcPct val="100000"/>
              </a:lnSpc>
              <a:spcBef>
                <a:spcPts val="500"/>
              </a:spcBef>
              <a:defRPr sz="1400" b="1">
                <a:solidFill>
                  <a:schemeClr val="tx2"/>
                </a:solidFill>
              </a:defRPr>
            </a:lvl2pPr>
            <a:lvl3pPr>
              <a:defRPr sz="1400" b="1"/>
            </a:lvl3pPr>
            <a:lvl4pPr>
              <a:defRPr sz="1400" b="1"/>
            </a:lvl4pPr>
            <a:lvl5pPr>
              <a:defRPr sz="1400" b="1"/>
            </a:lvl5pPr>
          </a:lstStyle>
          <a:p>
            <a:pPr lvl="0"/>
            <a:r>
              <a:rPr lang="fr-FR"/>
              <a:t>Modifier les styles du texte du masque</a:t>
            </a:r>
          </a:p>
          <a:p>
            <a:pPr lvl="1"/>
            <a:r>
              <a:rPr lang="fr-FR"/>
              <a:t>Deuxième niveau</a:t>
            </a:r>
          </a:p>
        </p:txBody>
      </p:sp>
      <p:sp>
        <p:nvSpPr>
          <p:cNvPr id="19" name="Text Placeholder 2">
            <a:extLst>
              <a:ext uri="{FF2B5EF4-FFF2-40B4-BE49-F238E27FC236}">
                <a16:creationId xmlns:a16="http://schemas.microsoft.com/office/drawing/2014/main" id="{59ED2A1E-542C-44AF-BD13-833909CC4629}"/>
              </a:ext>
            </a:extLst>
          </p:cNvPr>
          <p:cNvSpPr>
            <a:spLocks noGrp="1"/>
          </p:cNvSpPr>
          <p:nvPr>
            <p:ph type="body" idx="20" hasCustomPrompt="1"/>
          </p:nvPr>
        </p:nvSpPr>
        <p:spPr>
          <a:xfrm>
            <a:off x="994547" y="4708278"/>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20" name="Espace réservé du texte 11">
            <a:extLst>
              <a:ext uri="{FF2B5EF4-FFF2-40B4-BE49-F238E27FC236}">
                <a16:creationId xmlns:a16="http://schemas.microsoft.com/office/drawing/2014/main" id="{12243EDE-0DEC-41C0-9958-8264C93B1CDB}"/>
              </a:ext>
            </a:extLst>
          </p:cNvPr>
          <p:cNvSpPr>
            <a:spLocks noGrp="1"/>
          </p:cNvSpPr>
          <p:nvPr>
            <p:ph type="body" sz="quarter" idx="21"/>
          </p:nvPr>
        </p:nvSpPr>
        <p:spPr>
          <a:xfrm>
            <a:off x="1869280" y="4904010"/>
            <a:ext cx="2916000" cy="1260000"/>
          </a:xfrm>
          <a:prstGeom prst="rect">
            <a:avLst/>
          </a:prstGeom>
        </p:spPr>
        <p:txBody>
          <a:bodyPr>
            <a:noAutofit/>
          </a:bodyPr>
          <a:lstStyle>
            <a:lvl1pPr>
              <a:lnSpc>
                <a:spcPct val="100000"/>
              </a:lnSpc>
              <a:defRPr sz="1600" b="1">
                <a:solidFill>
                  <a:schemeClr val="tx1"/>
                </a:solidFill>
              </a:defRPr>
            </a:lvl1pPr>
            <a:lvl2pPr>
              <a:lnSpc>
                <a:spcPct val="100000"/>
              </a:lnSpc>
              <a:spcBef>
                <a:spcPts val="500"/>
              </a:spcBef>
              <a:defRPr sz="1400" b="1">
                <a:solidFill>
                  <a:schemeClr val="tx2"/>
                </a:solidFill>
              </a:defRPr>
            </a:lvl2pPr>
            <a:lvl3pPr>
              <a:defRPr sz="1400" b="1"/>
            </a:lvl3pPr>
            <a:lvl4pPr>
              <a:defRPr sz="1400" b="1"/>
            </a:lvl4pPr>
            <a:lvl5pPr>
              <a:defRPr sz="1400" b="1"/>
            </a:lvl5pPr>
          </a:lstStyle>
          <a:p>
            <a:pPr lvl="0"/>
            <a:r>
              <a:rPr lang="fr-FR"/>
              <a:t>Modifier les styles du texte du masque</a:t>
            </a:r>
          </a:p>
          <a:p>
            <a:pPr lvl="1"/>
            <a:r>
              <a:rPr lang="fr-FR"/>
              <a:t>Deuxième niveau</a:t>
            </a:r>
          </a:p>
        </p:txBody>
      </p:sp>
      <p:sp>
        <p:nvSpPr>
          <p:cNvPr id="21" name="Text Placeholder 2">
            <a:extLst>
              <a:ext uri="{FF2B5EF4-FFF2-40B4-BE49-F238E27FC236}">
                <a16:creationId xmlns:a16="http://schemas.microsoft.com/office/drawing/2014/main" id="{32C926A0-8593-4B51-9959-DC89AECD875B}"/>
              </a:ext>
            </a:extLst>
          </p:cNvPr>
          <p:cNvSpPr>
            <a:spLocks noGrp="1"/>
          </p:cNvSpPr>
          <p:nvPr>
            <p:ph type="body" idx="22" hasCustomPrompt="1"/>
          </p:nvPr>
        </p:nvSpPr>
        <p:spPr>
          <a:xfrm>
            <a:off x="6374567" y="4708278"/>
            <a:ext cx="936000" cy="720000"/>
          </a:xfrm>
          <a:prstGeom prst="rect">
            <a:avLst/>
          </a:prstGeom>
        </p:spPr>
        <p:txBody>
          <a:bodyPr anchor="t">
            <a:noAutofit/>
          </a:bodyPr>
          <a:lstStyle>
            <a:lvl1pPr marL="0" indent="0" algn="l">
              <a:buNone/>
              <a:defRPr sz="4900" b="1">
                <a:solidFill>
                  <a:schemeClr val="tx1"/>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N</a:t>
            </a:r>
          </a:p>
        </p:txBody>
      </p:sp>
      <p:sp>
        <p:nvSpPr>
          <p:cNvPr id="22" name="Espace réservé du texte 11">
            <a:extLst>
              <a:ext uri="{FF2B5EF4-FFF2-40B4-BE49-F238E27FC236}">
                <a16:creationId xmlns:a16="http://schemas.microsoft.com/office/drawing/2014/main" id="{FFEDED90-0F82-46AD-9F94-70CDD540A865}"/>
              </a:ext>
            </a:extLst>
          </p:cNvPr>
          <p:cNvSpPr>
            <a:spLocks noGrp="1"/>
          </p:cNvSpPr>
          <p:nvPr>
            <p:ph type="body" sz="quarter" idx="23"/>
          </p:nvPr>
        </p:nvSpPr>
        <p:spPr>
          <a:xfrm>
            <a:off x="7249300" y="4904010"/>
            <a:ext cx="2916000" cy="1260000"/>
          </a:xfrm>
          <a:prstGeom prst="rect">
            <a:avLst/>
          </a:prstGeom>
        </p:spPr>
        <p:txBody>
          <a:bodyPr>
            <a:noAutofit/>
          </a:bodyPr>
          <a:lstStyle>
            <a:lvl1pPr>
              <a:lnSpc>
                <a:spcPct val="100000"/>
              </a:lnSpc>
              <a:defRPr sz="1600" b="1">
                <a:solidFill>
                  <a:schemeClr val="tx1"/>
                </a:solidFill>
              </a:defRPr>
            </a:lvl1pPr>
            <a:lvl2pPr>
              <a:lnSpc>
                <a:spcPct val="100000"/>
              </a:lnSpc>
              <a:spcBef>
                <a:spcPts val="500"/>
              </a:spcBef>
              <a:defRPr sz="1400" b="1">
                <a:solidFill>
                  <a:schemeClr val="tx2"/>
                </a:solidFill>
              </a:defRPr>
            </a:lvl2pPr>
            <a:lvl3pPr>
              <a:defRPr sz="1400" b="1"/>
            </a:lvl3pPr>
            <a:lvl4pPr>
              <a:defRPr sz="1400" b="1"/>
            </a:lvl4pPr>
            <a:lvl5pPr>
              <a:defRPr sz="1400" b="1"/>
            </a:lvl5pPr>
          </a:lstStyle>
          <a:p>
            <a:pPr lvl="0"/>
            <a:r>
              <a:rPr lang="fr-FR"/>
              <a:t>Modifier les styles du texte du masque</a:t>
            </a:r>
          </a:p>
          <a:p>
            <a:pPr lvl="1"/>
            <a:r>
              <a:rPr lang="fr-FR"/>
              <a:t>Deuxième niveau</a:t>
            </a:r>
          </a:p>
        </p:txBody>
      </p:sp>
      <p:sp>
        <p:nvSpPr>
          <p:cNvPr id="24" name="Espace réservé du texte 11">
            <a:extLst>
              <a:ext uri="{FF2B5EF4-FFF2-40B4-BE49-F238E27FC236}">
                <a16:creationId xmlns:a16="http://schemas.microsoft.com/office/drawing/2014/main" id="{BF41D394-7533-432B-B460-1632E8977354}"/>
              </a:ext>
            </a:extLst>
          </p:cNvPr>
          <p:cNvSpPr>
            <a:spLocks noGrp="1"/>
          </p:cNvSpPr>
          <p:nvPr>
            <p:ph type="body" sz="quarter" idx="24" hasCustomPrompt="1"/>
          </p:nvPr>
        </p:nvSpPr>
        <p:spPr>
          <a:xfrm>
            <a:off x="4843936" y="1917701"/>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
        <p:nvSpPr>
          <p:cNvPr id="30" name="Espace réservé du texte 11">
            <a:extLst>
              <a:ext uri="{FF2B5EF4-FFF2-40B4-BE49-F238E27FC236}">
                <a16:creationId xmlns:a16="http://schemas.microsoft.com/office/drawing/2014/main" id="{469B8D3E-D989-4085-BB3E-4989992024BF}"/>
              </a:ext>
            </a:extLst>
          </p:cNvPr>
          <p:cNvSpPr>
            <a:spLocks noGrp="1"/>
          </p:cNvSpPr>
          <p:nvPr>
            <p:ph type="body" sz="quarter" idx="25" hasCustomPrompt="1"/>
          </p:nvPr>
        </p:nvSpPr>
        <p:spPr>
          <a:xfrm>
            <a:off x="4843936" y="3410967"/>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
        <p:nvSpPr>
          <p:cNvPr id="31" name="Espace réservé du texte 11">
            <a:extLst>
              <a:ext uri="{FF2B5EF4-FFF2-40B4-BE49-F238E27FC236}">
                <a16:creationId xmlns:a16="http://schemas.microsoft.com/office/drawing/2014/main" id="{1782359E-AEB6-402F-A0F2-722409045D7E}"/>
              </a:ext>
            </a:extLst>
          </p:cNvPr>
          <p:cNvSpPr>
            <a:spLocks noGrp="1"/>
          </p:cNvSpPr>
          <p:nvPr>
            <p:ph type="body" sz="quarter" idx="26" hasCustomPrompt="1"/>
          </p:nvPr>
        </p:nvSpPr>
        <p:spPr>
          <a:xfrm>
            <a:off x="4843936" y="4904010"/>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
        <p:nvSpPr>
          <p:cNvPr id="32" name="Espace réservé du texte 11">
            <a:extLst>
              <a:ext uri="{FF2B5EF4-FFF2-40B4-BE49-F238E27FC236}">
                <a16:creationId xmlns:a16="http://schemas.microsoft.com/office/drawing/2014/main" id="{1D3AA4A1-FC44-47A3-B119-0A62359576D1}"/>
              </a:ext>
            </a:extLst>
          </p:cNvPr>
          <p:cNvSpPr>
            <a:spLocks noGrp="1"/>
          </p:cNvSpPr>
          <p:nvPr>
            <p:ph type="body" sz="quarter" idx="27" hasCustomPrompt="1"/>
          </p:nvPr>
        </p:nvSpPr>
        <p:spPr>
          <a:xfrm>
            <a:off x="10224046" y="1917701"/>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
        <p:nvSpPr>
          <p:cNvPr id="33" name="Espace réservé du texte 11">
            <a:extLst>
              <a:ext uri="{FF2B5EF4-FFF2-40B4-BE49-F238E27FC236}">
                <a16:creationId xmlns:a16="http://schemas.microsoft.com/office/drawing/2014/main" id="{B67C17AA-776A-4209-A996-E2516528593C}"/>
              </a:ext>
            </a:extLst>
          </p:cNvPr>
          <p:cNvSpPr>
            <a:spLocks noGrp="1"/>
          </p:cNvSpPr>
          <p:nvPr>
            <p:ph type="body" sz="quarter" idx="28" hasCustomPrompt="1"/>
          </p:nvPr>
        </p:nvSpPr>
        <p:spPr>
          <a:xfrm>
            <a:off x="10224046" y="3410967"/>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
        <p:nvSpPr>
          <p:cNvPr id="34" name="Espace réservé du texte 11">
            <a:extLst>
              <a:ext uri="{FF2B5EF4-FFF2-40B4-BE49-F238E27FC236}">
                <a16:creationId xmlns:a16="http://schemas.microsoft.com/office/drawing/2014/main" id="{C7A51A0F-6340-4C6B-AAB4-6B4C7E072601}"/>
              </a:ext>
            </a:extLst>
          </p:cNvPr>
          <p:cNvSpPr>
            <a:spLocks noGrp="1"/>
          </p:cNvSpPr>
          <p:nvPr>
            <p:ph type="body" sz="quarter" idx="29" hasCustomPrompt="1"/>
          </p:nvPr>
        </p:nvSpPr>
        <p:spPr>
          <a:xfrm>
            <a:off x="10224046" y="4904010"/>
            <a:ext cx="540000" cy="1260000"/>
          </a:xfrm>
          <a:prstGeom prst="rect">
            <a:avLst/>
          </a:prstGeom>
        </p:spPr>
        <p:txBody>
          <a:bodyPr>
            <a:noAutofit/>
          </a:bodyPr>
          <a:lstStyle>
            <a:lvl1pPr>
              <a:lnSpc>
                <a:spcPct val="100000"/>
              </a:lnSpc>
              <a:defRPr sz="1600" b="1">
                <a:solidFill>
                  <a:schemeClr val="tx1"/>
                </a:solidFill>
              </a:defRPr>
            </a:lvl1pPr>
            <a:lvl2pPr marL="0" marR="0" indent="0" algn="l" defTabSz="958474" rtl="0" eaLnBrk="1" fontAlgn="auto" latinLnBrk="0" hangingPunct="1">
              <a:lnSpc>
                <a:spcPct val="105000"/>
              </a:lnSpc>
              <a:spcBef>
                <a:spcPts val="700"/>
              </a:spcBef>
              <a:spcAft>
                <a:spcPts val="0"/>
              </a:spcAft>
              <a:buClrTx/>
              <a:buSzTx/>
              <a:buFont typeface="Arial" panose="020B0604020202020204" pitchFamily="34" charset="0"/>
              <a:buNone/>
              <a:tabLst/>
              <a:defRPr sz="1200" b="1">
                <a:solidFill>
                  <a:schemeClr val="tx2"/>
                </a:solidFill>
              </a:defRPr>
            </a:lvl2pPr>
            <a:lvl3pPr>
              <a:defRPr sz="1400" b="1"/>
            </a:lvl3pPr>
            <a:lvl4pPr>
              <a:defRPr sz="1400" b="1"/>
            </a:lvl4pPr>
            <a:lvl5pPr>
              <a:defRPr sz="1400" b="1"/>
            </a:lvl5pPr>
          </a:lstStyle>
          <a:p>
            <a:pPr lvl="0"/>
            <a:r>
              <a:rPr lang="fr-FR" dirty="0"/>
              <a:t>NN</a:t>
            </a:r>
          </a:p>
          <a:p>
            <a:pPr lvl="1"/>
            <a:r>
              <a:rPr lang="fr-FR" dirty="0"/>
              <a:t>NN</a:t>
            </a:r>
          </a:p>
          <a:p>
            <a:pPr lvl="1"/>
            <a:r>
              <a:rPr lang="fr-FR" dirty="0"/>
              <a:t>NN</a:t>
            </a:r>
          </a:p>
          <a:p>
            <a:pPr lvl="1"/>
            <a:r>
              <a:rPr lang="fr-FR" dirty="0"/>
              <a:t>NN</a:t>
            </a:r>
          </a:p>
        </p:txBody>
      </p:sp>
    </p:spTree>
    <p:extLst>
      <p:ext uri="{BB962C8B-B14F-4D97-AF65-F5344CB8AC3E}">
        <p14:creationId xmlns:p14="http://schemas.microsoft.com/office/powerpoint/2010/main" val="475623018"/>
      </p:ext>
    </p:extLst>
  </p:cSld>
  <p:clrMapOvr>
    <a:masterClrMapping/>
  </p:clrMapOvr>
  <p:extLst>
    <p:ext uri="{DCECCB84-F9BA-43D5-87BE-67443E8EF086}">
      <p15:sldGuideLst xmlns:p15="http://schemas.microsoft.com/office/powerpoint/2012/main">
        <p15:guide id="2" pos="402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 Lége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7" y="1122025"/>
            <a:ext cx="10695806"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7" y="614278"/>
            <a:ext cx="10695806" cy="468000"/>
          </a:xfrm>
          <a:prstGeom prst="rect">
            <a:avLst/>
          </a:prstGeom>
        </p:spPr>
        <p:txBody>
          <a:bodyPr>
            <a:noAutofit/>
          </a:bodyPr>
          <a:lstStyle>
            <a:lvl1pPr>
              <a:defRPr>
                <a:solidFill>
                  <a:schemeClr val="tx1"/>
                </a:solidFill>
              </a:defRPr>
            </a:lvl1pPr>
          </a:lstStyle>
          <a:p>
            <a:r>
              <a:rPr lang="fr-FR"/>
              <a:t>Modifiez le style du titre</a:t>
            </a:r>
            <a:endParaRPr lang="en-US" dirty="0"/>
          </a:p>
        </p:txBody>
      </p:sp>
      <p:sp>
        <p:nvSpPr>
          <p:cNvPr id="14" name="Espace réservé du texte 13">
            <a:extLst>
              <a:ext uri="{FF2B5EF4-FFF2-40B4-BE49-F238E27FC236}">
                <a16:creationId xmlns:a16="http://schemas.microsoft.com/office/drawing/2014/main" id="{5FBF57AF-D44E-4A3F-8988-D5AF46CE65F7}"/>
              </a:ext>
            </a:extLst>
          </p:cNvPr>
          <p:cNvSpPr>
            <a:spLocks noGrp="1"/>
          </p:cNvSpPr>
          <p:nvPr>
            <p:ph type="body" sz="quarter" idx="13"/>
          </p:nvPr>
        </p:nvSpPr>
        <p:spPr>
          <a:xfrm>
            <a:off x="8331200" y="1749600"/>
            <a:ext cx="3363913" cy="4265441"/>
          </a:xfrm>
          <a:prstGeom prst="rect">
            <a:avLst/>
          </a:prstGeom>
        </p:spPr>
        <p:txBody>
          <a:bodyPr anchor="b">
            <a:noAutofit/>
          </a:bodyPr>
          <a:lstStyle>
            <a:lvl1pPr>
              <a:lnSpc>
                <a:spcPct val="140000"/>
              </a:lnSpc>
              <a:defRPr sz="1200" b="1">
                <a:solidFill>
                  <a:schemeClr val="tx2"/>
                </a:solidFill>
              </a:defRPr>
            </a:lvl1pPr>
            <a:lvl2pPr>
              <a:lnSpc>
                <a:spcPct val="140000"/>
              </a:lnSpc>
              <a:defRPr sz="1200" b="0">
                <a:solidFill>
                  <a:schemeClr val="tx2"/>
                </a:solidFill>
              </a:defRPr>
            </a:lvl2pPr>
            <a:lvl3pPr>
              <a:defRPr sz="1200" b="1"/>
            </a:lvl3pPr>
            <a:lvl4pPr>
              <a:defRPr sz="1200" b="1"/>
            </a:lvl4pPr>
            <a:lvl5pPr>
              <a:defRPr sz="1200" b="1"/>
            </a:lvl5pPr>
          </a:lstStyle>
          <a:p>
            <a:pPr lvl="0"/>
            <a:r>
              <a:rPr lang="fr-FR"/>
              <a:t>Modifier les styles du texte du masque</a:t>
            </a:r>
          </a:p>
          <a:p>
            <a:pPr lvl="1"/>
            <a:r>
              <a:rPr lang="fr-FR"/>
              <a:t>Deuxième niveau</a:t>
            </a:r>
          </a:p>
        </p:txBody>
      </p:sp>
      <p:sp>
        <p:nvSpPr>
          <p:cNvPr id="16" name="Espace réservé pour une image  15">
            <a:extLst>
              <a:ext uri="{FF2B5EF4-FFF2-40B4-BE49-F238E27FC236}">
                <a16:creationId xmlns:a16="http://schemas.microsoft.com/office/drawing/2014/main" id="{BDE08C11-43BD-436A-911D-E9FCABF5FB1E}"/>
              </a:ext>
            </a:extLst>
          </p:cNvPr>
          <p:cNvSpPr>
            <a:spLocks noGrp="1"/>
          </p:cNvSpPr>
          <p:nvPr>
            <p:ph type="pic" sz="quarter" idx="14"/>
          </p:nvPr>
        </p:nvSpPr>
        <p:spPr>
          <a:xfrm>
            <a:off x="1090800" y="1749600"/>
            <a:ext cx="6822000" cy="4219200"/>
          </a:xfrm>
          <a:prstGeom prst="rect">
            <a:avLst/>
          </a:prstGeom>
          <a:solidFill>
            <a:schemeClr val="tx2">
              <a:lumMod val="20000"/>
              <a:lumOff val="80000"/>
            </a:schemeClr>
          </a:solidFill>
        </p:spPr>
        <p:txBody>
          <a:bodyPr anchor="ctr">
            <a:noAutofit/>
          </a:bodyPr>
          <a:lstStyle>
            <a:lvl1pPr algn="ctr">
              <a:defRPr sz="1400">
                <a:solidFill>
                  <a:schemeClr val="tx1"/>
                </a:solidFill>
              </a:defRPr>
            </a:lvl1pPr>
          </a:lstStyle>
          <a:p>
            <a:r>
              <a:rPr lang="fr-FR"/>
              <a:t>Cliquez sur l'icône pour ajouter une image</a:t>
            </a:r>
          </a:p>
        </p:txBody>
      </p:sp>
    </p:spTree>
    <p:extLst>
      <p:ext uri="{BB962C8B-B14F-4D97-AF65-F5344CB8AC3E}">
        <p14:creationId xmlns:p14="http://schemas.microsoft.com/office/powerpoint/2010/main" val="3151604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6" name="Espace réservé pour une image  15">
            <a:extLst>
              <a:ext uri="{FF2B5EF4-FFF2-40B4-BE49-F238E27FC236}">
                <a16:creationId xmlns:a16="http://schemas.microsoft.com/office/drawing/2014/main" id="{BDE08C11-43BD-436A-911D-E9FCABF5FB1E}"/>
              </a:ext>
            </a:extLst>
          </p:cNvPr>
          <p:cNvSpPr>
            <a:spLocks noGrp="1"/>
          </p:cNvSpPr>
          <p:nvPr>
            <p:ph type="pic" sz="quarter" idx="14"/>
          </p:nvPr>
        </p:nvSpPr>
        <p:spPr>
          <a:xfrm>
            <a:off x="1116000" y="712800"/>
            <a:ext cx="10579113" cy="5723719"/>
          </a:xfrm>
          <a:prstGeom prst="rect">
            <a:avLst/>
          </a:prstGeom>
          <a:solidFill>
            <a:schemeClr val="tx2">
              <a:lumMod val="20000"/>
              <a:lumOff val="80000"/>
            </a:schemeClr>
          </a:solidFill>
        </p:spPr>
        <p:txBody>
          <a:bodyPr anchor="ctr">
            <a:noAutofit/>
          </a:bodyPr>
          <a:lstStyle>
            <a:lvl1pPr algn="ctr">
              <a:defRPr sz="1400">
                <a:solidFill>
                  <a:schemeClr val="tx1"/>
                </a:solidFill>
              </a:defRPr>
            </a:lvl1pPr>
          </a:lstStyle>
          <a:p>
            <a:r>
              <a:rPr lang="fr-FR"/>
              <a:t>Cliquez sur l'icône pour ajouter une image</a:t>
            </a:r>
          </a:p>
        </p:txBody>
      </p:sp>
    </p:spTree>
    <p:extLst>
      <p:ext uri="{BB962C8B-B14F-4D97-AF65-F5344CB8AC3E}">
        <p14:creationId xmlns:p14="http://schemas.microsoft.com/office/powerpoint/2010/main" val="2435335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in">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44D6EA06-3516-8C4B-A15E-40124921DD73}"/>
              </a:ext>
            </a:extLst>
          </p:cNvPr>
          <p:cNvGrpSpPr/>
          <p:nvPr userDrawn="1"/>
        </p:nvGrpSpPr>
        <p:grpSpPr>
          <a:xfrm>
            <a:off x="-4381" y="27616"/>
            <a:ext cx="12794435" cy="7171697"/>
            <a:chOff x="15498" y="27616"/>
            <a:chExt cx="9113004" cy="5108135"/>
          </a:xfrm>
        </p:grpSpPr>
        <p:pic>
          <p:nvPicPr>
            <p:cNvPr id="6" name="Graphique 5">
              <a:extLst>
                <a:ext uri="{FF2B5EF4-FFF2-40B4-BE49-F238E27FC236}">
                  <a16:creationId xmlns:a16="http://schemas.microsoft.com/office/drawing/2014/main" id="{42673563-3B13-EB46-AA25-EC124C6E8B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498" y="2786137"/>
              <a:ext cx="4056888" cy="2349614"/>
            </a:xfrm>
            <a:prstGeom prst="rect">
              <a:avLst/>
            </a:prstGeom>
          </p:spPr>
        </p:pic>
        <p:pic>
          <p:nvPicPr>
            <p:cNvPr id="7" name="Graphique 6">
              <a:extLst>
                <a:ext uri="{FF2B5EF4-FFF2-40B4-BE49-F238E27FC236}">
                  <a16:creationId xmlns:a16="http://schemas.microsoft.com/office/drawing/2014/main" id="{F48D9CDF-CD8B-B345-8D7E-E410E30EE15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39391" y="27616"/>
              <a:ext cx="2789111" cy="3414547"/>
            </a:xfrm>
            <a:prstGeom prst="rect">
              <a:avLst/>
            </a:prstGeom>
          </p:spPr>
        </p:pic>
        <p:pic>
          <p:nvPicPr>
            <p:cNvPr id="8" name="Graphique 7">
              <a:extLst>
                <a:ext uri="{FF2B5EF4-FFF2-40B4-BE49-F238E27FC236}">
                  <a16:creationId xmlns:a16="http://schemas.microsoft.com/office/drawing/2014/main" id="{AD8F9493-CCE6-7040-AF03-9E2F4FC8D4B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381565" y="86906"/>
              <a:ext cx="4411866" cy="4969688"/>
            </a:xfrm>
            <a:prstGeom prst="rect">
              <a:avLst/>
            </a:prstGeom>
          </p:spPr>
        </p:pic>
      </p:grpSp>
      <p:grpSp>
        <p:nvGrpSpPr>
          <p:cNvPr id="21" name="Groupe 20">
            <a:extLst>
              <a:ext uri="{FF2B5EF4-FFF2-40B4-BE49-F238E27FC236}">
                <a16:creationId xmlns:a16="http://schemas.microsoft.com/office/drawing/2014/main" id="{D9C01C59-3481-C747-AB15-755BD3316A72}"/>
              </a:ext>
            </a:extLst>
          </p:cNvPr>
          <p:cNvGrpSpPr/>
          <p:nvPr userDrawn="1"/>
        </p:nvGrpSpPr>
        <p:grpSpPr>
          <a:xfrm>
            <a:off x="4900084" y="3231843"/>
            <a:ext cx="3067028" cy="823885"/>
            <a:chOff x="4798484" y="1672827"/>
            <a:chExt cx="3067028" cy="823885"/>
          </a:xfrm>
        </p:grpSpPr>
        <p:pic>
          <p:nvPicPr>
            <p:cNvPr id="16" name="Graphique 15">
              <a:extLst>
                <a:ext uri="{FF2B5EF4-FFF2-40B4-BE49-F238E27FC236}">
                  <a16:creationId xmlns:a16="http://schemas.microsoft.com/office/drawing/2014/main" id="{CD9E23F4-A3BC-4F42-9CFE-F2B781E6B115}"/>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b="52852"/>
            <a:stretch/>
          </p:blipFill>
          <p:spPr>
            <a:xfrm>
              <a:off x="4798484" y="1672827"/>
              <a:ext cx="2964646" cy="338853"/>
            </a:xfrm>
            <a:prstGeom prst="rect">
              <a:avLst/>
            </a:prstGeom>
          </p:spPr>
        </p:pic>
        <p:grpSp>
          <p:nvGrpSpPr>
            <p:cNvPr id="13" name="Groupe 12">
              <a:extLst>
                <a:ext uri="{FF2B5EF4-FFF2-40B4-BE49-F238E27FC236}">
                  <a16:creationId xmlns:a16="http://schemas.microsoft.com/office/drawing/2014/main" id="{9DC0DADB-66AA-9E41-A19D-E7FA0FED3C80}"/>
                </a:ext>
              </a:extLst>
            </p:cNvPr>
            <p:cNvGrpSpPr/>
            <p:nvPr userDrawn="1"/>
          </p:nvGrpSpPr>
          <p:grpSpPr>
            <a:xfrm>
              <a:off x="4806958" y="2071908"/>
              <a:ext cx="3058554" cy="424804"/>
              <a:chOff x="4906987" y="2665852"/>
              <a:chExt cx="1899122" cy="263771"/>
            </a:xfrm>
          </p:grpSpPr>
          <p:sp>
            <p:nvSpPr>
              <p:cNvPr id="17" name="Freeform 5">
                <a:hlinkClick r:id="rId10"/>
                <a:extLst>
                  <a:ext uri="{FF2B5EF4-FFF2-40B4-BE49-F238E27FC236}">
                    <a16:creationId xmlns:a16="http://schemas.microsoft.com/office/drawing/2014/main" id="{2AECF7A4-C45F-2E46-B3B7-6C9759791B73}"/>
                  </a:ext>
                </a:extLst>
              </p:cNvPr>
              <p:cNvSpPr>
                <a:spLocks/>
              </p:cNvSpPr>
              <p:nvPr userDrawn="1"/>
            </p:nvSpPr>
            <p:spPr bwMode="auto">
              <a:xfrm>
                <a:off x="4906987" y="2707332"/>
                <a:ext cx="247073" cy="201188"/>
              </a:xfrm>
              <a:custGeom>
                <a:avLst/>
                <a:gdLst>
                  <a:gd name="T0" fmla="*/ 77 w 77"/>
                  <a:gd name="T1" fmla="*/ 7 h 62"/>
                  <a:gd name="T2" fmla="*/ 68 w 77"/>
                  <a:gd name="T3" fmla="*/ 9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4 w 77"/>
                  <a:gd name="T17" fmla="*/ 10 h 62"/>
                  <a:gd name="T18" fmla="*/ 11 w 77"/>
                  <a:gd name="T19" fmla="*/ 23 h 62"/>
                  <a:gd name="T20" fmla="*/ 3 w 77"/>
                  <a:gd name="T21" fmla="*/ 21 h 62"/>
                  <a:gd name="T22" fmla="*/ 3 w 77"/>
                  <a:gd name="T23" fmla="*/ 22 h 62"/>
                  <a:gd name="T24" fmla="*/ 16 w 77"/>
                  <a:gd name="T25" fmla="*/ 37 h 62"/>
                  <a:gd name="T26" fmla="*/ 12 w 77"/>
                  <a:gd name="T27" fmla="*/ 38 h 62"/>
                  <a:gd name="T28" fmla="*/ 9 w 77"/>
                  <a:gd name="T29" fmla="*/ 37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9"/>
                    </a:cubicBezTo>
                    <a:cubicBezTo>
                      <a:pt x="71" y="8"/>
                      <a:pt x="73" y="4"/>
                      <a:pt x="75" y="1"/>
                    </a:cubicBezTo>
                    <a:cubicBezTo>
                      <a:pt x="71"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4" y="8"/>
                      <a:pt x="4" y="10"/>
                    </a:cubicBezTo>
                    <a:cubicBezTo>
                      <a:pt x="4" y="16"/>
                      <a:pt x="6" y="21"/>
                      <a:pt x="11" y="23"/>
                    </a:cubicBezTo>
                    <a:cubicBezTo>
                      <a:pt x="8" y="23"/>
                      <a:pt x="6" y="23"/>
                      <a:pt x="3" y="21"/>
                    </a:cubicBezTo>
                    <a:cubicBezTo>
                      <a:pt x="3" y="22"/>
                      <a:pt x="3" y="22"/>
                      <a:pt x="3" y="22"/>
                    </a:cubicBezTo>
                    <a:cubicBezTo>
                      <a:pt x="3" y="29"/>
                      <a:pt x="9" y="36"/>
                      <a:pt x="16" y="37"/>
                    </a:cubicBezTo>
                    <a:cubicBezTo>
                      <a:pt x="15" y="37"/>
                      <a:pt x="13" y="38"/>
                      <a:pt x="12" y="38"/>
                    </a:cubicBezTo>
                    <a:cubicBezTo>
                      <a:pt x="11" y="38"/>
                      <a:pt x="10" y="37"/>
                      <a:pt x="9" y="37"/>
                    </a:cubicBezTo>
                    <a:cubicBezTo>
                      <a:pt x="11" y="43"/>
                      <a:pt x="17" y="48"/>
                      <a:pt x="24" y="48"/>
                    </a:cubicBezTo>
                    <a:cubicBezTo>
                      <a:pt x="18" y="52"/>
                      <a:pt x="11" y="55"/>
                      <a:pt x="4" y="55"/>
                    </a:cubicBezTo>
                    <a:cubicBezTo>
                      <a:pt x="3" y="55"/>
                      <a:pt x="2" y="55"/>
                      <a:pt x="0" y="55"/>
                    </a:cubicBezTo>
                    <a:cubicBezTo>
                      <a:pt x="7" y="59"/>
                      <a:pt x="16" y="62"/>
                      <a:pt x="24" y="62"/>
                    </a:cubicBezTo>
                    <a:cubicBezTo>
                      <a:pt x="53" y="62"/>
                      <a:pt x="69" y="38"/>
                      <a:pt x="69" y="17"/>
                    </a:cubicBezTo>
                    <a:cubicBezTo>
                      <a:pt x="69" y="16"/>
                      <a:pt x="69" y="16"/>
                      <a:pt x="69" y="15"/>
                    </a:cubicBezTo>
                    <a:cubicBezTo>
                      <a:pt x="72" y="13"/>
                      <a:pt x="75" y="10"/>
                      <a:pt x="77" y="7"/>
                    </a:cubicBezTo>
                  </a:path>
                </a:pathLst>
              </a:custGeom>
              <a:solidFill>
                <a:schemeClr val="tx1"/>
              </a:solidFill>
              <a:ln w="3175">
                <a:noFill/>
              </a:ln>
            </p:spPr>
            <p:txBody>
              <a:bodyPr vert="horz" wrap="square" lIns="91440" tIns="45720" rIns="91440" bIns="45720" numCol="1" anchor="t" anchorCtr="0" compatLnSpc="1">
                <a:prstTxWarp prst="textNoShape">
                  <a:avLst/>
                </a:prstTxWarp>
              </a:bodyPr>
              <a:lstStyle/>
              <a:p>
                <a:endParaRPr lang="fr-FR"/>
              </a:p>
            </p:txBody>
          </p:sp>
          <p:cxnSp>
            <p:nvCxnSpPr>
              <p:cNvPr id="18" name="Connecteur droit 17">
                <a:extLst>
                  <a:ext uri="{FF2B5EF4-FFF2-40B4-BE49-F238E27FC236}">
                    <a16:creationId xmlns:a16="http://schemas.microsoft.com/office/drawing/2014/main" id="{68FEDCEB-FA98-3E4B-842C-3DF0F44830D7}"/>
                  </a:ext>
                </a:extLst>
              </p:cNvPr>
              <p:cNvCxnSpPr/>
              <p:nvPr userDrawn="1"/>
            </p:nvCxnSpPr>
            <p:spPr>
              <a:xfrm>
                <a:off x="5634215" y="2693043"/>
                <a:ext cx="0" cy="2365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A5194D6F-1C6C-A142-A894-0DB73D446EA8}"/>
                  </a:ext>
                </a:extLst>
              </p:cNvPr>
              <p:cNvSpPr txBox="1"/>
              <p:nvPr userDrawn="1"/>
            </p:nvSpPr>
            <p:spPr>
              <a:xfrm>
                <a:off x="5708424" y="2665852"/>
                <a:ext cx="1097685" cy="252000"/>
              </a:xfrm>
              <a:prstGeom prst="rect">
                <a:avLst/>
              </a:prstGeom>
              <a:noFill/>
            </p:spPr>
            <p:txBody>
              <a:bodyPr wrap="none" rtlCol="0" anchor="ctr">
                <a:noAutofit/>
              </a:bodyPr>
              <a:lstStyle/>
              <a:p>
                <a:r>
                  <a:rPr lang="fr-FR" sz="1500" b="0" kern="0" spc="20" baseline="0" dirty="0">
                    <a:solidFill>
                      <a:schemeClr val="tx2"/>
                    </a:solidFill>
                  </a:rPr>
                  <a:t>@</a:t>
                </a:r>
                <a:r>
                  <a:rPr lang="fr-FR" sz="1500" b="0" kern="0" spc="20" baseline="0" dirty="0" err="1">
                    <a:solidFill>
                      <a:schemeClr val="tx2"/>
                    </a:solidFill>
                  </a:rPr>
                  <a:t>BanqueDesTerr</a:t>
                </a:r>
                <a:endParaRPr lang="fr-FR" sz="1500" b="0" kern="0" spc="20" baseline="0" dirty="0">
                  <a:solidFill>
                    <a:schemeClr val="tx2"/>
                  </a:solidFill>
                </a:endParaRPr>
              </a:p>
            </p:txBody>
          </p:sp>
          <p:pic>
            <p:nvPicPr>
              <p:cNvPr id="20" name="Graphique 19">
                <a:extLst>
                  <a:ext uri="{FF2B5EF4-FFF2-40B4-BE49-F238E27FC236}">
                    <a16:creationId xmlns:a16="http://schemas.microsoft.com/office/drawing/2014/main" id="{35BDCDCF-D47F-6F44-87E3-04DC63490126}"/>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69447" y="2696547"/>
                <a:ext cx="222758" cy="222758"/>
              </a:xfrm>
              <a:prstGeom prst="rect">
                <a:avLst/>
              </a:prstGeom>
            </p:spPr>
          </p:pic>
        </p:grpSp>
      </p:grpSp>
    </p:spTree>
    <p:extLst>
      <p:ext uri="{BB962C8B-B14F-4D97-AF65-F5344CB8AC3E}">
        <p14:creationId xmlns:p14="http://schemas.microsoft.com/office/powerpoint/2010/main" val="2685691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8B1080-BEA9-408A-8C5E-9D1C7773844C}"/>
              </a:ext>
            </a:extLst>
          </p:cNvPr>
          <p:cNvSpPr>
            <a:spLocks noGrp="1"/>
          </p:cNvSpPr>
          <p:nvPr>
            <p:ph type="ctrTitle"/>
          </p:nvPr>
        </p:nvSpPr>
        <p:spPr>
          <a:xfrm>
            <a:off x="1597422" y="1178223"/>
            <a:ext cx="9584531" cy="2506427"/>
          </a:xfrm>
          <a:prstGeom prst="rect">
            <a:avLst/>
          </a:prstGeom>
        </p:spPr>
        <p:txBody>
          <a:bodyPr anchor="b"/>
          <a:lstStyle>
            <a:lvl1pPr algn="ctr">
              <a:defRPr sz="6280"/>
            </a:lvl1pPr>
          </a:lstStyle>
          <a:p>
            <a:r>
              <a:rPr lang="fr-FR"/>
              <a:t>Modifiez le style du titre</a:t>
            </a:r>
          </a:p>
        </p:txBody>
      </p:sp>
      <p:sp>
        <p:nvSpPr>
          <p:cNvPr id="3" name="Sous-titre 2">
            <a:extLst>
              <a:ext uri="{FF2B5EF4-FFF2-40B4-BE49-F238E27FC236}">
                <a16:creationId xmlns:a16="http://schemas.microsoft.com/office/drawing/2014/main" id="{9B88B1BB-864D-4F06-9023-26F5D140E8C8}"/>
              </a:ext>
            </a:extLst>
          </p:cNvPr>
          <p:cNvSpPr>
            <a:spLocks noGrp="1"/>
          </p:cNvSpPr>
          <p:nvPr>
            <p:ph type="subTitle" idx="1"/>
          </p:nvPr>
        </p:nvSpPr>
        <p:spPr>
          <a:xfrm>
            <a:off x="1597422" y="3781306"/>
            <a:ext cx="9584531" cy="1738167"/>
          </a:xfrm>
          <a:prstGeom prst="rect">
            <a:avLst/>
          </a:prstGeom>
        </p:spPr>
        <p:txBody>
          <a:bodyPr/>
          <a:lstStyle>
            <a:lvl1pPr marL="0" indent="0" algn="ctr">
              <a:buNone/>
              <a:defRPr sz="2513"/>
            </a:lvl1pPr>
            <a:lvl2pPr marL="478525" indent="0" algn="ctr">
              <a:buNone/>
              <a:defRPr sz="2093"/>
            </a:lvl2pPr>
            <a:lvl3pPr marL="957051" indent="0" algn="ctr">
              <a:buNone/>
              <a:defRPr sz="1885"/>
            </a:lvl3pPr>
            <a:lvl4pPr marL="1435576" indent="0" algn="ctr">
              <a:buNone/>
              <a:defRPr sz="1675"/>
            </a:lvl4pPr>
            <a:lvl5pPr marL="1914102" indent="0" algn="ctr">
              <a:buNone/>
              <a:defRPr sz="1675"/>
            </a:lvl5pPr>
            <a:lvl6pPr marL="2392628" indent="0" algn="ctr">
              <a:buNone/>
              <a:defRPr sz="1675"/>
            </a:lvl6pPr>
            <a:lvl7pPr marL="2871153" indent="0" algn="ctr">
              <a:buNone/>
              <a:defRPr sz="1675"/>
            </a:lvl7pPr>
            <a:lvl8pPr marL="3349678" indent="0" algn="ctr">
              <a:buNone/>
              <a:defRPr sz="1675"/>
            </a:lvl8pPr>
            <a:lvl9pPr marL="3828204" indent="0" algn="ctr">
              <a:buNone/>
              <a:defRPr sz="1675"/>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C038D85-0EEC-4075-8333-F5B9FB87E9C3}"/>
              </a:ext>
            </a:extLst>
          </p:cNvPr>
          <p:cNvSpPr>
            <a:spLocks noGrp="1"/>
          </p:cNvSpPr>
          <p:nvPr>
            <p:ph type="dt" sz="half" idx="10"/>
          </p:nvPr>
        </p:nvSpPr>
        <p:spPr>
          <a:xfrm>
            <a:off x="878582" y="6672698"/>
            <a:ext cx="2875359" cy="383297"/>
          </a:xfrm>
          <a:prstGeom prst="rect">
            <a:avLst/>
          </a:prstGeom>
        </p:spPr>
        <p:txBody>
          <a:bodyPr/>
          <a:lstStyle/>
          <a:p>
            <a:fld id="{E0C8CE98-764D-41E1-AA4D-D6B8C5D7E5CF}"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39626199-2A55-483A-8FDE-ECDA8F72DB03}"/>
              </a:ext>
            </a:extLst>
          </p:cNvPr>
          <p:cNvSpPr>
            <a:spLocks noGrp="1"/>
          </p:cNvSpPr>
          <p:nvPr>
            <p:ph type="ftr" sz="quarter" idx="11"/>
          </p:nvPr>
        </p:nvSpPr>
        <p:spPr>
          <a:xfrm>
            <a:off x="4233168" y="6672698"/>
            <a:ext cx="4313039" cy="383297"/>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0D8832D7-1172-4C1E-AACE-0167C1B667F7}"/>
              </a:ext>
            </a:extLst>
          </p:cNvPr>
          <p:cNvSpPr>
            <a:spLocks noGrp="1"/>
          </p:cNvSpPr>
          <p:nvPr>
            <p:ph type="sldNum" sz="quarter" idx="12"/>
          </p:nvPr>
        </p:nvSpPr>
        <p:spPr>
          <a:xfrm>
            <a:off x="9025435" y="6672698"/>
            <a:ext cx="2875359" cy="383297"/>
          </a:xfrm>
          <a:prstGeom prst="rect">
            <a:avLst/>
          </a:prstGeom>
        </p:spPr>
        <p:txBody>
          <a:bodyPr/>
          <a:lstStyle/>
          <a:p>
            <a:fld id="{CC0E0041-517E-4770-ABAF-C7EED5FA1AE1}" type="slidenum">
              <a:rPr lang="fr-FR" smtClean="0"/>
              <a:t>‹N°›</a:t>
            </a:fld>
            <a:endParaRPr lang="fr-FR"/>
          </a:p>
        </p:txBody>
      </p:sp>
    </p:spTree>
    <p:extLst>
      <p:ext uri="{BB962C8B-B14F-4D97-AF65-F5344CB8AC3E}">
        <p14:creationId xmlns:p14="http://schemas.microsoft.com/office/powerpoint/2010/main" val="3731522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ext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99307" y="1122025"/>
            <a:ext cx="10696575"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7" y="614278"/>
            <a:ext cx="10696575" cy="468000"/>
          </a:xfrm>
          <a:prstGeom prst="rect">
            <a:avLst/>
          </a:prstGeom>
        </p:spPr>
        <p:txBody>
          <a:bodyPr>
            <a:noAutofit/>
          </a:bodyPr>
          <a:lstStyle>
            <a:lvl1pPr>
              <a:defRPr>
                <a:solidFill>
                  <a:schemeClr val="tx1"/>
                </a:solidFill>
              </a:defRPr>
            </a:lvl1pPr>
          </a:lstStyle>
          <a:p>
            <a:r>
              <a:rPr lang="fr-FR"/>
              <a:t>Modifiez le style du titre</a:t>
            </a:r>
            <a:endParaRPr lang="en-US" dirty="0"/>
          </a:p>
        </p:txBody>
      </p:sp>
      <p:sp>
        <p:nvSpPr>
          <p:cNvPr id="4" name="Espace réservé du texte 3">
            <a:extLst>
              <a:ext uri="{FF2B5EF4-FFF2-40B4-BE49-F238E27FC236}">
                <a16:creationId xmlns:a16="http://schemas.microsoft.com/office/drawing/2014/main" id="{9A19295C-5D08-4DEF-9A18-807612A32258}"/>
              </a:ext>
            </a:extLst>
          </p:cNvPr>
          <p:cNvSpPr>
            <a:spLocks noGrp="1"/>
          </p:cNvSpPr>
          <p:nvPr>
            <p:ph type="body" sz="quarter" idx="13"/>
          </p:nvPr>
        </p:nvSpPr>
        <p:spPr>
          <a:xfrm>
            <a:off x="1000920" y="2038353"/>
            <a:ext cx="10696575" cy="4140000"/>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indent="-179388">
              <a:lnSpc>
                <a:spcPct val="100000"/>
              </a:lnSpc>
              <a:spcBef>
                <a:spcPts val="1800"/>
              </a:spcBef>
              <a:buClr>
                <a:schemeClr val="tx1"/>
              </a:buClr>
              <a:buFont typeface="+mj-lt"/>
              <a:buAutoNum type="arabicPeriod"/>
              <a:tabLst>
                <a:tab pos="179388" algn="l"/>
              </a:tabLst>
              <a:defRPr sz="1400" b="1">
                <a:solidFill>
                  <a:schemeClr val="tx2"/>
                </a:solidFill>
              </a:defRPr>
            </a:lvl3pPr>
            <a:lvl4pPr marL="180000" indent="126000">
              <a:lnSpc>
                <a:spcPct val="100000"/>
              </a:lnSpc>
              <a:spcBef>
                <a:spcPts val="400"/>
              </a:spcBef>
              <a:buSzPct val="80000"/>
              <a:buFont typeface="Verdana" panose="020B0604030504040204" pitchFamily="34" charset="0"/>
              <a:buChar char="•"/>
              <a:defRPr sz="1400">
                <a:solidFill>
                  <a:schemeClr val="tx2"/>
                </a:solidFill>
              </a:defRPr>
            </a:lvl4pPr>
            <a:lvl5pPr marL="252000" indent="126000">
              <a:lnSpc>
                <a:spcPct val="100000"/>
              </a:lnSpc>
              <a:spcBef>
                <a:spcPts val="400"/>
              </a:spcBef>
              <a:buFont typeface="Arial" panose="020B0604020202020204" pitchFamily="34" charset="0"/>
              <a:buChar char="-"/>
              <a:defRPr sz="1400">
                <a:solidFill>
                  <a:schemeClr val="tx2"/>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871482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exte">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F866E7C9-3BAB-754E-9E1D-33317E22EF45}"/>
              </a:ext>
            </a:extLst>
          </p:cNvPr>
          <p:cNvGrpSpPr/>
          <p:nvPr userDrawn="1"/>
        </p:nvGrpSpPr>
        <p:grpSpPr>
          <a:xfrm>
            <a:off x="10872001" y="0"/>
            <a:ext cx="2261994" cy="3486926"/>
            <a:chOff x="7683645" y="0"/>
            <a:chExt cx="2261994" cy="3486926"/>
          </a:xfrm>
        </p:grpSpPr>
        <p:pic>
          <p:nvPicPr>
            <p:cNvPr id="7" name="Graphique 6">
              <a:extLst>
                <a:ext uri="{FF2B5EF4-FFF2-40B4-BE49-F238E27FC236}">
                  <a16:creationId xmlns:a16="http://schemas.microsoft.com/office/drawing/2014/main" id="{5B30D445-9FA4-5C44-8BCF-978693A882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3645" y="0"/>
              <a:ext cx="1905000" cy="2332182"/>
            </a:xfrm>
            <a:prstGeom prst="rect">
              <a:avLst/>
            </a:prstGeom>
          </p:spPr>
        </p:pic>
        <p:pic>
          <p:nvPicPr>
            <p:cNvPr id="11" name="Graphique 10">
              <a:extLst>
                <a:ext uri="{FF2B5EF4-FFF2-40B4-BE49-F238E27FC236}">
                  <a16:creationId xmlns:a16="http://schemas.microsoft.com/office/drawing/2014/main" id="{71494F52-DD4D-EE4F-B253-64D2CFFE17C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Tree>
    <p:extLst>
      <p:ext uri="{BB962C8B-B14F-4D97-AF65-F5344CB8AC3E}">
        <p14:creationId xmlns:p14="http://schemas.microsoft.com/office/powerpoint/2010/main" val="3143763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7673C-9CD7-40F2-9507-D379D2ED8421}"/>
              </a:ext>
            </a:extLst>
          </p:cNvPr>
          <p:cNvSpPr>
            <a:spLocks noGrp="1"/>
          </p:cNvSpPr>
          <p:nvPr>
            <p:ph type="ctrTitle"/>
          </p:nvPr>
        </p:nvSpPr>
        <p:spPr>
          <a:xfrm>
            <a:off x="1597025" y="1177925"/>
            <a:ext cx="9585325" cy="2506663"/>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910F87E-7CE5-4E12-9D2C-8746FC63336E}"/>
              </a:ext>
            </a:extLst>
          </p:cNvPr>
          <p:cNvSpPr>
            <a:spLocks noGrp="1"/>
          </p:cNvSpPr>
          <p:nvPr>
            <p:ph type="subTitle" idx="1"/>
          </p:nvPr>
        </p:nvSpPr>
        <p:spPr>
          <a:xfrm>
            <a:off x="1597025" y="3781425"/>
            <a:ext cx="9585325" cy="17383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031CFE9-3026-4C90-98ED-39E469A5D532}"/>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3C50CE06-865E-438C-A6BC-1B8339828AF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65AE5F-1BF7-4BBD-B950-B560A7181FA9}"/>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236728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FEA003-A1FD-4BE3-B191-6A6E42066C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81E175-4561-44B3-BE5A-B5E67772A13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55E079-92DE-4FA4-ACA6-B6D4FB260826}"/>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8E55F99F-6565-47ED-BE2B-8EF9728517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627CB5D-2A8F-455E-9270-26B9F85B0522}"/>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354116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30DCE9-956B-41C4-9AFE-87AA146458D2}"/>
              </a:ext>
            </a:extLst>
          </p:cNvPr>
          <p:cNvSpPr>
            <a:spLocks noGrp="1"/>
          </p:cNvSpPr>
          <p:nvPr>
            <p:ph type="title"/>
          </p:nvPr>
        </p:nvSpPr>
        <p:spPr>
          <a:xfrm>
            <a:off x="871538" y="1795463"/>
            <a:ext cx="11022012" cy="2994025"/>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3A6C945-6F8D-4376-BF3F-FE0384F2C58E}"/>
              </a:ext>
            </a:extLst>
          </p:cNvPr>
          <p:cNvSpPr>
            <a:spLocks noGrp="1"/>
          </p:cNvSpPr>
          <p:nvPr>
            <p:ph type="body" idx="1"/>
          </p:nvPr>
        </p:nvSpPr>
        <p:spPr>
          <a:xfrm>
            <a:off x="871538" y="4818063"/>
            <a:ext cx="11022012" cy="15748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FCA3A0B-9341-446C-BE1F-84085C2EE3B6}"/>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4FAF3F0C-5BC8-42D2-88D4-2F3ED9AA916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782EE1A-719C-4B5F-99EE-2D9AA80194EE}"/>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18431310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8E999-977E-4C99-894F-520FA87A285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E342917-AEAE-4CE3-BE7D-018C8C8983F5}"/>
              </a:ext>
            </a:extLst>
          </p:cNvPr>
          <p:cNvSpPr>
            <a:spLocks noGrp="1"/>
          </p:cNvSpPr>
          <p:nvPr>
            <p:ph sz="half" idx="1"/>
          </p:nvPr>
        </p:nvSpPr>
        <p:spPr>
          <a:xfrm>
            <a:off x="877888" y="1916113"/>
            <a:ext cx="5435600" cy="45688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690F12B-0D0C-421C-994F-E04C2D1F56BA}"/>
              </a:ext>
            </a:extLst>
          </p:cNvPr>
          <p:cNvSpPr>
            <a:spLocks noGrp="1"/>
          </p:cNvSpPr>
          <p:nvPr>
            <p:ph sz="half" idx="2"/>
          </p:nvPr>
        </p:nvSpPr>
        <p:spPr>
          <a:xfrm>
            <a:off x="6465888" y="1916113"/>
            <a:ext cx="5435600" cy="456882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1E66ABF-D322-458C-8B17-BF8555E7DFBD}"/>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6" name="Espace réservé du pied de page 5">
            <a:extLst>
              <a:ext uri="{FF2B5EF4-FFF2-40B4-BE49-F238E27FC236}">
                <a16:creationId xmlns:a16="http://schemas.microsoft.com/office/drawing/2014/main" id="{F4A1FEC6-CA7F-4D87-9DEB-64F0F7F9921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3B886B-C257-4A74-9D9A-ABAAB208E6FD}"/>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150108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Verte">
    <p:bg>
      <p:bgPr>
        <a:solidFill>
          <a:schemeClr val="bg1"/>
        </a:solidFill>
        <a:effectLst/>
      </p:bgPr>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B5C26AE2-65B1-0C44-AEC1-72CE7ED5CD52}"/>
              </a:ext>
            </a:extLst>
          </p:cNvPr>
          <p:cNvGrpSpPr/>
          <p:nvPr userDrawn="1"/>
        </p:nvGrpSpPr>
        <p:grpSpPr>
          <a:xfrm>
            <a:off x="-23791" y="7999"/>
            <a:ext cx="12803166" cy="7197841"/>
            <a:chOff x="-19220" y="7999"/>
            <a:chExt cx="9155181" cy="5146972"/>
          </a:xfrm>
        </p:grpSpPr>
        <p:pic>
          <p:nvPicPr>
            <p:cNvPr id="5" name="Graphique 4">
              <a:extLst>
                <a:ext uri="{FF2B5EF4-FFF2-40B4-BE49-F238E27FC236}">
                  <a16:creationId xmlns:a16="http://schemas.microsoft.com/office/drawing/2014/main" id="{6EA4BE52-C161-3848-BC65-B03DEF5C4F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220" y="2822260"/>
              <a:ext cx="4056888" cy="2332711"/>
            </a:xfrm>
            <a:prstGeom prst="rect">
              <a:avLst/>
            </a:prstGeom>
          </p:spPr>
        </p:pic>
        <p:pic>
          <p:nvPicPr>
            <p:cNvPr id="6" name="Graphique 5">
              <a:extLst>
                <a:ext uri="{FF2B5EF4-FFF2-40B4-BE49-F238E27FC236}">
                  <a16:creationId xmlns:a16="http://schemas.microsoft.com/office/drawing/2014/main" id="{2F29FEB5-44E1-0F47-B46E-48000C7DFA6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46850" y="7999"/>
              <a:ext cx="2789111" cy="3414547"/>
            </a:xfrm>
            <a:prstGeom prst="rect">
              <a:avLst/>
            </a:prstGeom>
          </p:spPr>
        </p:pic>
        <p:pic>
          <p:nvPicPr>
            <p:cNvPr id="7" name="Graphique 6">
              <a:extLst>
                <a:ext uri="{FF2B5EF4-FFF2-40B4-BE49-F238E27FC236}">
                  <a16:creationId xmlns:a16="http://schemas.microsoft.com/office/drawing/2014/main" id="{90D075A8-B852-C245-8130-E0374640779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366067" y="86906"/>
              <a:ext cx="4411866" cy="4969688"/>
            </a:xfrm>
            <a:prstGeom prst="rect">
              <a:avLst/>
            </a:prstGeom>
          </p:spPr>
        </p:pic>
      </p:grpSp>
      <p:sp>
        <p:nvSpPr>
          <p:cNvPr id="9" name="Title 1">
            <a:extLst>
              <a:ext uri="{FF2B5EF4-FFF2-40B4-BE49-F238E27FC236}">
                <a16:creationId xmlns:a16="http://schemas.microsoft.com/office/drawing/2014/main" id="{C8E0B53C-35A4-BF48-85F5-253DD9792F1C}"/>
              </a:ext>
            </a:extLst>
          </p:cNvPr>
          <p:cNvSpPr>
            <a:spLocks noGrp="1"/>
          </p:cNvSpPr>
          <p:nvPr>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FF08CC7E-F2ED-9041-8136-C2EDBC4932FE}"/>
              </a:ext>
            </a:extLst>
          </p:cNvPr>
          <p:cNvSpPr>
            <a:spLocks noGrp="1"/>
          </p:cNvSpPr>
          <p:nvPr>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1" name="Text Placeholder 2">
            <a:extLst>
              <a:ext uri="{FF2B5EF4-FFF2-40B4-BE49-F238E27FC236}">
                <a16:creationId xmlns:a16="http://schemas.microsoft.com/office/drawing/2014/main" id="{C7E4EDC7-1E16-E54A-9E24-C5E11DF112F7}"/>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2436535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4A846F-1D32-44E9-B55F-9BFA54F534A8}"/>
              </a:ext>
            </a:extLst>
          </p:cNvPr>
          <p:cNvSpPr>
            <a:spLocks noGrp="1"/>
          </p:cNvSpPr>
          <p:nvPr>
            <p:ph type="title"/>
          </p:nvPr>
        </p:nvSpPr>
        <p:spPr>
          <a:xfrm>
            <a:off x="879475" y="382588"/>
            <a:ext cx="11023600" cy="1392237"/>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3B5C0DB-2A7F-4857-94C4-AE45E832EB5C}"/>
              </a:ext>
            </a:extLst>
          </p:cNvPr>
          <p:cNvSpPr>
            <a:spLocks noGrp="1"/>
          </p:cNvSpPr>
          <p:nvPr>
            <p:ph type="body" idx="1"/>
          </p:nvPr>
        </p:nvSpPr>
        <p:spPr>
          <a:xfrm>
            <a:off x="879475" y="1765300"/>
            <a:ext cx="5407025" cy="8651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585ADFD-FCB2-4C0F-98CB-15311CDC3972}"/>
              </a:ext>
            </a:extLst>
          </p:cNvPr>
          <p:cNvSpPr>
            <a:spLocks noGrp="1"/>
          </p:cNvSpPr>
          <p:nvPr>
            <p:ph sz="half" idx="2"/>
          </p:nvPr>
        </p:nvSpPr>
        <p:spPr>
          <a:xfrm>
            <a:off x="879475" y="2630488"/>
            <a:ext cx="5407025" cy="38671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0DEF71E-A3F5-4112-86DA-2B7FB3761171}"/>
              </a:ext>
            </a:extLst>
          </p:cNvPr>
          <p:cNvSpPr>
            <a:spLocks noGrp="1"/>
          </p:cNvSpPr>
          <p:nvPr>
            <p:ph type="body" sz="quarter" idx="3"/>
          </p:nvPr>
        </p:nvSpPr>
        <p:spPr>
          <a:xfrm>
            <a:off x="6469063" y="1765300"/>
            <a:ext cx="5434012" cy="8651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ECB87DB-3427-4D70-B107-3A7FA07582D8}"/>
              </a:ext>
            </a:extLst>
          </p:cNvPr>
          <p:cNvSpPr>
            <a:spLocks noGrp="1"/>
          </p:cNvSpPr>
          <p:nvPr>
            <p:ph sz="quarter" idx="4"/>
          </p:nvPr>
        </p:nvSpPr>
        <p:spPr>
          <a:xfrm>
            <a:off x="6469063" y="2630488"/>
            <a:ext cx="5434012" cy="38671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E8184BE8-E63D-4D60-A6FA-320C35D284F4}"/>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8" name="Espace réservé du pied de page 7">
            <a:extLst>
              <a:ext uri="{FF2B5EF4-FFF2-40B4-BE49-F238E27FC236}">
                <a16:creationId xmlns:a16="http://schemas.microsoft.com/office/drawing/2014/main" id="{69ACEF5D-9046-40FB-BE83-3F1C99BF88B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08F98E5-EDE3-4D95-9A5D-261E521A0650}"/>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3086693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73A229-AED3-469D-83B1-E864BB9B70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5F6433FC-96BB-46E2-9E65-4598582DAB35}"/>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4" name="Espace réservé du pied de page 3">
            <a:extLst>
              <a:ext uri="{FF2B5EF4-FFF2-40B4-BE49-F238E27FC236}">
                <a16:creationId xmlns:a16="http://schemas.microsoft.com/office/drawing/2014/main" id="{1DFCEF59-C99A-48DC-B195-CD96545ACCA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ED9571D-05AC-4781-BCD3-EAF03637A026}"/>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1089016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E039BCE-400A-4986-8B27-3638A99CC0AE}"/>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3" name="Espace réservé du pied de page 2">
            <a:extLst>
              <a:ext uri="{FF2B5EF4-FFF2-40B4-BE49-F238E27FC236}">
                <a16:creationId xmlns:a16="http://schemas.microsoft.com/office/drawing/2014/main" id="{54F97BCD-50AB-49AF-BC0E-F5FD1E4221D1}"/>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66B06B5-64FE-4B91-AD1B-F95E2F11018B}"/>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2882666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6EE0BD-0F41-431B-9202-8E5A9804EE0E}"/>
              </a:ext>
            </a:extLst>
          </p:cNvPr>
          <p:cNvSpPr>
            <a:spLocks noGrp="1"/>
          </p:cNvSpPr>
          <p:nvPr>
            <p:ph type="title"/>
          </p:nvPr>
        </p:nvSpPr>
        <p:spPr>
          <a:xfrm>
            <a:off x="879475" y="479425"/>
            <a:ext cx="4122738" cy="1681163"/>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5D606B4-A3D0-4EF6-BA6B-014FD4D9EC75}"/>
              </a:ext>
            </a:extLst>
          </p:cNvPr>
          <p:cNvSpPr>
            <a:spLocks noGrp="1"/>
          </p:cNvSpPr>
          <p:nvPr>
            <p:ph idx="1"/>
          </p:nvPr>
        </p:nvSpPr>
        <p:spPr>
          <a:xfrm>
            <a:off x="5432425" y="1036638"/>
            <a:ext cx="6470650" cy="5116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1301E34-B76A-4F6B-A938-D6652FA527B4}"/>
              </a:ext>
            </a:extLst>
          </p:cNvPr>
          <p:cNvSpPr>
            <a:spLocks noGrp="1"/>
          </p:cNvSpPr>
          <p:nvPr>
            <p:ph type="body" sz="half" idx="2"/>
          </p:nvPr>
        </p:nvSpPr>
        <p:spPr>
          <a:xfrm>
            <a:off x="879475" y="2160588"/>
            <a:ext cx="4122738"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CFC0C3B-D572-45D9-88C5-F3C72854F2A3}"/>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6" name="Espace réservé du pied de page 5">
            <a:extLst>
              <a:ext uri="{FF2B5EF4-FFF2-40B4-BE49-F238E27FC236}">
                <a16:creationId xmlns:a16="http://schemas.microsoft.com/office/drawing/2014/main" id="{F1B694C4-3D7B-4D25-949F-C84E491E172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25863DF-2525-49E5-BD1B-6BD2A2496C16}"/>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32633642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8C097-08DE-4E31-8AA8-E2B2C98A571F}"/>
              </a:ext>
            </a:extLst>
          </p:cNvPr>
          <p:cNvSpPr>
            <a:spLocks noGrp="1"/>
          </p:cNvSpPr>
          <p:nvPr>
            <p:ph type="title"/>
          </p:nvPr>
        </p:nvSpPr>
        <p:spPr>
          <a:xfrm>
            <a:off x="879475" y="479425"/>
            <a:ext cx="4122738" cy="1681163"/>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6DE6AB7-A575-488A-A275-0AB324D1C8BC}"/>
              </a:ext>
            </a:extLst>
          </p:cNvPr>
          <p:cNvSpPr>
            <a:spLocks noGrp="1"/>
          </p:cNvSpPr>
          <p:nvPr>
            <p:ph type="pic" idx="1"/>
          </p:nvPr>
        </p:nvSpPr>
        <p:spPr>
          <a:xfrm>
            <a:off x="5432425" y="1036638"/>
            <a:ext cx="6470650" cy="5116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979D7B7-9A29-46F9-9B7F-4CD45D50682E}"/>
              </a:ext>
            </a:extLst>
          </p:cNvPr>
          <p:cNvSpPr>
            <a:spLocks noGrp="1"/>
          </p:cNvSpPr>
          <p:nvPr>
            <p:ph type="body" sz="half" idx="2"/>
          </p:nvPr>
        </p:nvSpPr>
        <p:spPr>
          <a:xfrm>
            <a:off x="879475" y="2160588"/>
            <a:ext cx="4122738" cy="4000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0316CD5-FAF2-449B-8BB6-43743EB5F968}"/>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6" name="Espace réservé du pied de page 5">
            <a:extLst>
              <a:ext uri="{FF2B5EF4-FFF2-40B4-BE49-F238E27FC236}">
                <a16:creationId xmlns:a16="http://schemas.microsoft.com/office/drawing/2014/main" id="{80F826B1-848C-45E8-8EBD-6F0E47D48AC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E01D56B-637F-4EE6-BA42-14A966AC09F4}"/>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463175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DA02CB-8A03-4E24-8426-855DC589C08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195FB44-661B-4E28-A5B5-0C871942816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F90105-A96E-46F6-B8DE-F73031C9D72D}"/>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7EE34616-EE93-41E8-8333-A8428850E2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2CEA54-1CF1-4B61-8F24-3D441193BC78}"/>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8707038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4991921-A913-4D7E-A9AD-76EC97895D62}"/>
              </a:ext>
            </a:extLst>
          </p:cNvPr>
          <p:cNvSpPr>
            <a:spLocks noGrp="1"/>
          </p:cNvSpPr>
          <p:nvPr>
            <p:ph type="title" orient="vert"/>
          </p:nvPr>
        </p:nvSpPr>
        <p:spPr>
          <a:xfrm>
            <a:off x="9145588" y="382588"/>
            <a:ext cx="2755900" cy="6102350"/>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1F71F69-8606-4B5E-AC9A-DAE8A614EF12}"/>
              </a:ext>
            </a:extLst>
          </p:cNvPr>
          <p:cNvSpPr>
            <a:spLocks noGrp="1"/>
          </p:cNvSpPr>
          <p:nvPr>
            <p:ph type="body" orient="vert" idx="1"/>
          </p:nvPr>
        </p:nvSpPr>
        <p:spPr>
          <a:xfrm>
            <a:off x="877888" y="382588"/>
            <a:ext cx="8115300" cy="61023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97CD0E-05D7-4AFE-B9CF-995C02A32ECA}"/>
              </a:ext>
            </a:extLst>
          </p:cNvPr>
          <p:cNvSpPr>
            <a:spLocks noGrp="1"/>
          </p:cNvSpPr>
          <p:nvPr>
            <p:ph type="dt" sz="half" idx="10"/>
          </p:nvPr>
        </p:nvSpPr>
        <p:spPr/>
        <p:txBody>
          <a:body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A510500D-1A8B-4776-B6FE-74F1932E8D3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8861170-0006-44D4-882D-28B0B09FBA4C}"/>
              </a:ext>
            </a:extLst>
          </p:cNvPr>
          <p:cNvSpPr>
            <a:spLocks noGrp="1"/>
          </p:cNvSpPr>
          <p:nvPr>
            <p:ph type="sldNum" sz="quarter" idx="12"/>
          </p:nvPr>
        </p:nvSpPr>
        <p:spPr/>
        <p:txBody>
          <a:bodyPr/>
          <a:lstStyle/>
          <a:p>
            <a:fld id="{32D5A699-8ABB-42A3-8678-E33F892A3AD1}" type="slidenum">
              <a:rPr lang="fr-FR" smtClean="0"/>
              <a:t>‹N°›</a:t>
            </a:fld>
            <a:endParaRPr lang="fr-FR"/>
          </a:p>
        </p:txBody>
      </p:sp>
    </p:spTree>
    <p:extLst>
      <p:ext uri="{BB962C8B-B14F-4D97-AF65-F5344CB8AC3E}">
        <p14:creationId xmlns:p14="http://schemas.microsoft.com/office/powerpoint/2010/main" val="379618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Jaune">
    <p:bg>
      <p:bgPr>
        <a:solidFill>
          <a:schemeClr val="bg1"/>
        </a:solidFill>
        <a:effectLst/>
      </p:bgPr>
    </p:bg>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0CD472D2-3561-3D4F-B23E-ACC8C91C8C94}"/>
              </a:ext>
            </a:extLst>
          </p:cNvPr>
          <p:cNvGrpSpPr/>
          <p:nvPr userDrawn="1"/>
        </p:nvGrpSpPr>
        <p:grpSpPr>
          <a:xfrm>
            <a:off x="-23791" y="7999"/>
            <a:ext cx="12819893" cy="7200555"/>
            <a:chOff x="-7749" y="7749"/>
            <a:chExt cx="9143709" cy="5135751"/>
          </a:xfrm>
        </p:grpSpPr>
        <p:pic>
          <p:nvPicPr>
            <p:cNvPr id="11" name="Graphique 10">
              <a:extLst>
                <a:ext uri="{FF2B5EF4-FFF2-40B4-BE49-F238E27FC236}">
                  <a16:creationId xmlns:a16="http://schemas.microsoft.com/office/drawing/2014/main" id="{971EC775-C09D-5B4F-B898-45BB26B504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6849" y="7749"/>
              <a:ext cx="2789111" cy="3414547"/>
            </a:xfrm>
            <a:prstGeom prst="rect">
              <a:avLst/>
            </a:prstGeom>
          </p:spPr>
        </p:pic>
        <p:pic>
          <p:nvPicPr>
            <p:cNvPr id="12" name="Graphique 11">
              <a:extLst>
                <a:ext uri="{FF2B5EF4-FFF2-40B4-BE49-F238E27FC236}">
                  <a16:creationId xmlns:a16="http://schemas.microsoft.com/office/drawing/2014/main" id="{4DC6B68B-0832-0D49-A980-7B816110F4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49" y="2810789"/>
              <a:ext cx="4056888" cy="2332711"/>
            </a:xfrm>
            <a:prstGeom prst="rect">
              <a:avLst/>
            </a:prstGeom>
          </p:spPr>
        </p:pic>
        <p:pic>
          <p:nvPicPr>
            <p:cNvPr id="13" name="Graphique 12">
              <a:extLst>
                <a:ext uri="{FF2B5EF4-FFF2-40B4-BE49-F238E27FC236}">
                  <a16:creationId xmlns:a16="http://schemas.microsoft.com/office/drawing/2014/main" id="{DFDC1AA0-95D1-5749-BAC9-558496C7E2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366067" y="86906"/>
              <a:ext cx="4411866" cy="4969688"/>
            </a:xfrm>
            <a:prstGeom prst="rect">
              <a:avLst/>
            </a:prstGeom>
          </p:spPr>
        </p:pic>
      </p:grpSp>
      <p:sp>
        <p:nvSpPr>
          <p:cNvPr id="9" name="Title 1">
            <a:extLst>
              <a:ext uri="{FF2B5EF4-FFF2-40B4-BE49-F238E27FC236}">
                <a16:creationId xmlns:a16="http://schemas.microsoft.com/office/drawing/2014/main" id="{9F4F37DA-FA3B-0044-A64A-DDE9D8F9D302}"/>
              </a:ext>
            </a:extLst>
          </p:cNvPr>
          <p:cNvSpPr>
            <a:spLocks noGrp="1"/>
          </p:cNvSpPr>
          <p:nvPr>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AF3880FB-C2AF-A647-88EA-4181F00FA022}"/>
              </a:ext>
            </a:extLst>
          </p:cNvPr>
          <p:cNvSpPr>
            <a:spLocks noGrp="1"/>
          </p:cNvSpPr>
          <p:nvPr>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6" name="Text Placeholder 2">
            <a:extLst>
              <a:ext uri="{FF2B5EF4-FFF2-40B4-BE49-F238E27FC236}">
                <a16:creationId xmlns:a16="http://schemas.microsoft.com/office/drawing/2014/main" id="{3FFDBC0E-C628-AE4E-9976-DC39FCE2008F}"/>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86405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Orange">
    <p:bg>
      <p:bgPr>
        <a:solidFill>
          <a:schemeClr val="bg1"/>
        </a:solid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0C0EB3CE-2D4F-1642-B943-FC7C336BA85D}"/>
              </a:ext>
            </a:extLst>
          </p:cNvPr>
          <p:cNvGrpSpPr/>
          <p:nvPr userDrawn="1"/>
        </p:nvGrpSpPr>
        <p:grpSpPr>
          <a:xfrm>
            <a:off x="-17272" y="7748"/>
            <a:ext cx="12813374" cy="7200806"/>
            <a:chOff x="-7750" y="7748"/>
            <a:chExt cx="9143709" cy="5138543"/>
          </a:xfrm>
        </p:grpSpPr>
        <p:pic>
          <p:nvPicPr>
            <p:cNvPr id="11" name="Graphique 10">
              <a:extLst>
                <a:ext uri="{FF2B5EF4-FFF2-40B4-BE49-F238E27FC236}">
                  <a16:creationId xmlns:a16="http://schemas.microsoft.com/office/drawing/2014/main" id="{A2BE7DB1-47CB-7448-B971-40031CA3ED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6848" y="7748"/>
              <a:ext cx="2789111" cy="3414547"/>
            </a:xfrm>
            <a:prstGeom prst="rect">
              <a:avLst/>
            </a:prstGeom>
          </p:spPr>
        </p:pic>
        <p:pic>
          <p:nvPicPr>
            <p:cNvPr id="12" name="Graphique 11">
              <a:extLst>
                <a:ext uri="{FF2B5EF4-FFF2-40B4-BE49-F238E27FC236}">
                  <a16:creationId xmlns:a16="http://schemas.microsoft.com/office/drawing/2014/main" id="{722650BC-867E-2445-B9E8-D0EEC79DD4D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50" y="2813580"/>
              <a:ext cx="4056888" cy="2332711"/>
            </a:xfrm>
            <a:prstGeom prst="rect">
              <a:avLst/>
            </a:prstGeom>
          </p:spPr>
        </p:pic>
      </p:grpSp>
      <p:pic>
        <p:nvPicPr>
          <p:cNvPr id="7" name="Graphique 6">
            <a:extLst>
              <a:ext uri="{FF2B5EF4-FFF2-40B4-BE49-F238E27FC236}">
                <a16:creationId xmlns:a16="http://schemas.microsoft.com/office/drawing/2014/main" id="{1B4041CA-1826-B340-93FF-8618BF7B428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304406" y="118981"/>
            <a:ext cx="6185636" cy="6967727"/>
          </a:xfrm>
          <a:prstGeom prst="rect">
            <a:avLst/>
          </a:prstGeom>
        </p:spPr>
      </p:pic>
      <p:sp>
        <p:nvSpPr>
          <p:cNvPr id="9" name="Title 1">
            <a:extLst>
              <a:ext uri="{FF2B5EF4-FFF2-40B4-BE49-F238E27FC236}">
                <a16:creationId xmlns:a16="http://schemas.microsoft.com/office/drawing/2014/main" id="{AF96EA3D-71D7-2F4A-B73F-08FFAF0CBCCF}"/>
              </a:ext>
            </a:extLst>
          </p:cNvPr>
          <p:cNvSpPr>
            <a:spLocks noGrp="1"/>
          </p:cNvSpPr>
          <p:nvPr>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F7DE6F25-A944-C34C-9361-58BD5BD9177A}"/>
              </a:ext>
            </a:extLst>
          </p:cNvPr>
          <p:cNvSpPr>
            <a:spLocks noGrp="1"/>
          </p:cNvSpPr>
          <p:nvPr>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5" name="Text Placeholder 2">
            <a:extLst>
              <a:ext uri="{FF2B5EF4-FFF2-40B4-BE49-F238E27FC236}">
                <a16:creationId xmlns:a16="http://schemas.microsoft.com/office/drawing/2014/main" id="{068A6B67-9404-6B49-B652-23C5FAB63250}"/>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2674990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Rose">
    <p:bg>
      <p:bgPr>
        <a:solidFill>
          <a:schemeClr val="bg1"/>
        </a:solid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9C212DC9-CC04-3A42-BDBD-BD36C1936BAA}"/>
              </a:ext>
            </a:extLst>
          </p:cNvPr>
          <p:cNvGrpSpPr/>
          <p:nvPr userDrawn="1"/>
        </p:nvGrpSpPr>
        <p:grpSpPr>
          <a:xfrm>
            <a:off x="-23791" y="0"/>
            <a:ext cx="12810714" cy="7199313"/>
            <a:chOff x="-7750" y="7747"/>
            <a:chExt cx="9143708" cy="5138544"/>
          </a:xfrm>
        </p:grpSpPr>
        <p:pic>
          <p:nvPicPr>
            <p:cNvPr id="11" name="Graphique 10">
              <a:extLst>
                <a:ext uri="{FF2B5EF4-FFF2-40B4-BE49-F238E27FC236}">
                  <a16:creationId xmlns:a16="http://schemas.microsoft.com/office/drawing/2014/main" id="{3E5FA887-5EC3-6B44-9FA3-D44351FDD4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50" y="2813580"/>
              <a:ext cx="4056888" cy="2332711"/>
            </a:xfrm>
            <a:prstGeom prst="rect">
              <a:avLst/>
            </a:prstGeom>
          </p:spPr>
        </p:pic>
        <p:pic>
          <p:nvPicPr>
            <p:cNvPr id="12" name="Graphique 11">
              <a:extLst>
                <a:ext uri="{FF2B5EF4-FFF2-40B4-BE49-F238E27FC236}">
                  <a16:creationId xmlns:a16="http://schemas.microsoft.com/office/drawing/2014/main" id="{80C6D33C-737A-D247-8783-386E1411953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46847" y="7747"/>
              <a:ext cx="2789111" cy="3414547"/>
            </a:xfrm>
            <a:prstGeom prst="rect">
              <a:avLst/>
            </a:prstGeom>
          </p:spPr>
        </p:pic>
      </p:grpSp>
      <p:pic>
        <p:nvPicPr>
          <p:cNvPr id="7" name="Graphique 6">
            <a:extLst>
              <a:ext uri="{FF2B5EF4-FFF2-40B4-BE49-F238E27FC236}">
                <a16:creationId xmlns:a16="http://schemas.microsoft.com/office/drawing/2014/main" id="{01701603-F7DA-D744-A416-57D0FD7851D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304406" y="118981"/>
            <a:ext cx="6185636" cy="6967727"/>
          </a:xfrm>
          <a:prstGeom prst="rect">
            <a:avLst/>
          </a:prstGeom>
        </p:spPr>
      </p:pic>
      <p:sp>
        <p:nvSpPr>
          <p:cNvPr id="9" name="Title 1">
            <a:extLst>
              <a:ext uri="{FF2B5EF4-FFF2-40B4-BE49-F238E27FC236}">
                <a16:creationId xmlns:a16="http://schemas.microsoft.com/office/drawing/2014/main" id="{6C5C20C7-6BE6-AF49-8EF7-27B33F069FC2}"/>
              </a:ext>
            </a:extLst>
          </p:cNvPr>
          <p:cNvSpPr>
            <a:spLocks noGrp="1"/>
          </p:cNvSpPr>
          <p:nvPr>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D58F9640-D1BF-5245-B9E3-AE0AA879D2F5}"/>
              </a:ext>
            </a:extLst>
          </p:cNvPr>
          <p:cNvSpPr>
            <a:spLocks noGrp="1"/>
          </p:cNvSpPr>
          <p:nvPr>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5" name="Text Placeholder 2">
            <a:extLst>
              <a:ext uri="{FF2B5EF4-FFF2-40B4-BE49-F238E27FC236}">
                <a16:creationId xmlns:a16="http://schemas.microsoft.com/office/drawing/2014/main" id="{901AA796-A7D6-A044-8125-A8351BA8D7E3}"/>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273083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Violette">
    <p:bg>
      <p:bgPr>
        <a:solidFill>
          <a:schemeClr val="bg1"/>
        </a:solid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454CDDE9-3BE9-FA47-9562-8156CE62691A}"/>
              </a:ext>
            </a:extLst>
          </p:cNvPr>
          <p:cNvGrpSpPr/>
          <p:nvPr userDrawn="1"/>
        </p:nvGrpSpPr>
        <p:grpSpPr>
          <a:xfrm>
            <a:off x="-23793" y="16042"/>
            <a:ext cx="12810978" cy="7192512"/>
            <a:chOff x="-7750" y="12707"/>
            <a:chExt cx="9143708" cy="5133584"/>
          </a:xfrm>
        </p:grpSpPr>
        <p:pic>
          <p:nvPicPr>
            <p:cNvPr id="11" name="Graphique 10">
              <a:extLst>
                <a:ext uri="{FF2B5EF4-FFF2-40B4-BE49-F238E27FC236}">
                  <a16:creationId xmlns:a16="http://schemas.microsoft.com/office/drawing/2014/main" id="{A26EA290-CFB3-C942-94F3-677F8E9FDB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50" y="2813580"/>
              <a:ext cx="4056888" cy="2332711"/>
            </a:xfrm>
            <a:prstGeom prst="rect">
              <a:avLst/>
            </a:prstGeom>
          </p:spPr>
        </p:pic>
        <p:pic>
          <p:nvPicPr>
            <p:cNvPr id="12" name="Graphique 11">
              <a:extLst>
                <a:ext uri="{FF2B5EF4-FFF2-40B4-BE49-F238E27FC236}">
                  <a16:creationId xmlns:a16="http://schemas.microsoft.com/office/drawing/2014/main" id="{4023FCE1-7908-D943-A6E5-6104A08107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46847" y="12707"/>
              <a:ext cx="2789111" cy="3414547"/>
            </a:xfrm>
            <a:prstGeom prst="rect">
              <a:avLst/>
            </a:prstGeom>
          </p:spPr>
        </p:pic>
      </p:grpSp>
      <p:pic>
        <p:nvPicPr>
          <p:cNvPr id="7" name="Graphique 6">
            <a:extLst>
              <a:ext uri="{FF2B5EF4-FFF2-40B4-BE49-F238E27FC236}">
                <a16:creationId xmlns:a16="http://schemas.microsoft.com/office/drawing/2014/main" id="{1130BBE8-5E75-394D-9A8D-961A510C55A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304406" y="118981"/>
            <a:ext cx="6185636" cy="6967727"/>
          </a:xfrm>
          <a:prstGeom prst="rect">
            <a:avLst/>
          </a:prstGeom>
        </p:spPr>
      </p:pic>
      <p:sp>
        <p:nvSpPr>
          <p:cNvPr id="9" name="Title 1">
            <a:extLst>
              <a:ext uri="{FF2B5EF4-FFF2-40B4-BE49-F238E27FC236}">
                <a16:creationId xmlns:a16="http://schemas.microsoft.com/office/drawing/2014/main" id="{C750E356-28F5-0F4F-888E-790F0F8AA26B}"/>
              </a:ext>
            </a:extLst>
          </p:cNvPr>
          <p:cNvSpPr>
            <a:spLocks noGrp="1"/>
          </p:cNvSpPr>
          <p:nvPr>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8BD359F0-8F7A-E947-91A7-B2CB85363623}"/>
              </a:ext>
            </a:extLst>
          </p:cNvPr>
          <p:cNvSpPr>
            <a:spLocks noGrp="1"/>
          </p:cNvSpPr>
          <p:nvPr>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5" name="Text Placeholder 2">
            <a:extLst>
              <a:ext uri="{FF2B5EF4-FFF2-40B4-BE49-F238E27FC236}">
                <a16:creationId xmlns:a16="http://schemas.microsoft.com/office/drawing/2014/main" id="{8A3B1D56-BE87-3647-AF00-26C35A0F6FC2}"/>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49408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Ouverture de chapitre Rouge">
    <p:bg>
      <p:bgPr>
        <a:solidFill>
          <a:schemeClr val="bg1"/>
        </a:solidFill>
        <a:effectLst/>
      </p:bgPr>
    </p:bg>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D59BE358-9770-E348-A0D6-A3DFEBB78DF3}"/>
              </a:ext>
            </a:extLst>
          </p:cNvPr>
          <p:cNvGrpSpPr/>
          <p:nvPr userDrawn="1"/>
        </p:nvGrpSpPr>
        <p:grpSpPr>
          <a:xfrm>
            <a:off x="-23793" y="0"/>
            <a:ext cx="12811483" cy="7195459"/>
            <a:chOff x="-7750" y="2044187"/>
            <a:chExt cx="9143254" cy="5135230"/>
          </a:xfrm>
        </p:grpSpPr>
        <p:pic>
          <p:nvPicPr>
            <p:cNvPr id="11" name="Graphique 10">
              <a:extLst>
                <a:ext uri="{FF2B5EF4-FFF2-40B4-BE49-F238E27FC236}">
                  <a16:creationId xmlns:a16="http://schemas.microsoft.com/office/drawing/2014/main" id="{CFEF50DD-E4FF-0540-9F93-F6F5D01F89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50" y="4846706"/>
              <a:ext cx="4056888" cy="2332711"/>
            </a:xfrm>
            <a:prstGeom prst="rect">
              <a:avLst/>
            </a:prstGeom>
          </p:spPr>
        </p:pic>
        <p:pic>
          <p:nvPicPr>
            <p:cNvPr id="12" name="Graphique 11">
              <a:extLst>
                <a:ext uri="{FF2B5EF4-FFF2-40B4-BE49-F238E27FC236}">
                  <a16:creationId xmlns:a16="http://schemas.microsoft.com/office/drawing/2014/main" id="{42D85D81-2A92-A84F-8845-D3996BFEC1F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46393" y="2044187"/>
              <a:ext cx="2789111" cy="3414547"/>
            </a:xfrm>
            <a:prstGeom prst="rect">
              <a:avLst/>
            </a:prstGeom>
          </p:spPr>
        </p:pic>
      </p:grpSp>
      <p:pic>
        <p:nvPicPr>
          <p:cNvPr id="7" name="Graphique 6">
            <a:extLst>
              <a:ext uri="{FF2B5EF4-FFF2-40B4-BE49-F238E27FC236}">
                <a16:creationId xmlns:a16="http://schemas.microsoft.com/office/drawing/2014/main" id="{8136B9A5-DDF9-D74D-857D-E5E4FB7713D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304406" y="118981"/>
            <a:ext cx="6185635" cy="6967727"/>
          </a:xfrm>
          <a:prstGeom prst="rect">
            <a:avLst/>
          </a:prstGeom>
        </p:spPr>
      </p:pic>
      <p:sp>
        <p:nvSpPr>
          <p:cNvPr id="9" name="Title 1">
            <a:extLst>
              <a:ext uri="{FF2B5EF4-FFF2-40B4-BE49-F238E27FC236}">
                <a16:creationId xmlns:a16="http://schemas.microsoft.com/office/drawing/2014/main" id="{1FB31E1D-53C1-E44B-ADE4-C70EA5288C7C}"/>
              </a:ext>
            </a:extLst>
          </p:cNvPr>
          <p:cNvSpPr>
            <a:spLocks noGrp="1"/>
          </p:cNvSpPr>
          <p:nvPr userDrawn="1">
            <p:ph type="ctrTitle" hasCustomPrompt="1"/>
          </p:nvPr>
        </p:nvSpPr>
        <p:spPr>
          <a:xfrm>
            <a:off x="4035343" y="2791119"/>
            <a:ext cx="4843568" cy="1260000"/>
          </a:xfrm>
          <a:prstGeom prst="rect">
            <a:avLst/>
          </a:prstGeom>
        </p:spPr>
        <p:txBody>
          <a:bodyPr anchor="b">
            <a:noAutofit/>
          </a:bodyPr>
          <a:lstStyle>
            <a:lvl1pPr algn="l">
              <a:lnSpc>
                <a:spcPct val="100000"/>
              </a:lnSpc>
              <a:defRPr sz="3500">
                <a:solidFill>
                  <a:schemeClr val="tx1"/>
                </a:solidFill>
              </a:defRPr>
            </a:lvl1pPr>
          </a:lstStyle>
          <a:p>
            <a:r>
              <a:rPr lang="fr-FR" dirty="0"/>
              <a:t>Ouverture de chapitre sur plusieurs lignes</a:t>
            </a:r>
            <a:endParaRPr lang="en-US" dirty="0"/>
          </a:p>
        </p:txBody>
      </p:sp>
      <p:sp>
        <p:nvSpPr>
          <p:cNvPr id="10" name="Subtitle 2">
            <a:extLst>
              <a:ext uri="{FF2B5EF4-FFF2-40B4-BE49-F238E27FC236}">
                <a16:creationId xmlns:a16="http://schemas.microsoft.com/office/drawing/2014/main" id="{7F835F66-8112-C648-96CF-CB2BD4E48719}"/>
              </a:ext>
            </a:extLst>
          </p:cNvPr>
          <p:cNvSpPr>
            <a:spLocks noGrp="1"/>
          </p:cNvSpPr>
          <p:nvPr userDrawn="1">
            <p:ph type="subTitle" idx="10"/>
          </p:nvPr>
        </p:nvSpPr>
        <p:spPr>
          <a:xfrm>
            <a:off x="4035343" y="4216628"/>
            <a:ext cx="4843568" cy="360000"/>
          </a:xfrm>
          <a:prstGeom prst="rect">
            <a:avLst/>
          </a:prstGeom>
        </p:spPr>
        <p:txBody>
          <a:bodyPr anchor="t">
            <a:noAutofit/>
          </a:bodyPr>
          <a:lstStyle>
            <a:lvl1pPr marL="0" indent="0" algn="l">
              <a:buNone/>
              <a:defRPr sz="1600">
                <a:solidFill>
                  <a:schemeClr val="tx1"/>
                </a:solidFill>
              </a:defRPr>
            </a:lvl1pPr>
            <a:lvl2pPr marL="479237" indent="0" algn="ctr">
              <a:buNone/>
              <a:defRPr sz="2096"/>
            </a:lvl2pPr>
            <a:lvl3pPr marL="958474" indent="0" algn="ctr">
              <a:buNone/>
              <a:defRPr sz="1887"/>
            </a:lvl3pPr>
            <a:lvl4pPr marL="1437711" indent="0" algn="ctr">
              <a:buNone/>
              <a:defRPr sz="1677"/>
            </a:lvl4pPr>
            <a:lvl5pPr marL="1916948" indent="0" algn="ctr">
              <a:buNone/>
              <a:defRPr sz="1677"/>
            </a:lvl5pPr>
            <a:lvl6pPr marL="2396185" indent="0" algn="ctr">
              <a:buNone/>
              <a:defRPr sz="1677"/>
            </a:lvl6pPr>
            <a:lvl7pPr marL="2875422" indent="0" algn="ctr">
              <a:buNone/>
              <a:defRPr sz="1677"/>
            </a:lvl7pPr>
            <a:lvl8pPr marL="3354659" indent="0" algn="ctr">
              <a:buNone/>
              <a:defRPr sz="1677"/>
            </a:lvl8pPr>
            <a:lvl9pPr marL="3833896" indent="0" algn="ctr">
              <a:buNone/>
              <a:defRPr sz="1677"/>
            </a:lvl9pPr>
          </a:lstStyle>
          <a:p>
            <a:r>
              <a:rPr lang="fr-FR" dirty="0"/>
              <a:t>Modifiez le style des sous-titres du masque</a:t>
            </a:r>
            <a:endParaRPr lang="en-US" dirty="0"/>
          </a:p>
        </p:txBody>
      </p:sp>
      <p:sp>
        <p:nvSpPr>
          <p:cNvPr id="14" name="Text Placeholder 2">
            <a:extLst>
              <a:ext uri="{FF2B5EF4-FFF2-40B4-BE49-F238E27FC236}">
                <a16:creationId xmlns:a16="http://schemas.microsoft.com/office/drawing/2014/main" id="{7B83B702-0FEE-7542-BA28-AC4BA5A63A89}"/>
              </a:ext>
            </a:extLst>
          </p:cNvPr>
          <p:cNvSpPr>
            <a:spLocks noGrp="1"/>
          </p:cNvSpPr>
          <p:nvPr>
            <p:ph type="body" idx="1" hasCustomPrompt="1"/>
          </p:nvPr>
        </p:nvSpPr>
        <p:spPr>
          <a:xfrm>
            <a:off x="79043" y="4653193"/>
            <a:ext cx="3240000" cy="2520000"/>
          </a:xfrm>
          <a:prstGeom prst="rect">
            <a:avLst/>
          </a:prstGeom>
        </p:spPr>
        <p:txBody>
          <a:bodyPr>
            <a:noAutofit/>
          </a:bodyPr>
          <a:lstStyle>
            <a:lvl1pPr marL="0" indent="0" algn="ctr">
              <a:buNone/>
              <a:defRPr sz="18000" b="1" spc="-1200" baseline="0">
                <a:solidFill>
                  <a:schemeClr val="bg1"/>
                </a:solidFill>
              </a:defRPr>
            </a:lvl1pPr>
            <a:lvl2pPr marL="479237" indent="0">
              <a:buNone/>
              <a:defRPr sz="2096">
                <a:solidFill>
                  <a:schemeClr val="tx1">
                    <a:tint val="75000"/>
                  </a:schemeClr>
                </a:solidFill>
              </a:defRPr>
            </a:lvl2pPr>
            <a:lvl3pPr marL="958474" indent="0">
              <a:buNone/>
              <a:defRPr sz="1887">
                <a:solidFill>
                  <a:schemeClr val="tx1">
                    <a:tint val="75000"/>
                  </a:schemeClr>
                </a:solidFill>
              </a:defRPr>
            </a:lvl3pPr>
            <a:lvl4pPr marL="1437711" indent="0">
              <a:buNone/>
              <a:defRPr sz="1677">
                <a:solidFill>
                  <a:schemeClr val="tx1">
                    <a:tint val="75000"/>
                  </a:schemeClr>
                </a:solidFill>
              </a:defRPr>
            </a:lvl4pPr>
            <a:lvl5pPr marL="1916948" indent="0">
              <a:buNone/>
              <a:defRPr sz="1677">
                <a:solidFill>
                  <a:schemeClr val="tx1">
                    <a:tint val="75000"/>
                  </a:schemeClr>
                </a:solidFill>
              </a:defRPr>
            </a:lvl5pPr>
            <a:lvl6pPr marL="2396185" indent="0">
              <a:buNone/>
              <a:defRPr sz="1677">
                <a:solidFill>
                  <a:schemeClr val="tx1">
                    <a:tint val="75000"/>
                  </a:schemeClr>
                </a:solidFill>
              </a:defRPr>
            </a:lvl6pPr>
            <a:lvl7pPr marL="2875422" indent="0">
              <a:buNone/>
              <a:defRPr sz="1677">
                <a:solidFill>
                  <a:schemeClr val="tx1">
                    <a:tint val="75000"/>
                  </a:schemeClr>
                </a:solidFill>
              </a:defRPr>
            </a:lvl7pPr>
            <a:lvl8pPr marL="3354659" indent="0">
              <a:buNone/>
              <a:defRPr sz="1677">
                <a:solidFill>
                  <a:schemeClr val="tx1">
                    <a:tint val="75000"/>
                  </a:schemeClr>
                </a:solidFill>
              </a:defRPr>
            </a:lvl8pPr>
            <a:lvl9pPr marL="3833896" indent="0">
              <a:buNone/>
              <a:defRPr sz="1677">
                <a:solidFill>
                  <a:schemeClr val="tx1">
                    <a:tint val="75000"/>
                  </a:schemeClr>
                </a:solidFill>
              </a:defRPr>
            </a:lvl9pPr>
          </a:lstStyle>
          <a:p>
            <a:pPr lvl="0"/>
            <a:r>
              <a:rPr lang="fr-FR" dirty="0"/>
              <a:t>N</a:t>
            </a:r>
          </a:p>
        </p:txBody>
      </p:sp>
    </p:spTree>
    <p:extLst>
      <p:ext uri="{BB962C8B-B14F-4D97-AF65-F5344CB8AC3E}">
        <p14:creationId xmlns:p14="http://schemas.microsoft.com/office/powerpoint/2010/main" val="159811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xte">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F866E7C9-3BAB-754E-9E1D-33317E22EF45}"/>
              </a:ext>
            </a:extLst>
          </p:cNvPr>
          <p:cNvGrpSpPr/>
          <p:nvPr userDrawn="1"/>
        </p:nvGrpSpPr>
        <p:grpSpPr>
          <a:xfrm>
            <a:off x="10872000" y="0"/>
            <a:ext cx="2261994" cy="3486926"/>
            <a:chOff x="7683645" y="0"/>
            <a:chExt cx="2261994" cy="3486926"/>
          </a:xfrm>
        </p:grpSpPr>
        <p:pic>
          <p:nvPicPr>
            <p:cNvPr id="7" name="Graphique 6">
              <a:extLst>
                <a:ext uri="{FF2B5EF4-FFF2-40B4-BE49-F238E27FC236}">
                  <a16:creationId xmlns:a16="http://schemas.microsoft.com/office/drawing/2014/main" id="{5B30D445-9FA4-5C44-8BCF-978693A882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83645" y="0"/>
              <a:ext cx="1905000" cy="2332182"/>
            </a:xfrm>
            <a:prstGeom prst="rect">
              <a:avLst/>
            </a:prstGeom>
          </p:spPr>
        </p:pic>
        <p:pic>
          <p:nvPicPr>
            <p:cNvPr id="11" name="Graphique 10">
              <a:extLst>
                <a:ext uri="{FF2B5EF4-FFF2-40B4-BE49-F238E27FC236}">
                  <a16:creationId xmlns:a16="http://schemas.microsoft.com/office/drawing/2014/main" id="{71494F52-DD4D-EE4F-B253-64D2CFFE17C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42361" y="1680934"/>
              <a:ext cx="1603278" cy="1805992"/>
            </a:xfrm>
            <a:prstGeom prst="rect">
              <a:avLst/>
            </a:prstGeom>
          </p:spPr>
        </p:pic>
      </p:grpSp>
      <p:sp>
        <p:nvSpPr>
          <p:cNvPr id="3" name="Text Placeholder 2"/>
          <p:cNvSpPr>
            <a:spLocks noGrp="1"/>
          </p:cNvSpPr>
          <p:nvPr>
            <p:ph type="body" idx="1"/>
          </p:nvPr>
        </p:nvSpPr>
        <p:spPr>
          <a:xfrm>
            <a:off x="999308" y="1122025"/>
            <a:ext cx="9748904" cy="360000"/>
          </a:xfrm>
          <a:prstGeom prst="rect">
            <a:avLst/>
          </a:prstGeom>
        </p:spPr>
        <p:txBody>
          <a:bodyPr anchor="t">
            <a:noAutofit/>
          </a:bodyPr>
          <a:lstStyle>
            <a:lvl1pPr marL="0" indent="0">
              <a:buNone/>
              <a:defRPr sz="1800" b="1">
                <a:solidFill>
                  <a:schemeClr val="tx2"/>
                </a:solidFill>
              </a:defRPr>
            </a:lvl1pPr>
            <a:lvl2pPr marL="479237" indent="0">
              <a:buNone/>
              <a:defRPr sz="2096" b="1"/>
            </a:lvl2pPr>
            <a:lvl3pPr marL="958474" indent="0">
              <a:buNone/>
              <a:defRPr sz="1887" b="1"/>
            </a:lvl3pPr>
            <a:lvl4pPr marL="1437711" indent="0">
              <a:buNone/>
              <a:defRPr sz="1677" b="1"/>
            </a:lvl4pPr>
            <a:lvl5pPr marL="1916948" indent="0">
              <a:buNone/>
              <a:defRPr sz="1677" b="1"/>
            </a:lvl5pPr>
            <a:lvl6pPr marL="2396185" indent="0">
              <a:buNone/>
              <a:defRPr sz="1677" b="1"/>
            </a:lvl6pPr>
            <a:lvl7pPr marL="2875422" indent="0">
              <a:buNone/>
              <a:defRPr sz="1677" b="1"/>
            </a:lvl7pPr>
            <a:lvl8pPr marL="3354659" indent="0">
              <a:buNone/>
              <a:defRPr sz="1677" b="1"/>
            </a:lvl8pPr>
            <a:lvl9pPr marL="3833896" indent="0">
              <a:buNone/>
              <a:defRPr sz="1677" b="1"/>
            </a:lvl9pPr>
          </a:lstStyle>
          <a:p>
            <a:pPr lvl="0"/>
            <a:r>
              <a:rPr lang="fr-FR" dirty="0"/>
              <a:t>Modifier les styles du texte du masque</a:t>
            </a:r>
          </a:p>
        </p:txBody>
      </p:sp>
      <p:sp>
        <p:nvSpPr>
          <p:cNvPr id="8" name="Footer Placeholder 7"/>
          <p:cNvSpPr>
            <a:spLocks noGrp="1"/>
          </p:cNvSpPr>
          <p:nvPr>
            <p:ph type="ftr" sz="quarter" idx="11"/>
          </p:nvPr>
        </p:nvSpPr>
        <p:spPr/>
        <p:txBody>
          <a:bodyPr>
            <a:noAutofit/>
          </a:bodyPr>
          <a:lstStyle/>
          <a:p>
            <a:r>
              <a:rPr lang="fr-FR"/>
              <a:t>Nom de la présentation et la date</a:t>
            </a:r>
          </a:p>
        </p:txBody>
      </p:sp>
      <p:sp>
        <p:nvSpPr>
          <p:cNvPr id="9" name="Slide Number Placeholder 8"/>
          <p:cNvSpPr>
            <a:spLocks noGrp="1"/>
          </p:cNvSpPr>
          <p:nvPr>
            <p:ph type="sldNum" sz="quarter" idx="12"/>
          </p:nvPr>
        </p:nvSpPr>
        <p:spPr/>
        <p:txBody>
          <a:bodyPr>
            <a:noAutofit/>
          </a:bodyPr>
          <a:lstStyle/>
          <a:p>
            <a:fld id="{FF67EF60-D3B0-409C-88CD-C39F952AE724}" type="slidenum">
              <a:rPr lang="fr-FR" smtClean="0"/>
              <a:t>‹N°›</a:t>
            </a:fld>
            <a:endParaRPr lang="fr-FR"/>
          </a:p>
        </p:txBody>
      </p:sp>
      <p:sp>
        <p:nvSpPr>
          <p:cNvPr id="12" name="Title 1">
            <a:extLst>
              <a:ext uri="{FF2B5EF4-FFF2-40B4-BE49-F238E27FC236}">
                <a16:creationId xmlns:a16="http://schemas.microsoft.com/office/drawing/2014/main" id="{E2711503-BF17-4F86-A93D-B03242E88BAB}"/>
              </a:ext>
            </a:extLst>
          </p:cNvPr>
          <p:cNvSpPr>
            <a:spLocks noGrp="1"/>
          </p:cNvSpPr>
          <p:nvPr>
            <p:ph type="title"/>
          </p:nvPr>
        </p:nvSpPr>
        <p:spPr>
          <a:xfrm>
            <a:off x="999308" y="614278"/>
            <a:ext cx="9748904" cy="468000"/>
          </a:xfrm>
          <a:prstGeom prst="rect">
            <a:avLst/>
          </a:prstGeom>
        </p:spPr>
        <p:txBody>
          <a:bodyPr>
            <a:noAutofit/>
          </a:bodyPr>
          <a:lstStyle>
            <a:lvl1pPr>
              <a:defRPr>
                <a:solidFill>
                  <a:schemeClr val="tx1"/>
                </a:solidFill>
              </a:defRPr>
            </a:lvl1pPr>
          </a:lstStyle>
          <a:p>
            <a:r>
              <a:rPr lang="fr-FR" dirty="0"/>
              <a:t>Modifiez le style du titre</a:t>
            </a:r>
            <a:endParaRPr lang="en-US" dirty="0"/>
          </a:p>
        </p:txBody>
      </p:sp>
      <p:sp>
        <p:nvSpPr>
          <p:cNvPr id="15" name="Espace réservé du texte 3">
            <a:extLst>
              <a:ext uri="{FF2B5EF4-FFF2-40B4-BE49-F238E27FC236}">
                <a16:creationId xmlns:a16="http://schemas.microsoft.com/office/drawing/2014/main" id="{051C1A2E-99D1-EC4F-8E99-B76237CD5BE2}"/>
              </a:ext>
            </a:extLst>
          </p:cNvPr>
          <p:cNvSpPr>
            <a:spLocks noGrp="1"/>
          </p:cNvSpPr>
          <p:nvPr>
            <p:ph type="body" sz="quarter" idx="14" hasCustomPrompt="1"/>
          </p:nvPr>
        </p:nvSpPr>
        <p:spPr>
          <a:xfrm>
            <a:off x="999308" y="2001450"/>
            <a:ext cx="10698187" cy="4176904"/>
          </a:xfrm>
          <a:prstGeom prst="rect">
            <a:avLst/>
          </a:prstGeom>
        </p:spPr>
        <p:txBody>
          <a:bodyPr>
            <a:noAutofit/>
          </a:bodyPr>
          <a:lstStyle>
            <a:lvl1pPr>
              <a:lnSpc>
                <a:spcPct val="100000"/>
              </a:lnSpc>
              <a:spcBef>
                <a:spcPts val="1200"/>
              </a:spcBef>
              <a:defRPr sz="1800" i="1">
                <a:solidFill>
                  <a:schemeClr val="tx2"/>
                </a:solidFill>
              </a:defRPr>
            </a:lvl1pPr>
            <a:lvl2pPr>
              <a:lnSpc>
                <a:spcPct val="100000"/>
              </a:lnSpc>
              <a:spcBef>
                <a:spcPts val="600"/>
              </a:spcBef>
              <a:defRPr sz="1400">
                <a:solidFill>
                  <a:schemeClr val="tx2"/>
                </a:solidFill>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a:solidFill>
                  <a:schemeClr val="tx2"/>
                </a:solidFill>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a:solidFill>
                  <a:schemeClr val="tx2"/>
                </a:solidFill>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a:solidFill>
                  <a:schemeClr val="tx2"/>
                </a:solidFill>
              </a:defRPr>
            </a:lvl5pPr>
          </a:lstStyle>
          <a:p>
            <a:pPr lvl="0"/>
            <a:r>
              <a:rPr lang="fr-FR" dirty="0"/>
              <a:t>Niveau 1 (Arial italique 18 pt)</a:t>
            </a:r>
            <a:br>
              <a:rPr lang="fr-FR" dirty="0"/>
            </a:br>
            <a:r>
              <a:rPr lang="fr-FR" dirty="0"/>
              <a:t>Chapeau de la slide sur plusieurs lignes</a:t>
            </a:r>
          </a:p>
          <a:p>
            <a:pPr lvl="1"/>
            <a:r>
              <a:rPr lang="fr-FR" dirty="0"/>
              <a:t>Niveau 2 (Arial </a:t>
            </a:r>
            <a:r>
              <a:rPr lang="fr-FR" dirty="0" err="1"/>
              <a:t>regular</a:t>
            </a:r>
            <a:r>
              <a:rPr lang="fr-FR" dirty="0"/>
              <a:t> 14 pt) Texte courant</a:t>
            </a:r>
          </a:p>
          <a:p>
            <a:pPr marL="179388" marR="0" lvl="2"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a:pPr>
            <a:r>
              <a:rPr kumimoji="0" lang="fr-FR" sz="1400" b="1" i="0" u="none" strike="noStrike" kern="1200" cap="none" spc="0" normalizeH="0" baseline="0" noProof="0" dirty="0">
                <a:ln>
                  <a:noFill/>
                </a:ln>
                <a:solidFill>
                  <a:srgbClr val="82746C"/>
                </a:solidFill>
                <a:effectLst/>
                <a:uLnTx/>
                <a:uFillTx/>
                <a:latin typeface="+mn-lt"/>
                <a:ea typeface="+mn-ea"/>
                <a:cs typeface="+mn-cs"/>
              </a:rPr>
              <a:t>Niveau 3 [Arial </a:t>
            </a:r>
            <a:r>
              <a:rPr kumimoji="0" lang="fr-FR" sz="1400" b="1" i="0" u="none" strike="noStrike" kern="1200" cap="none" spc="0" normalizeH="0" baseline="0" noProof="0" dirty="0" err="1">
                <a:ln>
                  <a:noFill/>
                </a:ln>
                <a:solidFill>
                  <a:srgbClr val="82746C"/>
                </a:solidFill>
                <a:effectLst/>
                <a:uLnTx/>
                <a:uFillTx/>
                <a:latin typeface="+mn-lt"/>
                <a:ea typeface="+mn-ea"/>
                <a:cs typeface="+mn-cs"/>
              </a:rPr>
              <a:t>bold</a:t>
            </a:r>
            <a:r>
              <a:rPr kumimoji="0" lang="fr-FR" sz="1400" b="1" i="0" u="none" strike="noStrike" kern="1200" cap="none" spc="0" normalizeH="0" baseline="0" noProof="0" dirty="0">
                <a:ln>
                  <a:noFill/>
                </a:ln>
                <a:solidFill>
                  <a:srgbClr val="82746C"/>
                </a:solidFill>
                <a:effectLst/>
                <a:uLnTx/>
                <a:uFillTx/>
                <a:latin typeface="+mn-lt"/>
                <a:ea typeface="+mn-ea"/>
                <a:cs typeface="+mn-cs"/>
              </a:rPr>
              <a:t> 14 pt] Titre de paragraphe avec puce automatique numérotée</a:t>
            </a:r>
          </a:p>
          <a:p>
            <a:pPr marL="180000" marR="0" lvl="3"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4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ronde</a:t>
            </a:r>
          </a:p>
          <a:p>
            <a:pPr marL="252000" marR="0" lvl="4"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fr-FR" sz="1400" b="0" i="0" u="none" strike="noStrike" kern="1200" cap="none" spc="0" normalizeH="0" baseline="0" noProof="0" dirty="0">
                <a:ln>
                  <a:noFill/>
                </a:ln>
                <a:solidFill>
                  <a:srgbClr val="82746C"/>
                </a:solidFill>
                <a:effectLst/>
                <a:uLnTx/>
                <a:uFillTx/>
                <a:latin typeface="+mn-lt"/>
                <a:ea typeface="+mn-ea"/>
                <a:cs typeface="+mn-cs"/>
              </a:rPr>
              <a:t>Niveau 5 [Arial </a:t>
            </a:r>
            <a:r>
              <a:rPr kumimoji="0" lang="fr-FR" sz="1400" b="0" i="0" u="none" strike="noStrike" kern="1200" cap="none" spc="0" normalizeH="0" baseline="0" noProof="0" dirty="0" err="1">
                <a:ln>
                  <a:noFill/>
                </a:ln>
                <a:solidFill>
                  <a:srgbClr val="82746C"/>
                </a:solidFill>
                <a:effectLst/>
                <a:uLnTx/>
                <a:uFillTx/>
                <a:latin typeface="+mn-lt"/>
                <a:ea typeface="+mn-ea"/>
                <a:cs typeface="+mn-cs"/>
              </a:rPr>
              <a:t>regular</a:t>
            </a:r>
            <a:r>
              <a:rPr kumimoji="0" lang="fr-FR" sz="1400" b="0" i="0" u="none" strike="noStrike" kern="1200" cap="none" spc="0" normalizeH="0" baseline="0" noProof="0" dirty="0">
                <a:ln>
                  <a:noFill/>
                </a:ln>
                <a:solidFill>
                  <a:srgbClr val="82746C"/>
                </a:solidFill>
                <a:effectLst/>
                <a:uLnTx/>
                <a:uFillTx/>
                <a:latin typeface="+mn-lt"/>
                <a:ea typeface="+mn-ea"/>
                <a:cs typeface="+mn-cs"/>
              </a:rPr>
              <a:t> 14 pt] avec puce tiret</a:t>
            </a:r>
          </a:p>
        </p:txBody>
      </p:sp>
    </p:spTree>
    <p:extLst>
      <p:ext uri="{BB962C8B-B14F-4D97-AF65-F5344CB8AC3E}">
        <p14:creationId xmlns:p14="http://schemas.microsoft.com/office/powerpoint/2010/main" val="256796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6228000" y="6700160"/>
            <a:ext cx="5040000" cy="180000"/>
          </a:xfrm>
          <a:prstGeom prst="rect">
            <a:avLst/>
          </a:prstGeom>
        </p:spPr>
        <p:txBody>
          <a:bodyPr vert="horz" lIns="91440" tIns="45720" rIns="91440" bIns="45720" rtlCol="0" anchor="ctr">
            <a:noAutofit/>
          </a:bodyPr>
          <a:lstStyle>
            <a:lvl1pPr algn="r">
              <a:defRPr sz="800" b="0">
                <a:solidFill>
                  <a:schemeClr val="tx1"/>
                </a:solidFill>
              </a:defRPr>
            </a:lvl1pPr>
          </a:lstStyle>
          <a:p>
            <a:r>
              <a:rPr lang="fr-FR"/>
              <a:t>Nom de la présentation et la date</a:t>
            </a:r>
            <a:endParaRPr lang="fr-FR" dirty="0"/>
          </a:p>
        </p:txBody>
      </p:sp>
      <p:sp>
        <p:nvSpPr>
          <p:cNvPr id="6" name="Slide Number Placeholder 5"/>
          <p:cNvSpPr>
            <a:spLocks noGrp="1"/>
          </p:cNvSpPr>
          <p:nvPr>
            <p:ph type="sldNum" sz="quarter" idx="4"/>
          </p:nvPr>
        </p:nvSpPr>
        <p:spPr>
          <a:xfrm>
            <a:off x="11267999" y="6697779"/>
            <a:ext cx="519543" cy="180000"/>
          </a:xfrm>
          <a:prstGeom prst="rect">
            <a:avLst/>
          </a:prstGeom>
        </p:spPr>
        <p:txBody>
          <a:bodyPr vert="horz" lIns="91440" tIns="45720" rIns="91440" bIns="45720" rtlCol="0" anchor="ctr">
            <a:noAutofit/>
          </a:bodyPr>
          <a:lstStyle>
            <a:lvl1pPr algn="r">
              <a:defRPr sz="1100" b="1">
                <a:solidFill>
                  <a:schemeClr val="tx1"/>
                </a:solidFill>
              </a:defRPr>
            </a:lvl1pPr>
          </a:lstStyle>
          <a:p>
            <a:fld id="{FF67EF60-D3B0-409C-88CD-C39F952AE724}" type="slidenum">
              <a:rPr lang="fr-FR" smtClean="0"/>
              <a:pPr/>
              <a:t>‹N°›</a:t>
            </a:fld>
            <a:endParaRPr lang="fr-FR" dirty="0"/>
          </a:p>
        </p:txBody>
      </p:sp>
      <p:cxnSp>
        <p:nvCxnSpPr>
          <p:cNvPr id="10" name="Connecteur droit 9">
            <a:extLst>
              <a:ext uri="{FF2B5EF4-FFF2-40B4-BE49-F238E27FC236}">
                <a16:creationId xmlns:a16="http://schemas.microsoft.com/office/drawing/2014/main" id="{B78710A3-816F-496D-8A45-7384252DA309}"/>
              </a:ext>
            </a:extLst>
          </p:cNvPr>
          <p:cNvCxnSpPr>
            <a:cxnSpLocks/>
          </p:cNvCxnSpPr>
          <p:nvPr userDrawn="1"/>
        </p:nvCxnSpPr>
        <p:spPr>
          <a:xfrm>
            <a:off x="1099661" y="6334618"/>
            <a:ext cx="2446179"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7ED1FEEF-FE2C-42E5-8EEA-DF13606A43C2}"/>
              </a:ext>
            </a:extLst>
          </p:cNvPr>
          <p:cNvCxnSpPr>
            <a:cxnSpLocks/>
          </p:cNvCxnSpPr>
          <p:nvPr userDrawn="1"/>
        </p:nvCxnSpPr>
        <p:spPr>
          <a:xfrm>
            <a:off x="3627120" y="6334618"/>
            <a:ext cx="764088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649BB86-C357-484E-8C12-19607C7F8EFA}"/>
              </a:ext>
            </a:extLst>
          </p:cNvPr>
          <p:cNvCxnSpPr/>
          <p:nvPr userDrawn="1"/>
        </p:nvCxnSpPr>
        <p:spPr>
          <a:xfrm>
            <a:off x="11325600" y="6334618"/>
            <a:ext cx="3708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84CABB6B-B893-9644-A9B3-E6E89DCAE5CE}"/>
              </a:ext>
            </a:extLst>
          </p:cNvPr>
          <p:cNvPicPr>
            <a:picLocks noChangeAspect="1"/>
          </p:cNvPicPr>
          <p:nvPr userDrawn="1"/>
        </p:nvPicPr>
        <p:blipFill>
          <a:blip r:embed="rId27"/>
          <a:stretch>
            <a:fillRect/>
          </a:stretch>
        </p:blipFill>
        <p:spPr>
          <a:xfrm>
            <a:off x="1099660" y="6529608"/>
            <a:ext cx="2446179" cy="497216"/>
          </a:xfrm>
          <a:prstGeom prst="rect">
            <a:avLst/>
          </a:prstGeom>
        </p:spPr>
      </p:pic>
    </p:spTree>
    <p:extLst>
      <p:ext uri="{BB962C8B-B14F-4D97-AF65-F5344CB8AC3E}">
        <p14:creationId xmlns:p14="http://schemas.microsoft.com/office/powerpoint/2010/main" val="2798727441"/>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3" r:id="rId3"/>
    <p:sldLayoutId id="2147483674"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91" r:id="rId13"/>
    <p:sldLayoutId id="2147483689" r:id="rId14"/>
    <p:sldLayoutId id="2147483690" r:id="rId15"/>
    <p:sldLayoutId id="2147483677" r:id="rId16"/>
    <p:sldLayoutId id="2147483678" r:id="rId17"/>
    <p:sldLayoutId id="2147483679" r:id="rId18"/>
    <p:sldLayoutId id="2147483680" r:id="rId19"/>
    <p:sldLayoutId id="2147483675" r:id="rId20"/>
    <p:sldLayoutId id="2147483676" r:id="rId21"/>
    <p:sldLayoutId id="2147483667" r:id="rId22"/>
    <p:sldLayoutId id="2147483704" r:id="rId23"/>
    <p:sldLayoutId id="2147483706" r:id="rId24"/>
    <p:sldLayoutId id="2147483707" r:id="rId25"/>
  </p:sldLayoutIdLst>
  <p:hf hdr="0" dt="0"/>
  <p:txStyles>
    <p:title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p:titleStyle>
    <p:bodyStyle>
      <a:lvl1pPr marL="0" indent="0" algn="l" defTabSz="958474" rtl="0" eaLnBrk="1" latinLnBrk="0" hangingPunct="1">
        <a:lnSpc>
          <a:spcPct val="90000"/>
        </a:lnSpc>
        <a:spcBef>
          <a:spcPts val="0"/>
        </a:spcBef>
        <a:buFont typeface="Arial" panose="020B0604020202020204" pitchFamily="34" charset="0"/>
        <a:buNone/>
        <a:defRPr sz="2935" kern="1200">
          <a:solidFill>
            <a:srgbClr val="00B0F0"/>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p:bodyStyle>
    <p:otherStyle>
      <a:defPPr>
        <a:defRPr lang="en-US"/>
      </a:defPPr>
      <a:lvl1pPr marL="0" algn="l" defTabSz="958474" rtl="0" eaLnBrk="1" latinLnBrk="0" hangingPunct="1">
        <a:defRPr sz="1887" kern="1200">
          <a:solidFill>
            <a:schemeClr val="tx1"/>
          </a:solidFill>
          <a:latin typeface="+mn-lt"/>
          <a:ea typeface="+mn-ea"/>
          <a:cs typeface="+mn-cs"/>
        </a:defRPr>
      </a:lvl1pPr>
      <a:lvl2pPr marL="479237" algn="l" defTabSz="958474" rtl="0" eaLnBrk="1" latinLnBrk="0" hangingPunct="1">
        <a:defRPr sz="1887" kern="1200">
          <a:solidFill>
            <a:schemeClr val="tx1"/>
          </a:solidFill>
          <a:latin typeface="+mn-lt"/>
          <a:ea typeface="+mn-ea"/>
          <a:cs typeface="+mn-cs"/>
        </a:defRPr>
      </a:lvl2pPr>
      <a:lvl3pPr marL="958474" algn="l" defTabSz="958474" rtl="0" eaLnBrk="1" latinLnBrk="0" hangingPunct="1">
        <a:defRPr sz="1887" kern="1200">
          <a:solidFill>
            <a:schemeClr val="tx1"/>
          </a:solidFill>
          <a:latin typeface="+mn-lt"/>
          <a:ea typeface="+mn-ea"/>
          <a:cs typeface="+mn-cs"/>
        </a:defRPr>
      </a:lvl3pPr>
      <a:lvl4pPr marL="1437711" algn="l" defTabSz="958474" rtl="0" eaLnBrk="1" latinLnBrk="0" hangingPunct="1">
        <a:defRPr sz="1887" kern="1200">
          <a:solidFill>
            <a:schemeClr val="tx1"/>
          </a:solidFill>
          <a:latin typeface="+mn-lt"/>
          <a:ea typeface="+mn-ea"/>
          <a:cs typeface="+mn-cs"/>
        </a:defRPr>
      </a:lvl4pPr>
      <a:lvl5pPr marL="1916948" algn="l" defTabSz="958474" rtl="0" eaLnBrk="1" latinLnBrk="0" hangingPunct="1">
        <a:defRPr sz="1887" kern="1200">
          <a:solidFill>
            <a:schemeClr val="tx1"/>
          </a:solidFill>
          <a:latin typeface="+mn-lt"/>
          <a:ea typeface="+mn-ea"/>
          <a:cs typeface="+mn-cs"/>
        </a:defRPr>
      </a:lvl5pPr>
      <a:lvl6pPr marL="2396185" algn="l" defTabSz="958474" rtl="0" eaLnBrk="1" latinLnBrk="0" hangingPunct="1">
        <a:defRPr sz="1887" kern="1200">
          <a:solidFill>
            <a:schemeClr val="tx1"/>
          </a:solidFill>
          <a:latin typeface="+mn-lt"/>
          <a:ea typeface="+mn-ea"/>
          <a:cs typeface="+mn-cs"/>
        </a:defRPr>
      </a:lvl6pPr>
      <a:lvl7pPr marL="2875422" algn="l" defTabSz="958474" rtl="0" eaLnBrk="1" latinLnBrk="0" hangingPunct="1">
        <a:defRPr sz="1887" kern="1200">
          <a:solidFill>
            <a:schemeClr val="tx1"/>
          </a:solidFill>
          <a:latin typeface="+mn-lt"/>
          <a:ea typeface="+mn-ea"/>
          <a:cs typeface="+mn-cs"/>
        </a:defRPr>
      </a:lvl7pPr>
      <a:lvl8pPr marL="3354659" algn="l" defTabSz="958474" rtl="0" eaLnBrk="1" latinLnBrk="0" hangingPunct="1">
        <a:defRPr sz="1887" kern="1200">
          <a:solidFill>
            <a:schemeClr val="tx1"/>
          </a:solidFill>
          <a:latin typeface="+mn-lt"/>
          <a:ea typeface="+mn-ea"/>
          <a:cs typeface="+mn-cs"/>
        </a:defRPr>
      </a:lvl8pPr>
      <a:lvl9pPr marL="3833896" algn="l" defTabSz="958474" rtl="0" eaLnBrk="1" latinLnBrk="0" hangingPunct="1">
        <a:defRPr sz="188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C7A8E60-7AE1-4F3D-8A16-90E95889A8A2}"/>
              </a:ext>
            </a:extLst>
          </p:cNvPr>
          <p:cNvSpPr>
            <a:spLocks noGrp="1"/>
          </p:cNvSpPr>
          <p:nvPr>
            <p:ph type="title"/>
          </p:nvPr>
        </p:nvSpPr>
        <p:spPr>
          <a:xfrm>
            <a:off x="877888" y="382588"/>
            <a:ext cx="11023600" cy="1392237"/>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055F82D-2647-48FB-8B74-CE6A7088CF63}"/>
              </a:ext>
            </a:extLst>
          </p:cNvPr>
          <p:cNvSpPr>
            <a:spLocks noGrp="1"/>
          </p:cNvSpPr>
          <p:nvPr>
            <p:ph type="body" idx="1"/>
          </p:nvPr>
        </p:nvSpPr>
        <p:spPr>
          <a:xfrm>
            <a:off x="877888" y="1916113"/>
            <a:ext cx="11023600" cy="4568825"/>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662B91-4924-48BA-A1A0-42439ABD4961}"/>
              </a:ext>
            </a:extLst>
          </p:cNvPr>
          <p:cNvSpPr>
            <a:spLocks noGrp="1"/>
          </p:cNvSpPr>
          <p:nvPr>
            <p:ph type="dt" sz="half" idx="2"/>
          </p:nvPr>
        </p:nvSpPr>
        <p:spPr>
          <a:xfrm>
            <a:off x="877888" y="6672263"/>
            <a:ext cx="2876550"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8A73A98-EA70-4EB0-BD7F-DCC1568A7D32}" type="datetimeFigureOut">
              <a:rPr lang="fr-FR" smtClean="0"/>
              <a:t>25/01/2023</a:t>
            </a:fld>
            <a:endParaRPr lang="fr-FR"/>
          </a:p>
        </p:txBody>
      </p:sp>
      <p:sp>
        <p:nvSpPr>
          <p:cNvPr id="5" name="Espace réservé du pied de page 4">
            <a:extLst>
              <a:ext uri="{FF2B5EF4-FFF2-40B4-BE49-F238E27FC236}">
                <a16:creationId xmlns:a16="http://schemas.microsoft.com/office/drawing/2014/main" id="{B79F1DBE-3EBF-419F-9795-9ED23EB639E2}"/>
              </a:ext>
            </a:extLst>
          </p:cNvPr>
          <p:cNvSpPr>
            <a:spLocks noGrp="1"/>
          </p:cNvSpPr>
          <p:nvPr>
            <p:ph type="ftr" sz="quarter" idx="3"/>
          </p:nvPr>
        </p:nvSpPr>
        <p:spPr>
          <a:xfrm>
            <a:off x="4233863" y="6672263"/>
            <a:ext cx="4311650"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8D10D48-206C-4A1F-8800-839094286350}"/>
              </a:ext>
            </a:extLst>
          </p:cNvPr>
          <p:cNvSpPr>
            <a:spLocks noGrp="1"/>
          </p:cNvSpPr>
          <p:nvPr>
            <p:ph type="sldNum" sz="quarter" idx="4"/>
          </p:nvPr>
        </p:nvSpPr>
        <p:spPr>
          <a:xfrm>
            <a:off x="9024938" y="6672263"/>
            <a:ext cx="2876550"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2D5A699-8ABB-42A3-8678-E33F892A3AD1}" type="slidenum">
              <a:rPr lang="fr-FR" smtClean="0"/>
              <a:t>‹N°›</a:t>
            </a:fld>
            <a:endParaRPr lang="fr-FR"/>
          </a:p>
        </p:txBody>
      </p:sp>
    </p:spTree>
    <p:extLst>
      <p:ext uri="{BB962C8B-B14F-4D97-AF65-F5344CB8AC3E}">
        <p14:creationId xmlns:p14="http://schemas.microsoft.com/office/powerpoint/2010/main" val="297120281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jpeg"/><Relationship Id="rId3" Type="http://schemas.openxmlformats.org/officeDocument/2006/relationships/image" Target="../media/image81.png"/><Relationship Id="rId7" Type="http://schemas.openxmlformats.org/officeDocument/2006/relationships/image" Target="../media/image85.jpeg"/><Relationship Id="rId12" Type="http://schemas.openxmlformats.org/officeDocument/2006/relationships/image" Target="../media/image90.jpe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23.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gif"/><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png"/><Relationship Id="rId1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89.png"/><Relationship Id="rId3" Type="http://schemas.openxmlformats.org/officeDocument/2006/relationships/image" Target="../media/image7.sv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74.png"/><Relationship Id="rId11" Type="http://schemas.openxmlformats.org/officeDocument/2006/relationships/image" Target="../media/image105.png"/><Relationship Id="rId5" Type="http://schemas.openxmlformats.org/officeDocument/2006/relationships/image" Target="../media/image101.svg"/><Relationship Id="rId10" Type="http://schemas.openxmlformats.org/officeDocument/2006/relationships/image" Target="../media/image79.png"/><Relationship Id="rId4" Type="http://schemas.openxmlformats.org/officeDocument/2006/relationships/image" Target="../media/image72.png"/><Relationship Id="rId9" Type="http://schemas.openxmlformats.org/officeDocument/2006/relationships/image" Target="../media/image104.pn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16.png"/><Relationship Id="rId18" Type="http://schemas.openxmlformats.org/officeDocument/2006/relationships/image" Target="../media/image121.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image" Target="../media/image74.png"/><Relationship Id="rId16" Type="http://schemas.openxmlformats.org/officeDocument/2006/relationships/image" Target="../media/image119.png"/><Relationship Id="rId1" Type="http://schemas.openxmlformats.org/officeDocument/2006/relationships/slideLayout" Target="../slideLayouts/slideLayout18.xml"/><Relationship Id="rId6" Type="http://schemas.openxmlformats.org/officeDocument/2006/relationships/image" Target="../media/image110.png"/><Relationship Id="rId11" Type="http://schemas.openxmlformats.org/officeDocument/2006/relationships/image" Target="../media/image114.png"/><Relationship Id="rId5" Type="http://schemas.openxmlformats.org/officeDocument/2006/relationships/image" Target="../media/image109.png"/><Relationship Id="rId15" Type="http://schemas.openxmlformats.org/officeDocument/2006/relationships/image" Target="../media/image118.png"/><Relationship Id="rId10" Type="http://schemas.openxmlformats.org/officeDocument/2006/relationships/image" Target="../media/image113.jpeg"/><Relationship Id="rId4" Type="http://schemas.openxmlformats.org/officeDocument/2006/relationships/image" Target="../media/image108.svg"/><Relationship Id="rId9" Type="http://schemas.openxmlformats.org/officeDocument/2006/relationships/image" Target="../media/image112.jpeg"/><Relationship Id="rId14" Type="http://schemas.openxmlformats.org/officeDocument/2006/relationships/image" Target="../media/image117.svg"/></Relationships>
</file>

<file path=ppt/slides/_rels/slide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125.png"/><Relationship Id="rId4" Type="http://schemas.openxmlformats.org/officeDocument/2006/relationships/image" Target="../media/image124.png"/></Relationships>
</file>

<file path=ppt/slides/_rels/slide1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png"/><Relationship Id="rId3" Type="http://schemas.openxmlformats.org/officeDocument/2006/relationships/image" Target="../media/image81.png"/><Relationship Id="rId21" Type="http://schemas.openxmlformats.org/officeDocument/2006/relationships/image" Target="../media/image142.png"/><Relationship Id="rId7" Type="http://schemas.openxmlformats.org/officeDocument/2006/relationships/image" Target="../media/image83.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image" Target="../media/image80.png"/><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23.xml"/><Relationship Id="rId6" Type="http://schemas.openxmlformats.org/officeDocument/2006/relationships/image" Target="../media/image128.png"/><Relationship Id="rId11" Type="http://schemas.openxmlformats.org/officeDocument/2006/relationships/image" Target="../media/image132.jpeg"/><Relationship Id="rId24" Type="http://schemas.openxmlformats.org/officeDocument/2006/relationships/image" Target="../media/image145.png"/><Relationship Id="rId5" Type="http://schemas.openxmlformats.org/officeDocument/2006/relationships/image" Target="../media/image127.jpeg"/><Relationship Id="rId15" Type="http://schemas.openxmlformats.org/officeDocument/2006/relationships/image" Target="../media/image136.gif"/><Relationship Id="rId23" Type="http://schemas.openxmlformats.org/officeDocument/2006/relationships/image" Target="../media/image144.png"/><Relationship Id="rId10" Type="http://schemas.openxmlformats.org/officeDocument/2006/relationships/image" Target="../media/image131.jpe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95.png"/></Relationships>
</file>

<file path=ppt/slides/_rels/slide17.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149.png"/><Relationship Id="rId4" Type="http://schemas.openxmlformats.org/officeDocument/2006/relationships/image" Target="../media/image148.png"/></Relationships>
</file>

<file path=ppt/slides/_rels/slide1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4.png"/><Relationship Id="rId3" Type="http://schemas.openxmlformats.org/officeDocument/2006/relationships/image" Target="../media/image7.svg"/><Relationship Id="rId7" Type="http://schemas.openxmlformats.org/officeDocument/2006/relationships/image" Target="../media/image150.png"/><Relationship Id="rId12" Type="http://schemas.openxmlformats.org/officeDocument/2006/relationships/image" Target="../media/image153.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48.png"/><Relationship Id="rId11" Type="http://schemas.openxmlformats.org/officeDocument/2006/relationships/image" Target="../media/image128.png"/><Relationship Id="rId5" Type="http://schemas.openxmlformats.org/officeDocument/2006/relationships/image" Target="../media/image105.png"/><Relationship Id="rId10" Type="http://schemas.openxmlformats.org/officeDocument/2006/relationships/image" Target="../media/image152.svg"/><Relationship Id="rId4" Type="http://schemas.openxmlformats.org/officeDocument/2006/relationships/image" Target="../media/image79.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13.jpe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9.png"/><Relationship Id="rId2" Type="http://schemas.openxmlformats.org/officeDocument/2006/relationships/image" Target="../media/image148.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20.png"/><Relationship Id="rId10" Type="http://schemas.openxmlformats.org/officeDocument/2006/relationships/image" Target="../media/image117.svg"/><Relationship Id="rId4" Type="http://schemas.openxmlformats.org/officeDocument/2006/relationships/image" Target="../media/image108.svg"/><Relationship Id="rId9" Type="http://schemas.openxmlformats.org/officeDocument/2006/relationships/image" Target="../media/image116.png"/><Relationship Id="rId14" Type="http://schemas.openxmlformats.org/officeDocument/2006/relationships/image" Target="../media/image154.png"/></Relationships>
</file>

<file path=ppt/slides/_rels/slide2.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jpeg"/></Relationships>
</file>

<file path=ppt/slides/_rels/slide2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7.png"/><Relationship Id="rId3" Type="http://schemas.openxmlformats.org/officeDocument/2006/relationships/image" Target="../media/image7.svg"/><Relationship Id="rId7" Type="http://schemas.openxmlformats.org/officeDocument/2006/relationships/image" Target="../media/image101.svg"/><Relationship Id="rId12" Type="http://schemas.openxmlformats.org/officeDocument/2006/relationships/image" Target="../media/image125.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49.png"/><Relationship Id="rId11" Type="http://schemas.openxmlformats.org/officeDocument/2006/relationships/image" Target="../media/image124.png"/><Relationship Id="rId5" Type="http://schemas.openxmlformats.org/officeDocument/2006/relationships/image" Target="../media/image155.svg"/><Relationship Id="rId10" Type="http://schemas.openxmlformats.org/officeDocument/2006/relationships/image" Target="../media/image123.png"/><Relationship Id="rId4" Type="http://schemas.openxmlformats.org/officeDocument/2006/relationships/image" Target="../media/image72.png"/><Relationship Id="rId9" Type="http://schemas.openxmlformats.org/officeDocument/2006/relationships/image" Target="../media/image122.png"/></Relationships>
</file>

<file path=ppt/slides/_rels/slide21.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16.pn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58.png"/><Relationship Id="rId2" Type="http://schemas.openxmlformats.org/officeDocument/2006/relationships/image" Target="../media/image149.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20.png"/><Relationship Id="rId10" Type="http://schemas.openxmlformats.org/officeDocument/2006/relationships/image" Target="../media/image118.png"/><Relationship Id="rId4" Type="http://schemas.openxmlformats.org/officeDocument/2006/relationships/image" Target="../media/image108.svg"/><Relationship Id="rId9" Type="http://schemas.openxmlformats.org/officeDocument/2006/relationships/image" Target="../media/image113.jpeg"/><Relationship Id="rId14" Type="http://schemas.openxmlformats.org/officeDocument/2006/relationships/image" Target="../media/image117.svg"/></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7.svg"/><Relationship Id="rId7" Type="http://schemas.openxmlformats.org/officeDocument/2006/relationships/image" Target="../media/image159.png"/><Relationship Id="rId12" Type="http://schemas.openxmlformats.org/officeDocument/2006/relationships/image" Target="../media/image146.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22.png"/><Relationship Id="rId11" Type="http://schemas.openxmlformats.org/officeDocument/2006/relationships/image" Target="../media/image137.png"/><Relationship Id="rId5" Type="http://schemas.openxmlformats.org/officeDocument/2006/relationships/image" Target="../media/image75.png"/><Relationship Id="rId10" Type="http://schemas.openxmlformats.org/officeDocument/2006/relationships/image" Target="../media/image155.svg"/><Relationship Id="rId4" Type="http://schemas.openxmlformats.org/officeDocument/2006/relationships/image" Target="../media/image79.pn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110.png"/><Relationship Id="rId11" Type="http://schemas.openxmlformats.org/officeDocument/2006/relationships/image" Target="../media/image118.png"/><Relationship Id="rId5" Type="http://schemas.openxmlformats.org/officeDocument/2006/relationships/image" Target="../media/image109.png"/><Relationship Id="rId15" Type="http://schemas.openxmlformats.org/officeDocument/2006/relationships/image" Target="../media/image121.svg"/><Relationship Id="rId10" Type="http://schemas.openxmlformats.org/officeDocument/2006/relationships/image" Target="../media/image158.png"/><Relationship Id="rId4" Type="http://schemas.openxmlformats.org/officeDocument/2006/relationships/image" Target="../media/image108.svg"/><Relationship Id="rId9" Type="http://schemas.openxmlformats.org/officeDocument/2006/relationships/image" Target="../media/image115.png"/><Relationship Id="rId14" Type="http://schemas.openxmlformats.org/officeDocument/2006/relationships/image" Target="../media/image120.png"/></Relationships>
</file>

<file path=ppt/slides/_rels/slide24.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58.png"/><Relationship Id="rId3" Type="http://schemas.openxmlformats.org/officeDocument/2006/relationships/image" Target="../media/image108.svg"/><Relationship Id="rId7" Type="http://schemas.openxmlformats.org/officeDocument/2006/relationships/image" Target="../media/image146.png"/><Relationship Id="rId12" Type="http://schemas.openxmlformats.org/officeDocument/2006/relationships/image" Target="../media/image117.svg"/><Relationship Id="rId2" Type="http://schemas.openxmlformats.org/officeDocument/2006/relationships/image" Target="../media/image107.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9.png"/><Relationship Id="rId4" Type="http://schemas.openxmlformats.org/officeDocument/2006/relationships/image" Target="../media/image109.png"/><Relationship Id="rId9" Type="http://schemas.openxmlformats.org/officeDocument/2006/relationships/image" Target="../media/image118.png"/><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1.emf"/><Relationship Id="rId1" Type="http://schemas.openxmlformats.org/officeDocument/2006/relationships/slideLayout" Target="../slideLayouts/slideLayout9.xml"/><Relationship Id="rId5" Type="http://schemas.openxmlformats.org/officeDocument/2006/relationships/image" Target="../media/image164.emf"/><Relationship Id="rId4" Type="http://schemas.openxmlformats.org/officeDocument/2006/relationships/image" Target="../media/image163.emf"/></Relationships>
</file>

<file path=ppt/slides/_rels/slide2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5.png"/><Relationship Id="rId21" Type="http://schemas.openxmlformats.org/officeDocument/2006/relationships/image" Target="../media/image182.png"/><Relationship Id="rId7" Type="http://schemas.openxmlformats.org/officeDocument/2006/relationships/image" Target="../media/image169.jpe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81.png"/><Relationship Id="rId16" Type="http://schemas.openxmlformats.org/officeDocument/2006/relationships/image" Target="../media/image177.png"/><Relationship Id="rId20" Type="http://schemas.openxmlformats.org/officeDocument/2006/relationships/image" Target="../media/image181.png"/><Relationship Id="rId1" Type="http://schemas.openxmlformats.org/officeDocument/2006/relationships/slideLayout" Target="../slideLayouts/slideLayout23.xml"/><Relationship Id="rId6" Type="http://schemas.openxmlformats.org/officeDocument/2006/relationships/image" Target="../media/image168.png"/><Relationship Id="rId11" Type="http://schemas.openxmlformats.org/officeDocument/2006/relationships/image" Target="../media/image172.png"/><Relationship Id="rId24" Type="http://schemas.openxmlformats.org/officeDocument/2006/relationships/image" Target="../media/image95.png"/><Relationship Id="rId5" Type="http://schemas.openxmlformats.org/officeDocument/2006/relationships/image" Target="../media/image167.png"/><Relationship Id="rId15" Type="http://schemas.openxmlformats.org/officeDocument/2006/relationships/image" Target="../media/image176.png"/><Relationship Id="rId23" Type="http://schemas.openxmlformats.org/officeDocument/2006/relationships/image" Target="../media/image184.png"/><Relationship Id="rId10" Type="http://schemas.openxmlformats.org/officeDocument/2006/relationships/image" Target="../media/image80.png"/><Relationship Id="rId19" Type="http://schemas.openxmlformats.org/officeDocument/2006/relationships/image" Target="../media/image180.png"/><Relationship Id="rId4" Type="http://schemas.openxmlformats.org/officeDocument/2006/relationships/image" Target="../media/image166.PNG"/><Relationship Id="rId9" Type="http://schemas.openxmlformats.org/officeDocument/2006/relationships/image" Target="../media/image171.jpeg"/><Relationship Id="rId14" Type="http://schemas.openxmlformats.org/officeDocument/2006/relationships/image" Target="../media/image175.PNG"/><Relationship Id="rId22" Type="http://schemas.openxmlformats.org/officeDocument/2006/relationships/image" Target="../media/image183.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91.png"/><Relationship Id="rId3" Type="http://schemas.openxmlformats.org/officeDocument/2006/relationships/image" Target="../media/image7.svg"/><Relationship Id="rId7" Type="http://schemas.openxmlformats.org/officeDocument/2006/relationships/image" Target="../media/image188.png"/><Relationship Id="rId12" Type="http://schemas.openxmlformats.org/officeDocument/2006/relationships/image" Target="../media/image179.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87.png"/><Relationship Id="rId11" Type="http://schemas.openxmlformats.org/officeDocument/2006/relationships/image" Target="../media/image190.png"/><Relationship Id="rId5" Type="http://schemas.openxmlformats.org/officeDocument/2006/relationships/image" Target="../media/image186.svg"/><Relationship Id="rId10" Type="http://schemas.openxmlformats.org/officeDocument/2006/relationships/image" Target="../media/image189.png"/><Relationship Id="rId4" Type="http://schemas.openxmlformats.org/officeDocument/2006/relationships/image" Target="../media/image185.png"/><Relationship Id="rId9" Type="http://schemas.openxmlformats.org/officeDocument/2006/relationships/image" Target="../media/image155.svg"/><Relationship Id="rId14" Type="http://schemas.openxmlformats.org/officeDocument/2006/relationships/image" Target="../media/image192.png"/></Relationships>
</file>

<file path=ppt/slides/_rels/slide29.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86.svg"/><Relationship Id="rId7" Type="http://schemas.openxmlformats.org/officeDocument/2006/relationships/image" Target="../media/image110.png"/><Relationship Id="rId12" Type="http://schemas.openxmlformats.org/officeDocument/2006/relationships/image" Target="../media/image118.png"/><Relationship Id="rId2" Type="http://schemas.openxmlformats.org/officeDocument/2006/relationships/image" Target="../media/image185.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09.png"/><Relationship Id="rId11" Type="http://schemas.openxmlformats.org/officeDocument/2006/relationships/image" Target="../media/image119.png"/><Relationship Id="rId5" Type="http://schemas.openxmlformats.org/officeDocument/2006/relationships/image" Target="../media/image108.sv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7.png"/><Relationship Id="rId9" Type="http://schemas.openxmlformats.org/officeDocument/2006/relationships/image" Target="../media/image193.jpeg"/><Relationship Id="rId14" Type="http://schemas.openxmlformats.org/officeDocument/2006/relationships/image" Target="../media/image117.svg"/></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image" Target="../media/image7.svg"/><Relationship Id="rId7" Type="http://schemas.openxmlformats.org/officeDocument/2006/relationships/image" Target="../media/image155.svg"/><Relationship Id="rId12" Type="http://schemas.openxmlformats.org/officeDocument/2006/relationships/image" Target="../media/image198.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72.png"/><Relationship Id="rId11" Type="http://schemas.openxmlformats.org/officeDocument/2006/relationships/image" Target="../media/image197.png"/><Relationship Id="rId5" Type="http://schemas.openxmlformats.org/officeDocument/2006/relationships/image" Target="../media/image195.svg"/><Relationship Id="rId10" Type="http://schemas.openxmlformats.org/officeDocument/2006/relationships/image" Target="../media/image196.png"/><Relationship Id="rId4" Type="http://schemas.openxmlformats.org/officeDocument/2006/relationships/image" Target="../media/image194.png"/><Relationship Id="rId9" Type="http://schemas.openxmlformats.org/officeDocument/2006/relationships/image" Target="../media/image101.svg"/><Relationship Id="rId14" Type="http://schemas.openxmlformats.org/officeDocument/2006/relationships/image" Target="../media/image199.jpeg"/></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7.svg"/><Relationship Id="rId3" Type="http://schemas.openxmlformats.org/officeDocument/2006/relationships/image" Target="../media/image200.svg"/><Relationship Id="rId7" Type="http://schemas.openxmlformats.org/officeDocument/2006/relationships/image" Target="../media/image108.svg"/><Relationship Id="rId12" Type="http://schemas.openxmlformats.org/officeDocument/2006/relationships/image" Target="../media/image116.png"/><Relationship Id="rId2" Type="http://schemas.openxmlformats.org/officeDocument/2006/relationships/image" Target="../media/image194.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07.png"/><Relationship Id="rId11" Type="http://schemas.openxmlformats.org/officeDocument/2006/relationships/image" Target="../media/image203.png"/><Relationship Id="rId5" Type="http://schemas.openxmlformats.org/officeDocument/2006/relationships/image" Target="../media/image202.png"/><Relationship Id="rId15" Type="http://schemas.openxmlformats.org/officeDocument/2006/relationships/image" Target="../media/image120.png"/><Relationship Id="rId10" Type="http://schemas.openxmlformats.org/officeDocument/2006/relationships/image" Target="../media/image111.svg"/><Relationship Id="rId4" Type="http://schemas.openxmlformats.org/officeDocument/2006/relationships/image" Target="../media/image201.png"/><Relationship Id="rId9" Type="http://schemas.openxmlformats.org/officeDocument/2006/relationships/image" Target="../media/image110.png"/><Relationship Id="rId14" Type="http://schemas.openxmlformats.org/officeDocument/2006/relationships/image" Target="../media/image115.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05.png"/><Relationship Id="rId7" Type="http://schemas.openxmlformats.org/officeDocument/2006/relationships/image" Target="../media/image207.svg"/><Relationship Id="rId2" Type="http://schemas.openxmlformats.org/officeDocument/2006/relationships/image" Target="../media/image204.png"/><Relationship Id="rId1" Type="http://schemas.openxmlformats.org/officeDocument/2006/relationships/slideLayout" Target="../slideLayouts/slideLayout21.xml"/><Relationship Id="rId6" Type="http://schemas.openxmlformats.org/officeDocument/2006/relationships/image" Target="../media/image206.png"/><Relationship Id="rId5" Type="http://schemas.openxmlformats.org/officeDocument/2006/relationships/image" Target="../media/image7.svg"/><Relationship Id="rId10" Type="http://schemas.openxmlformats.org/officeDocument/2006/relationships/image" Target="../media/image183.png"/><Relationship Id="rId4" Type="http://schemas.openxmlformats.org/officeDocument/2006/relationships/image" Target="../media/image6.png"/><Relationship Id="rId9" Type="http://schemas.openxmlformats.org/officeDocument/2006/relationships/image" Target="../media/image155.svg"/></Relationships>
</file>

<file path=ppt/slides/_rels/slide33.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4.svg"/><Relationship Id="rId3" Type="http://schemas.openxmlformats.org/officeDocument/2006/relationships/image" Target="../media/image72.png"/><Relationship Id="rId7" Type="http://schemas.openxmlformats.org/officeDocument/2006/relationships/image" Target="../media/image210.png"/><Relationship Id="rId12"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21.xml"/><Relationship Id="rId6" Type="http://schemas.openxmlformats.org/officeDocument/2006/relationships/image" Target="../media/image177.png"/><Relationship Id="rId11" Type="http://schemas.openxmlformats.org/officeDocument/2006/relationships/image" Target="../media/image7.svg"/><Relationship Id="rId5" Type="http://schemas.openxmlformats.org/officeDocument/2006/relationships/image" Target="../media/image209.png"/><Relationship Id="rId10" Type="http://schemas.openxmlformats.org/officeDocument/2006/relationships/image" Target="../media/image6.png"/><Relationship Id="rId4" Type="http://schemas.openxmlformats.org/officeDocument/2006/relationships/image" Target="../media/image155.svg"/><Relationship Id="rId9" Type="http://schemas.openxmlformats.org/officeDocument/2006/relationships/image" Target="../media/image2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58.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218.png"/><Relationship Id="rId12" Type="http://schemas.openxmlformats.org/officeDocument/2006/relationships/image" Target="../media/image223.png"/><Relationship Id="rId2" Type="http://schemas.openxmlformats.org/officeDocument/2006/relationships/image" Target="../media/image81.png"/><Relationship Id="rId1" Type="http://schemas.openxmlformats.org/officeDocument/2006/relationships/slideLayout" Target="../slideLayouts/slideLayout23.xml"/><Relationship Id="rId6" Type="http://schemas.openxmlformats.org/officeDocument/2006/relationships/image" Target="../media/image217.png"/><Relationship Id="rId11" Type="http://schemas.openxmlformats.org/officeDocument/2006/relationships/image" Target="../media/image222.jpeg"/><Relationship Id="rId5" Type="http://schemas.openxmlformats.org/officeDocument/2006/relationships/image" Target="../media/image216.png"/><Relationship Id="rId10" Type="http://schemas.openxmlformats.org/officeDocument/2006/relationships/image" Target="../media/image221.png"/><Relationship Id="rId4" Type="http://schemas.openxmlformats.org/officeDocument/2006/relationships/image" Target="../media/image215.png"/><Relationship Id="rId9" Type="http://schemas.openxmlformats.org/officeDocument/2006/relationships/image" Target="../media/image220.png"/></Relationships>
</file>

<file path=ppt/slides/_rels/slide36.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225.svg"/><Relationship Id="rId3" Type="http://schemas.openxmlformats.org/officeDocument/2006/relationships/image" Target="../media/image7.svg"/><Relationship Id="rId7" Type="http://schemas.openxmlformats.org/officeDocument/2006/relationships/image" Target="../media/image72.png"/><Relationship Id="rId12" Type="http://schemas.openxmlformats.org/officeDocument/2006/relationships/image" Target="../media/image224.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15.png"/><Relationship Id="rId11" Type="http://schemas.openxmlformats.org/officeDocument/2006/relationships/image" Target="../media/image217.png"/><Relationship Id="rId5" Type="http://schemas.openxmlformats.org/officeDocument/2006/relationships/image" Target="../media/image118.png"/><Relationship Id="rId10" Type="http://schemas.openxmlformats.org/officeDocument/2006/relationships/image" Target="../media/image216.png"/><Relationship Id="rId4" Type="http://schemas.openxmlformats.org/officeDocument/2006/relationships/image" Target="../media/image158.png"/><Relationship Id="rId9" Type="http://schemas.openxmlformats.org/officeDocument/2006/relationships/image" Target="../media/image215.png"/></Relationships>
</file>

<file path=ppt/slides/_rels/slide37.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16.png"/><Relationship Id="rId3" Type="http://schemas.openxmlformats.org/officeDocument/2006/relationships/image" Target="../media/image225.svg"/><Relationship Id="rId7" Type="http://schemas.openxmlformats.org/officeDocument/2006/relationships/image" Target="../media/image109.png"/><Relationship Id="rId12" Type="http://schemas.openxmlformats.org/officeDocument/2006/relationships/image" Target="../media/image115.png"/><Relationship Id="rId17" Type="http://schemas.openxmlformats.org/officeDocument/2006/relationships/image" Target="../media/image121.svg"/><Relationship Id="rId2" Type="http://schemas.openxmlformats.org/officeDocument/2006/relationships/image" Target="../media/image224.png"/><Relationship Id="rId16" Type="http://schemas.openxmlformats.org/officeDocument/2006/relationships/image" Target="../media/image120.png"/><Relationship Id="rId1" Type="http://schemas.openxmlformats.org/officeDocument/2006/relationships/slideLayout" Target="../slideLayouts/slideLayout18.xml"/><Relationship Id="rId6" Type="http://schemas.openxmlformats.org/officeDocument/2006/relationships/image" Target="../media/image108.svg"/><Relationship Id="rId11" Type="http://schemas.openxmlformats.org/officeDocument/2006/relationships/image" Target="../media/image113.jpeg"/><Relationship Id="rId5" Type="http://schemas.openxmlformats.org/officeDocument/2006/relationships/image" Target="../media/image107.png"/><Relationship Id="rId15" Type="http://schemas.openxmlformats.org/officeDocument/2006/relationships/image" Target="../media/image118.png"/><Relationship Id="rId10" Type="http://schemas.openxmlformats.org/officeDocument/2006/relationships/image" Target="../media/image111.svg"/><Relationship Id="rId4" Type="http://schemas.openxmlformats.org/officeDocument/2006/relationships/image" Target="../media/image226.jpeg"/><Relationship Id="rId9" Type="http://schemas.openxmlformats.org/officeDocument/2006/relationships/image" Target="../media/image110.png"/><Relationship Id="rId14" Type="http://schemas.openxmlformats.org/officeDocument/2006/relationships/image" Target="../media/image117.svg"/></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225.svg"/><Relationship Id="rId3" Type="http://schemas.openxmlformats.org/officeDocument/2006/relationships/image" Target="../media/image108.svg"/><Relationship Id="rId7" Type="http://schemas.openxmlformats.org/officeDocument/2006/relationships/image" Target="../media/image111.svg"/><Relationship Id="rId12" Type="http://schemas.openxmlformats.org/officeDocument/2006/relationships/image" Target="../media/image224.png"/><Relationship Id="rId2" Type="http://schemas.openxmlformats.org/officeDocument/2006/relationships/image" Target="../media/image107.png"/><Relationship Id="rId1" Type="http://schemas.openxmlformats.org/officeDocument/2006/relationships/slideLayout" Target="../slideLayouts/slideLayout18.xml"/><Relationship Id="rId6" Type="http://schemas.openxmlformats.org/officeDocument/2006/relationships/image" Target="../media/image110.png"/><Relationship Id="rId11" Type="http://schemas.openxmlformats.org/officeDocument/2006/relationships/image" Target="../media/image117.svg"/><Relationship Id="rId5" Type="http://schemas.openxmlformats.org/officeDocument/2006/relationships/image" Target="../media/image158.pn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09.png"/><Relationship Id="rId9" Type="http://schemas.openxmlformats.org/officeDocument/2006/relationships/image" Target="../media/image227.png"/><Relationship Id="rId14" Type="http://schemas.openxmlformats.org/officeDocument/2006/relationships/image" Target="../media/image120.png"/></Relationships>
</file>

<file path=ppt/slides/_rels/slide39.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228.png"/><Relationship Id="rId3" Type="http://schemas.openxmlformats.org/officeDocument/2006/relationships/image" Target="../media/image7.svg"/><Relationship Id="rId7" Type="http://schemas.openxmlformats.org/officeDocument/2006/relationships/image" Target="../media/image72.png"/><Relationship Id="rId12" Type="http://schemas.openxmlformats.org/officeDocument/2006/relationships/image" Target="../media/image220.png"/><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115.png"/><Relationship Id="rId11" Type="http://schemas.openxmlformats.org/officeDocument/2006/relationships/image" Target="../media/image223.png"/><Relationship Id="rId5" Type="http://schemas.openxmlformats.org/officeDocument/2006/relationships/image" Target="../media/image118.png"/><Relationship Id="rId15" Type="http://schemas.openxmlformats.org/officeDocument/2006/relationships/image" Target="../media/image230.png"/><Relationship Id="rId10" Type="http://schemas.openxmlformats.org/officeDocument/2006/relationships/image" Target="../media/image219.png"/><Relationship Id="rId4" Type="http://schemas.openxmlformats.org/officeDocument/2006/relationships/image" Target="../media/image158.png"/><Relationship Id="rId9" Type="http://schemas.openxmlformats.org/officeDocument/2006/relationships/image" Target="../media/image218.png"/><Relationship Id="rId14" Type="http://schemas.openxmlformats.org/officeDocument/2006/relationships/image" Target="../media/image22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229.svg"/><Relationship Id="rId18" Type="http://schemas.openxmlformats.org/officeDocument/2006/relationships/image" Target="../media/image121.svg"/><Relationship Id="rId3" Type="http://schemas.openxmlformats.org/officeDocument/2006/relationships/image" Target="../media/image108.svg"/><Relationship Id="rId7" Type="http://schemas.openxmlformats.org/officeDocument/2006/relationships/image" Target="../media/image116.png"/><Relationship Id="rId12" Type="http://schemas.openxmlformats.org/officeDocument/2006/relationships/image" Target="../media/image228.png"/><Relationship Id="rId17" Type="http://schemas.openxmlformats.org/officeDocument/2006/relationships/image" Target="../media/image120.png"/><Relationship Id="rId2" Type="http://schemas.openxmlformats.org/officeDocument/2006/relationships/image" Target="../media/image107.png"/><Relationship Id="rId16" Type="http://schemas.openxmlformats.org/officeDocument/2006/relationships/image" Target="../media/image231.jpeg"/><Relationship Id="rId1" Type="http://schemas.openxmlformats.org/officeDocument/2006/relationships/slideLayout" Target="../slideLayouts/slideLayout18.xml"/><Relationship Id="rId6" Type="http://schemas.openxmlformats.org/officeDocument/2006/relationships/image" Target="../media/image111.svg"/><Relationship Id="rId11" Type="http://schemas.openxmlformats.org/officeDocument/2006/relationships/image" Target="../media/image115.png"/><Relationship Id="rId5" Type="http://schemas.openxmlformats.org/officeDocument/2006/relationships/image" Target="../media/image110.png"/><Relationship Id="rId15" Type="http://schemas.openxmlformats.org/officeDocument/2006/relationships/image" Target="../media/image113.jpeg"/><Relationship Id="rId10" Type="http://schemas.openxmlformats.org/officeDocument/2006/relationships/image" Target="../media/image158.png"/><Relationship Id="rId4" Type="http://schemas.openxmlformats.org/officeDocument/2006/relationships/image" Target="../media/image109.png"/><Relationship Id="rId9" Type="http://schemas.openxmlformats.org/officeDocument/2006/relationships/image" Target="../media/image218.png"/><Relationship Id="rId14" Type="http://schemas.openxmlformats.org/officeDocument/2006/relationships/image" Target="../media/image112.jpeg"/></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229.svg"/><Relationship Id="rId3" Type="http://schemas.openxmlformats.org/officeDocument/2006/relationships/image" Target="../media/image108.svg"/><Relationship Id="rId7" Type="http://schemas.openxmlformats.org/officeDocument/2006/relationships/image" Target="../media/image158.png"/><Relationship Id="rId12" Type="http://schemas.openxmlformats.org/officeDocument/2006/relationships/image" Target="../media/image228.png"/><Relationship Id="rId2" Type="http://schemas.openxmlformats.org/officeDocument/2006/relationships/image" Target="../media/image107.png"/><Relationship Id="rId1" Type="http://schemas.openxmlformats.org/officeDocument/2006/relationships/slideLayout" Target="../slideLayouts/slideLayout18.xml"/><Relationship Id="rId6" Type="http://schemas.openxmlformats.org/officeDocument/2006/relationships/image" Target="../media/image111.svg"/><Relationship Id="rId11" Type="http://schemas.openxmlformats.org/officeDocument/2006/relationships/image" Target="../media/image220.png"/><Relationship Id="rId5" Type="http://schemas.openxmlformats.org/officeDocument/2006/relationships/image" Target="../media/image110.png"/><Relationship Id="rId15" Type="http://schemas.openxmlformats.org/officeDocument/2006/relationships/image" Target="../media/image121.svg"/><Relationship Id="rId10" Type="http://schemas.openxmlformats.org/officeDocument/2006/relationships/image" Target="../media/image117.svg"/><Relationship Id="rId4" Type="http://schemas.openxmlformats.org/officeDocument/2006/relationships/image" Target="../media/image109.png"/><Relationship Id="rId9" Type="http://schemas.openxmlformats.org/officeDocument/2006/relationships/image" Target="../media/image116.png"/><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228.png"/><Relationship Id="rId3" Type="http://schemas.openxmlformats.org/officeDocument/2006/relationships/image" Target="../media/image108.svg"/><Relationship Id="rId7" Type="http://schemas.openxmlformats.org/officeDocument/2006/relationships/image" Target="../media/image116.png"/><Relationship Id="rId12" Type="http://schemas.openxmlformats.org/officeDocument/2006/relationships/image" Target="../media/image219.png"/><Relationship Id="rId2" Type="http://schemas.openxmlformats.org/officeDocument/2006/relationships/image" Target="../media/image107.png"/><Relationship Id="rId16" Type="http://schemas.openxmlformats.org/officeDocument/2006/relationships/image" Target="../media/image121.svg"/><Relationship Id="rId1" Type="http://schemas.openxmlformats.org/officeDocument/2006/relationships/slideLayout" Target="../slideLayouts/slideLayout18.xml"/><Relationship Id="rId6" Type="http://schemas.openxmlformats.org/officeDocument/2006/relationships/image" Target="../media/image111.svg"/><Relationship Id="rId11" Type="http://schemas.openxmlformats.org/officeDocument/2006/relationships/image" Target="../media/image115.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8.png"/><Relationship Id="rId4" Type="http://schemas.openxmlformats.org/officeDocument/2006/relationships/image" Target="../media/image109.png"/><Relationship Id="rId9" Type="http://schemas.openxmlformats.org/officeDocument/2006/relationships/image" Target="../media/image158.png"/><Relationship Id="rId14" Type="http://schemas.openxmlformats.org/officeDocument/2006/relationships/image" Target="../media/image22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38.jpe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jpeg"/><Relationship Id="rId1" Type="http://schemas.openxmlformats.org/officeDocument/2006/relationships/slideLayout" Target="../slideLayouts/slideLayout18.xml"/><Relationship Id="rId6" Type="http://schemas.openxmlformats.org/officeDocument/2006/relationships/image" Target="../media/image236.jpeg"/><Relationship Id="rId11" Type="http://schemas.openxmlformats.org/officeDocument/2006/relationships/image" Target="../media/image241.jpeg"/><Relationship Id="rId5" Type="http://schemas.openxmlformats.org/officeDocument/2006/relationships/image" Target="../media/image235.sv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jpeg"/></Relationships>
</file>

<file path=ppt/slides/_rels/slide45.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image" Target="../media/image242.jpeg"/><Relationship Id="rId1" Type="http://schemas.openxmlformats.org/officeDocument/2006/relationships/slideLayout" Target="../slideLayouts/slideLayout16.xml"/><Relationship Id="rId6" Type="http://schemas.openxmlformats.org/officeDocument/2006/relationships/image" Target="../media/image246.png"/><Relationship Id="rId5" Type="http://schemas.openxmlformats.org/officeDocument/2006/relationships/image" Target="../media/image245.jpeg"/><Relationship Id="rId4" Type="http://schemas.openxmlformats.org/officeDocument/2006/relationships/image" Target="../media/image244.jpe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svg"/><Relationship Id="rId3" Type="http://schemas.openxmlformats.org/officeDocument/2006/relationships/image" Target="../media/image49.svg"/><Relationship Id="rId21" Type="http://schemas.openxmlformats.org/officeDocument/2006/relationships/image" Target="../media/image67.pn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sv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70.svg"/><Relationship Id="rId5" Type="http://schemas.openxmlformats.org/officeDocument/2006/relationships/image" Target="../media/image51.svg"/><Relationship Id="rId15" Type="http://schemas.openxmlformats.org/officeDocument/2006/relationships/image" Target="../media/image61.sv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svg"/><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45C5C6A-84E0-4C1C-A815-0A1102C60048}"/>
              </a:ext>
            </a:extLst>
          </p:cNvPr>
          <p:cNvSpPr>
            <a:spLocks noGrp="1"/>
          </p:cNvSpPr>
          <p:nvPr>
            <p:ph type="ctrTitle"/>
          </p:nvPr>
        </p:nvSpPr>
        <p:spPr>
          <a:xfrm>
            <a:off x="4824249" y="2833900"/>
            <a:ext cx="5661854" cy="1548914"/>
          </a:xfrm>
          <a:prstGeom prst="rect">
            <a:avLst/>
          </a:prstGeom>
        </p:spPr>
        <p:txBody>
          <a:bodyPr/>
          <a:lstStyle/>
          <a:p>
            <a:pPr algn="ctr"/>
            <a:r>
              <a:rPr lang="fr-FR" sz="3600" dirty="0"/>
              <a:t>Les dispositifs de soutien aux acteurs ESS</a:t>
            </a:r>
            <a:br>
              <a:rPr lang="fr-FR" sz="3600" dirty="0"/>
            </a:br>
            <a:br>
              <a:rPr lang="fr-FR" sz="3600" dirty="0"/>
            </a:br>
            <a:r>
              <a:rPr lang="fr-FR" sz="3600" dirty="0"/>
              <a:t>Banque des Territoires</a:t>
            </a:r>
          </a:p>
        </p:txBody>
      </p:sp>
      <p:sp>
        <p:nvSpPr>
          <p:cNvPr id="15" name="Sous-titre 14">
            <a:extLst>
              <a:ext uri="{FF2B5EF4-FFF2-40B4-BE49-F238E27FC236}">
                <a16:creationId xmlns:a16="http://schemas.microsoft.com/office/drawing/2014/main" id="{23DD7DB9-82F1-4CB1-A7D7-6286FF5EBAD4}"/>
              </a:ext>
            </a:extLst>
          </p:cNvPr>
          <p:cNvSpPr>
            <a:spLocks noGrp="1"/>
          </p:cNvSpPr>
          <p:nvPr>
            <p:ph type="subTitle" idx="1"/>
          </p:nvPr>
        </p:nvSpPr>
        <p:spPr>
          <a:xfrm>
            <a:off x="5122915" y="4574075"/>
            <a:ext cx="5145206" cy="360000"/>
          </a:xfrm>
          <a:prstGeom prst="rect">
            <a:avLst/>
          </a:prstGeom>
        </p:spPr>
        <p:txBody>
          <a:bodyPr/>
          <a:lstStyle/>
          <a:p>
            <a:pPr algn="ctr"/>
            <a:r>
              <a:rPr lang="fr-FR" b="1" dirty="0">
                <a:solidFill>
                  <a:schemeClr val="bg1">
                    <a:lumMod val="50000"/>
                  </a:schemeClr>
                </a:solidFill>
              </a:rPr>
              <a:t>Direction régionale Corse</a:t>
            </a:r>
            <a:endParaRPr lang="fr-FR" b="1" dirty="0"/>
          </a:p>
        </p:txBody>
      </p:sp>
    </p:spTree>
    <p:extLst>
      <p:ext uri="{BB962C8B-B14F-4D97-AF65-F5344CB8AC3E}">
        <p14:creationId xmlns:p14="http://schemas.microsoft.com/office/powerpoint/2010/main" val="1783160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3"/>
            <a:ext cx="5000085" cy="1260000"/>
          </a:xfrm>
        </p:spPr>
        <p:txBody>
          <a:bodyPr/>
          <a:lstStyle/>
          <a:p>
            <a:r>
              <a:rPr lang="fr-FR" dirty="0"/>
              <a:t>Transition alimentaire</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2a</a:t>
            </a:r>
          </a:p>
        </p:txBody>
      </p:sp>
      <p:pic>
        <p:nvPicPr>
          <p:cNvPr id="5" name="Image 4">
            <a:extLst>
              <a:ext uri="{FF2B5EF4-FFF2-40B4-BE49-F238E27FC236}">
                <a16:creationId xmlns:a16="http://schemas.microsoft.com/office/drawing/2014/main" id="{E01ED87E-DABB-447A-AEC3-A7FD16B91B6D}"/>
              </a:ext>
            </a:extLst>
          </p:cNvPr>
          <p:cNvPicPr>
            <a:picLocks noChangeAspect="1"/>
          </p:cNvPicPr>
          <p:nvPr/>
        </p:nvPicPr>
        <p:blipFill>
          <a:blip r:embed="rId2"/>
          <a:stretch>
            <a:fillRect/>
          </a:stretch>
        </p:blipFill>
        <p:spPr>
          <a:xfrm>
            <a:off x="11445157" y="324465"/>
            <a:ext cx="727243" cy="781424"/>
          </a:xfrm>
          <a:prstGeom prst="rect">
            <a:avLst/>
          </a:prstGeom>
        </p:spPr>
      </p:pic>
    </p:spTree>
    <p:extLst>
      <p:ext uri="{BB962C8B-B14F-4D97-AF65-F5344CB8AC3E}">
        <p14:creationId xmlns:p14="http://schemas.microsoft.com/office/powerpoint/2010/main" val="392807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948DAF5-09A1-4EFF-8F0C-85AEA6B42189}"/>
              </a:ext>
            </a:extLst>
          </p:cNvPr>
          <p:cNvSpPr/>
          <p:nvPr/>
        </p:nvSpPr>
        <p:spPr>
          <a:xfrm>
            <a:off x="677106" y="2921695"/>
            <a:ext cx="5167278" cy="358138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7" name="Groupe 116">
            <a:extLst>
              <a:ext uri="{FF2B5EF4-FFF2-40B4-BE49-F238E27FC236}">
                <a16:creationId xmlns:a16="http://schemas.microsoft.com/office/drawing/2014/main" id="{682F9592-B0D2-4CCE-B8EC-5229D2AB2C36}"/>
              </a:ext>
            </a:extLst>
          </p:cNvPr>
          <p:cNvGrpSpPr/>
          <p:nvPr/>
        </p:nvGrpSpPr>
        <p:grpSpPr>
          <a:xfrm>
            <a:off x="628033" y="2572171"/>
            <a:ext cx="5236421" cy="3930909"/>
            <a:chOff x="6382179" y="-14842"/>
            <a:chExt cx="5212909" cy="3702813"/>
          </a:xfrm>
        </p:grpSpPr>
        <p:grpSp>
          <p:nvGrpSpPr>
            <p:cNvPr id="120" name="Groupe 119">
              <a:extLst>
                <a:ext uri="{FF2B5EF4-FFF2-40B4-BE49-F238E27FC236}">
                  <a16:creationId xmlns:a16="http://schemas.microsoft.com/office/drawing/2014/main" id="{ACB19D20-6C40-43A8-99A9-058A3BF79333}"/>
                </a:ext>
              </a:extLst>
            </p:cNvPr>
            <p:cNvGrpSpPr/>
            <p:nvPr/>
          </p:nvGrpSpPr>
          <p:grpSpPr>
            <a:xfrm>
              <a:off x="6431556" y="328540"/>
              <a:ext cx="5163532" cy="3359431"/>
              <a:chOff x="6431556" y="328540"/>
              <a:chExt cx="5163532" cy="3359431"/>
            </a:xfrm>
          </p:grpSpPr>
          <p:grpSp>
            <p:nvGrpSpPr>
              <p:cNvPr id="122" name="Groupe 121">
                <a:extLst>
                  <a:ext uri="{FF2B5EF4-FFF2-40B4-BE49-F238E27FC236}">
                    <a16:creationId xmlns:a16="http://schemas.microsoft.com/office/drawing/2014/main" id="{0D63517C-0C05-4B75-8E46-FA0FC68D9993}"/>
                  </a:ext>
                </a:extLst>
              </p:cNvPr>
              <p:cNvGrpSpPr/>
              <p:nvPr/>
            </p:nvGrpSpPr>
            <p:grpSpPr>
              <a:xfrm>
                <a:off x="6431556" y="328540"/>
                <a:ext cx="5163532" cy="3359431"/>
                <a:chOff x="972298" y="2518973"/>
                <a:chExt cx="4722121" cy="3688686"/>
              </a:xfrm>
            </p:grpSpPr>
            <p:pic>
              <p:nvPicPr>
                <p:cNvPr id="152" name="Image 151">
                  <a:extLst>
                    <a:ext uri="{FF2B5EF4-FFF2-40B4-BE49-F238E27FC236}">
                      <a16:creationId xmlns:a16="http://schemas.microsoft.com/office/drawing/2014/main" id="{83D9BBA8-FD4F-417F-9210-EAAE8E63CD6E}"/>
                    </a:ext>
                  </a:extLst>
                </p:cNvPr>
                <p:cNvPicPr>
                  <a:picLocks noChangeAspect="1"/>
                </p:cNvPicPr>
                <p:nvPr/>
              </p:nvPicPr>
              <p:blipFill>
                <a:blip r:embed="rId2"/>
                <a:stretch>
                  <a:fillRect/>
                </a:stretch>
              </p:blipFill>
              <p:spPr>
                <a:xfrm>
                  <a:off x="972298" y="2518973"/>
                  <a:ext cx="4722121" cy="3688686"/>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3" name="Flèche : bas 152">
                  <a:extLst>
                    <a:ext uri="{FF2B5EF4-FFF2-40B4-BE49-F238E27FC236}">
                      <a16:creationId xmlns:a16="http://schemas.microsoft.com/office/drawing/2014/main" id="{C65A6A64-9319-46C1-A120-80E1694F8856}"/>
                    </a:ext>
                  </a:extLst>
                </p:cNvPr>
                <p:cNvSpPr/>
                <p:nvPr/>
              </p:nvSpPr>
              <p:spPr>
                <a:xfrm rot="16601669">
                  <a:off x="3377500" y="2737443"/>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Flèche : bas 153">
                  <a:extLst>
                    <a:ext uri="{FF2B5EF4-FFF2-40B4-BE49-F238E27FC236}">
                      <a16:creationId xmlns:a16="http://schemas.microsoft.com/office/drawing/2014/main" id="{C8552200-B553-4484-9A9F-C3B82B5319B4}"/>
                    </a:ext>
                  </a:extLst>
                </p:cNvPr>
                <p:cNvSpPr/>
                <p:nvPr/>
              </p:nvSpPr>
              <p:spPr>
                <a:xfrm rot="16601669">
                  <a:off x="3523467" y="2883624"/>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Flèche : bas 154">
                  <a:extLst>
                    <a:ext uri="{FF2B5EF4-FFF2-40B4-BE49-F238E27FC236}">
                      <a16:creationId xmlns:a16="http://schemas.microsoft.com/office/drawing/2014/main" id="{C070F8CA-9E35-4488-8EF0-DF1EA4F1E79F}"/>
                    </a:ext>
                  </a:extLst>
                </p:cNvPr>
                <p:cNvSpPr/>
                <p:nvPr/>
              </p:nvSpPr>
              <p:spPr>
                <a:xfrm rot="16601669">
                  <a:off x="3669433" y="3029806"/>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Flèche : bas 155">
                  <a:extLst>
                    <a:ext uri="{FF2B5EF4-FFF2-40B4-BE49-F238E27FC236}">
                      <a16:creationId xmlns:a16="http://schemas.microsoft.com/office/drawing/2014/main" id="{508478C9-DF33-4A9E-8CA4-AA9399CBB18E}"/>
                    </a:ext>
                  </a:extLst>
                </p:cNvPr>
                <p:cNvSpPr/>
                <p:nvPr/>
              </p:nvSpPr>
              <p:spPr>
                <a:xfrm rot="16601669">
                  <a:off x="3655469" y="3175988"/>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e 156">
                  <a:extLst>
                    <a:ext uri="{FF2B5EF4-FFF2-40B4-BE49-F238E27FC236}">
                      <a16:creationId xmlns:a16="http://schemas.microsoft.com/office/drawing/2014/main" id="{108AABCB-9645-408F-A651-87F74044338E}"/>
                    </a:ext>
                  </a:extLst>
                </p:cNvPr>
                <p:cNvGrpSpPr/>
                <p:nvPr/>
              </p:nvGrpSpPr>
              <p:grpSpPr>
                <a:xfrm>
                  <a:off x="1521826" y="3071259"/>
                  <a:ext cx="3300397" cy="2467695"/>
                  <a:chOff x="7530702" y="3150163"/>
                  <a:chExt cx="3445865" cy="2572662"/>
                </a:xfrm>
              </p:grpSpPr>
              <p:sp>
                <p:nvSpPr>
                  <p:cNvPr id="171" name="Flèche : bas 170">
                    <a:extLst>
                      <a:ext uri="{FF2B5EF4-FFF2-40B4-BE49-F238E27FC236}">
                        <a16:creationId xmlns:a16="http://schemas.microsoft.com/office/drawing/2014/main" id="{04A4A401-FE6C-41E9-8C5C-39C080B4CCDE}"/>
                      </a:ext>
                    </a:extLst>
                  </p:cNvPr>
                  <p:cNvSpPr/>
                  <p:nvPr/>
                </p:nvSpPr>
                <p:spPr>
                  <a:xfrm rot="16601669">
                    <a:off x="8706519" y="20380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lèche : bas 171">
                    <a:extLst>
                      <a:ext uri="{FF2B5EF4-FFF2-40B4-BE49-F238E27FC236}">
                        <a16:creationId xmlns:a16="http://schemas.microsoft.com/office/drawing/2014/main" id="{A554C57D-8B1C-4DD8-8B0A-D0318FB7D927}"/>
                      </a:ext>
                    </a:extLst>
                  </p:cNvPr>
                  <p:cNvSpPr/>
                  <p:nvPr/>
                </p:nvSpPr>
                <p:spPr>
                  <a:xfrm rot="16601669">
                    <a:off x="8858919" y="21904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èche : bas 172">
                    <a:extLst>
                      <a:ext uri="{FF2B5EF4-FFF2-40B4-BE49-F238E27FC236}">
                        <a16:creationId xmlns:a16="http://schemas.microsoft.com/office/drawing/2014/main" id="{90B3AE28-5D10-4A4D-80CA-052DE01E03B2}"/>
                      </a:ext>
                    </a:extLst>
                  </p:cNvPr>
                  <p:cNvSpPr/>
                  <p:nvPr/>
                </p:nvSpPr>
                <p:spPr>
                  <a:xfrm rot="16601669">
                    <a:off x="9011319" y="23428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lèche : bas 173">
                    <a:extLst>
                      <a:ext uri="{FF2B5EF4-FFF2-40B4-BE49-F238E27FC236}">
                        <a16:creationId xmlns:a16="http://schemas.microsoft.com/office/drawing/2014/main" id="{D07CEA2F-828E-43C8-869E-292EA9220DEC}"/>
                      </a:ext>
                    </a:extLst>
                  </p:cNvPr>
                  <p:cNvSpPr/>
                  <p:nvPr/>
                </p:nvSpPr>
                <p:spPr>
                  <a:xfrm rot="16601669">
                    <a:off x="9163719" y="24952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lèche : bas 174">
                    <a:extLst>
                      <a:ext uri="{FF2B5EF4-FFF2-40B4-BE49-F238E27FC236}">
                        <a16:creationId xmlns:a16="http://schemas.microsoft.com/office/drawing/2014/main" id="{7A74BC12-D5C8-431B-B1C1-2E4DC3975CE4}"/>
                      </a:ext>
                    </a:extLst>
                  </p:cNvPr>
                  <p:cNvSpPr/>
                  <p:nvPr/>
                </p:nvSpPr>
                <p:spPr>
                  <a:xfrm rot="16601669">
                    <a:off x="9316119" y="26476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lèche : bas 175">
                    <a:extLst>
                      <a:ext uri="{FF2B5EF4-FFF2-40B4-BE49-F238E27FC236}">
                        <a16:creationId xmlns:a16="http://schemas.microsoft.com/office/drawing/2014/main" id="{88188EDD-EC54-4F9F-B160-F72D74A6BBEF}"/>
                      </a:ext>
                    </a:extLst>
                  </p:cNvPr>
                  <p:cNvSpPr/>
                  <p:nvPr/>
                </p:nvSpPr>
                <p:spPr>
                  <a:xfrm rot="12562496">
                    <a:off x="8383899" y="3150163"/>
                    <a:ext cx="484632"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lèche : bas 176">
                    <a:extLst>
                      <a:ext uri="{FF2B5EF4-FFF2-40B4-BE49-F238E27FC236}">
                        <a16:creationId xmlns:a16="http://schemas.microsoft.com/office/drawing/2014/main" id="{DEA6ADE2-9BC5-42CB-96EC-108960038B03}"/>
                      </a:ext>
                    </a:extLst>
                  </p:cNvPr>
                  <p:cNvSpPr/>
                  <p:nvPr/>
                </p:nvSpPr>
                <p:spPr>
                  <a:xfrm rot="12562496">
                    <a:off x="9313204" y="3597462"/>
                    <a:ext cx="821316"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1" name="Rectangle 150">
                <a:extLst>
                  <a:ext uri="{FF2B5EF4-FFF2-40B4-BE49-F238E27FC236}">
                    <a16:creationId xmlns:a16="http://schemas.microsoft.com/office/drawing/2014/main" id="{184BB216-82C2-4BB8-9E79-1D11A59AD467}"/>
                  </a:ext>
                </a:extLst>
              </p:cNvPr>
              <p:cNvSpPr/>
              <p:nvPr/>
            </p:nvSpPr>
            <p:spPr>
              <a:xfrm rot="16200000">
                <a:off x="7040386" y="2577098"/>
                <a:ext cx="491338" cy="1589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1" name="Titre 9">
              <a:extLst>
                <a:ext uri="{FF2B5EF4-FFF2-40B4-BE49-F238E27FC236}">
                  <a16:creationId xmlns:a16="http://schemas.microsoft.com/office/drawing/2014/main" id="{440E5AD3-F4E1-411E-A734-CDC4E10C2E66}"/>
                </a:ext>
              </a:extLst>
            </p:cNvPr>
            <p:cNvSpPr txBox="1">
              <a:spLocks/>
            </p:cNvSpPr>
            <p:nvPr/>
          </p:nvSpPr>
          <p:spPr>
            <a:xfrm>
              <a:off x="6382179" y="-14842"/>
              <a:ext cx="3612139"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096" b="0" i="1" u="none" strike="noStrike" kern="1200" cap="none" spc="0" normalizeH="0" baseline="0" noProof="0" dirty="0">
                  <a:ln>
                    <a:noFill/>
                  </a:ln>
                  <a:solidFill>
                    <a:prstClr val="black">
                      <a:lumMod val="75000"/>
                      <a:lumOff val="25000"/>
                    </a:prstClr>
                  </a:solidFill>
                  <a:effectLst/>
                  <a:uLnTx/>
                  <a:uFillTx/>
                  <a:latin typeface="Arial" panose="020B0604020202020204"/>
                  <a:ea typeface="+mj-ea"/>
                  <a:cs typeface="+mj-cs"/>
                </a:rPr>
                <a:t>Ile de France</a:t>
              </a:r>
              <a:endParaRPr kumimoji="0" lang="fr-GB" sz="2096" b="0" i="1" u="none" strike="noStrike" kern="1200" cap="none" spc="0" normalizeH="0" baseline="0" noProof="0" dirty="0">
                <a:ln>
                  <a:noFill/>
                </a:ln>
                <a:solidFill>
                  <a:prstClr val="black">
                    <a:lumMod val="75000"/>
                    <a:lumOff val="25000"/>
                  </a:prstClr>
                </a:solidFill>
                <a:effectLst/>
                <a:uLnTx/>
                <a:uFillTx/>
                <a:latin typeface="Arial" panose="020B0604020202020204"/>
                <a:ea typeface="+mj-ea"/>
                <a:cs typeface="+mj-cs"/>
              </a:endParaRPr>
            </a:p>
          </p:txBody>
        </p:sp>
      </p:grpSp>
      <p:sp>
        <p:nvSpPr>
          <p:cNvPr id="2" name="Rectangle 1">
            <a:extLst>
              <a:ext uri="{FF2B5EF4-FFF2-40B4-BE49-F238E27FC236}">
                <a16:creationId xmlns:a16="http://schemas.microsoft.com/office/drawing/2014/main" id="{DEE67AA4-51E5-4EE6-93F9-F9056DF18A02}"/>
              </a:ext>
            </a:extLst>
          </p:cNvPr>
          <p:cNvSpPr/>
          <p:nvPr/>
        </p:nvSpPr>
        <p:spPr>
          <a:xfrm>
            <a:off x="3839681" y="1570546"/>
            <a:ext cx="1358655" cy="1355969"/>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a:extLst>
              <a:ext uri="{FF2B5EF4-FFF2-40B4-BE49-F238E27FC236}">
                <a16:creationId xmlns:a16="http://schemas.microsoft.com/office/drawing/2014/main" id="{8059BED4-E7A9-41FB-A648-73CF27EB1417}"/>
              </a:ext>
            </a:extLst>
          </p:cNvPr>
          <p:cNvCxnSpPr>
            <a:cxnSpLocks/>
          </p:cNvCxnSpPr>
          <p:nvPr/>
        </p:nvCxnSpPr>
        <p:spPr>
          <a:xfrm flipV="1">
            <a:off x="1093655" y="1123246"/>
            <a:ext cx="10598728" cy="0"/>
          </a:xfrm>
          <a:prstGeom prst="line">
            <a:avLst/>
          </a:prstGeom>
          <a:noFill/>
          <a:ln w="28575" cap="flat" cmpd="sng" algn="ctr">
            <a:solidFill>
              <a:srgbClr val="E5281D"/>
            </a:solidFill>
            <a:prstDash val="solid"/>
            <a:miter lim="800000"/>
          </a:ln>
          <a:effectLst/>
        </p:spPr>
      </p:cxnSp>
      <p:sp>
        <p:nvSpPr>
          <p:cNvPr id="119" name="Rectangle 118">
            <a:extLst>
              <a:ext uri="{FF2B5EF4-FFF2-40B4-BE49-F238E27FC236}">
                <a16:creationId xmlns:a16="http://schemas.microsoft.com/office/drawing/2014/main" id="{2F17497D-FCD6-4865-801C-BCA05A70EDF1}"/>
              </a:ext>
            </a:extLst>
          </p:cNvPr>
          <p:cNvSpPr/>
          <p:nvPr/>
        </p:nvSpPr>
        <p:spPr>
          <a:xfrm rot="1738197">
            <a:off x="11605354" y="5999052"/>
            <a:ext cx="822434" cy="813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e 11">
            <a:extLst>
              <a:ext uri="{FF2B5EF4-FFF2-40B4-BE49-F238E27FC236}">
                <a16:creationId xmlns:a16="http://schemas.microsoft.com/office/drawing/2014/main" id="{B0B24253-886C-4B99-B392-2BD38CCB8C1B}"/>
              </a:ext>
            </a:extLst>
          </p:cNvPr>
          <p:cNvGrpSpPr/>
          <p:nvPr/>
        </p:nvGrpSpPr>
        <p:grpSpPr>
          <a:xfrm>
            <a:off x="5869049" y="507088"/>
            <a:ext cx="6497350" cy="6456054"/>
            <a:chOff x="567479" y="1248022"/>
            <a:chExt cx="5768526" cy="5664832"/>
          </a:xfrm>
        </p:grpSpPr>
        <p:pic>
          <p:nvPicPr>
            <p:cNvPr id="71" name="Image 70">
              <a:extLst>
                <a:ext uri="{FF2B5EF4-FFF2-40B4-BE49-F238E27FC236}">
                  <a16:creationId xmlns:a16="http://schemas.microsoft.com/office/drawing/2014/main" id="{EEC6DA3B-F959-494B-A1BD-C9FC62C4523D}"/>
                </a:ext>
              </a:extLst>
            </p:cNvPr>
            <p:cNvPicPr>
              <a:picLocks noChangeAspect="1"/>
            </p:cNvPicPr>
            <p:nvPr/>
          </p:nvPicPr>
          <p:blipFill rotWithShape="1">
            <a:blip r:embed="rId3"/>
            <a:srcRect b="6776"/>
            <a:stretch/>
          </p:blipFill>
          <p:spPr>
            <a:xfrm>
              <a:off x="567479" y="1248022"/>
              <a:ext cx="5636896" cy="5664832"/>
            </a:xfrm>
            <a:prstGeom prst="rect">
              <a:avLst/>
            </a:prstGeom>
          </p:spPr>
        </p:pic>
        <p:sp>
          <p:nvSpPr>
            <p:cNvPr id="183" name="Rectangle 182">
              <a:extLst>
                <a:ext uri="{FF2B5EF4-FFF2-40B4-BE49-F238E27FC236}">
                  <a16:creationId xmlns:a16="http://schemas.microsoft.com/office/drawing/2014/main" id="{1D50FA0F-38DF-492E-9B31-3B5923174C3F}"/>
                </a:ext>
              </a:extLst>
            </p:cNvPr>
            <p:cNvSpPr/>
            <p:nvPr/>
          </p:nvSpPr>
          <p:spPr>
            <a:xfrm>
              <a:off x="5200551" y="6256951"/>
              <a:ext cx="1135454" cy="619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3" name="Arc 112">
            <a:extLst>
              <a:ext uri="{FF2B5EF4-FFF2-40B4-BE49-F238E27FC236}">
                <a16:creationId xmlns:a16="http://schemas.microsoft.com/office/drawing/2014/main" id="{EED0BF35-2C64-4F01-BA5A-CFC17B6D87F0}"/>
              </a:ext>
            </a:extLst>
          </p:cNvPr>
          <p:cNvSpPr/>
          <p:nvPr/>
        </p:nvSpPr>
        <p:spPr>
          <a:xfrm rot="6251680">
            <a:off x="2840134" y="-1676364"/>
            <a:ext cx="7453320" cy="5894769"/>
          </a:xfrm>
          <a:prstGeom prst="arc">
            <a:avLst>
              <a:gd name="adj1" fmla="val 16321062"/>
              <a:gd name="adj2" fmla="val 2148472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itre 9">
            <a:extLst>
              <a:ext uri="{FF2B5EF4-FFF2-40B4-BE49-F238E27FC236}">
                <a16:creationId xmlns:a16="http://schemas.microsoft.com/office/drawing/2014/main" id="{125DCD1D-61BC-47AA-AE5E-6F755F97BECE}"/>
              </a:ext>
            </a:extLst>
          </p:cNvPr>
          <p:cNvSpPr txBox="1">
            <a:spLocks/>
          </p:cNvSpPr>
          <p:nvPr/>
        </p:nvSpPr>
        <p:spPr>
          <a:xfrm>
            <a:off x="979645" y="604446"/>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800" b="0" i="1" u="none" strike="noStrike" kern="1200" cap="none" spc="0" normalizeH="0" baseline="0" noProof="0" dirty="0">
                <a:ln>
                  <a:noFill/>
                </a:ln>
                <a:solidFill>
                  <a:srgbClr val="E5281D"/>
                </a:solidFill>
                <a:effectLst/>
                <a:uLnTx/>
                <a:uFillTx/>
                <a:latin typeface="Arial" panose="020B0604020202020204"/>
                <a:ea typeface="+mj-ea"/>
                <a:cs typeface="+mj-cs"/>
              </a:rPr>
              <a:t>Cartographie par région*</a:t>
            </a:r>
            <a:endParaRPr kumimoji="0" lang="fr-GB" sz="28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sp>
        <p:nvSpPr>
          <p:cNvPr id="66" name="Titre 9">
            <a:extLst>
              <a:ext uri="{FF2B5EF4-FFF2-40B4-BE49-F238E27FC236}">
                <a16:creationId xmlns:a16="http://schemas.microsoft.com/office/drawing/2014/main" id="{B8CD26C7-D532-4F2B-A41F-DFBD426AF764}"/>
              </a:ext>
            </a:extLst>
          </p:cNvPr>
          <p:cNvSpPr txBox="1">
            <a:spLocks/>
          </p:cNvSpPr>
          <p:nvPr/>
        </p:nvSpPr>
        <p:spPr>
          <a:xfrm>
            <a:off x="979645" y="1231198"/>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*Adresses des sièges sociaux</a:t>
            </a:r>
            <a:endParaRPr kumimoji="0" lang="fr-GB" sz="1400" b="0" i="1" u="none" strike="noStrike" kern="1200" cap="none" spc="0" normalizeH="0" baseline="0" noProof="0" dirty="0">
              <a:ln>
                <a:noFill/>
              </a:ln>
              <a:solidFill>
                <a:srgbClr val="E5281D"/>
              </a:solidFill>
              <a:effectLst/>
              <a:highlight>
                <a:srgbClr val="FFFF00"/>
              </a:highlight>
              <a:uLnTx/>
              <a:uFillTx/>
              <a:latin typeface="Arial" panose="020B0604020202020204"/>
              <a:ea typeface="+mj-ea"/>
              <a:cs typeface="+mj-cs"/>
            </a:endParaRPr>
          </a:p>
        </p:txBody>
      </p:sp>
      <p:pic>
        <p:nvPicPr>
          <p:cNvPr id="28" name="Picture 16" descr="Comptoir de Campagne - Licence Pro E-Business">
            <a:extLst>
              <a:ext uri="{FF2B5EF4-FFF2-40B4-BE49-F238E27FC236}">
                <a16:creationId xmlns:a16="http://schemas.microsoft.com/office/drawing/2014/main" id="{03F1415B-37D3-4EF9-88E8-E4B07B4932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53" t="7856" r="10691" b="23537"/>
          <a:stretch/>
        </p:blipFill>
        <p:spPr bwMode="auto">
          <a:xfrm>
            <a:off x="9714641" y="4412230"/>
            <a:ext cx="465014" cy="405594"/>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 31">
            <a:extLst>
              <a:ext uri="{FF2B5EF4-FFF2-40B4-BE49-F238E27FC236}">
                <a16:creationId xmlns:a16="http://schemas.microsoft.com/office/drawing/2014/main" id="{BD6DDDB5-BB2B-493F-9BA6-EC740C2D6F68}"/>
              </a:ext>
            </a:extLst>
          </p:cNvPr>
          <p:cNvPicPr>
            <a:picLocks noChangeAspect="1"/>
          </p:cNvPicPr>
          <p:nvPr/>
        </p:nvPicPr>
        <p:blipFill rotWithShape="1">
          <a:blip r:embed="rId5"/>
          <a:srcRect l="17978" t="33859" r="67867" b="50514"/>
          <a:stretch/>
        </p:blipFill>
        <p:spPr>
          <a:xfrm>
            <a:off x="1749890" y="3980343"/>
            <a:ext cx="609531" cy="375628"/>
          </a:xfrm>
          <a:prstGeom prst="rect">
            <a:avLst/>
          </a:prstGeom>
        </p:spPr>
      </p:pic>
      <p:pic>
        <p:nvPicPr>
          <p:cNvPr id="33" name="Picture 4" descr="Résultat de recherche d'images pour &quot;logo terre de liens&quot;">
            <a:extLst>
              <a:ext uri="{FF2B5EF4-FFF2-40B4-BE49-F238E27FC236}">
                <a16:creationId xmlns:a16="http://schemas.microsoft.com/office/drawing/2014/main" id="{00F1EDC0-5FDF-4528-BB92-78ABB4F315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7384" y="4379573"/>
            <a:ext cx="445215" cy="423999"/>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descr="Résultat de recherche d'images pour &quot;terre et cité&quot;">
            <a:extLst>
              <a:ext uri="{FF2B5EF4-FFF2-40B4-BE49-F238E27FC236}">
                <a16:creationId xmlns:a16="http://schemas.microsoft.com/office/drawing/2014/main" id="{BD0B31A3-CB19-400D-9111-56758757354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096" t="7396" r="5040" b="8170"/>
          <a:stretch/>
        </p:blipFill>
        <p:spPr bwMode="auto">
          <a:xfrm>
            <a:off x="4139993" y="4687397"/>
            <a:ext cx="461797" cy="449307"/>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4" descr="Les Cols Verts - L'agriculture urbaine pour tous, partout !">
            <a:extLst>
              <a:ext uri="{FF2B5EF4-FFF2-40B4-BE49-F238E27FC236}">
                <a16:creationId xmlns:a16="http://schemas.microsoft.com/office/drawing/2014/main" id="{20C2878F-4632-409B-A8F5-2751D97322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6750" y="3898251"/>
            <a:ext cx="692572" cy="44846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Résultat de recherche d'images pour &quot;logo jardins de cocagne&quot;">
            <a:extLst>
              <a:ext uri="{FF2B5EF4-FFF2-40B4-BE49-F238E27FC236}">
                <a16:creationId xmlns:a16="http://schemas.microsoft.com/office/drawing/2014/main" id="{D680CE60-2F61-4F3A-84E0-F93301133FB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82606" y="4677977"/>
            <a:ext cx="418799" cy="413149"/>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 37">
            <a:extLst>
              <a:ext uri="{FF2B5EF4-FFF2-40B4-BE49-F238E27FC236}">
                <a16:creationId xmlns:a16="http://schemas.microsoft.com/office/drawing/2014/main" id="{808D0560-AD42-4A06-8910-98753DA93780}"/>
              </a:ext>
            </a:extLst>
          </p:cNvPr>
          <p:cNvPicPr>
            <a:picLocks noChangeAspect="1"/>
          </p:cNvPicPr>
          <p:nvPr/>
        </p:nvPicPr>
        <p:blipFill>
          <a:blip r:embed="rId10"/>
          <a:stretch>
            <a:fillRect/>
          </a:stretch>
        </p:blipFill>
        <p:spPr>
          <a:xfrm>
            <a:off x="2085397" y="4650550"/>
            <a:ext cx="612230" cy="429635"/>
          </a:xfrm>
          <a:prstGeom prst="rect">
            <a:avLst/>
          </a:prstGeom>
        </p:spPr>
      </p:pic>
      <p:pic>
        <p:nvPicPr>
          <p:cNvPr id="58" name="Image 57">
            <a:extLst>
              <a:ext uri="{FF2B5EF4-FFF2-40B4-BE49-F238E27FC236}">
                <a16:creationId xmlns:a16="http://schemas.microsoft.com/office/drawing/2014/main" id="{3222C785-A549-4368-A02E-3E984D37F933}"/>
              </a:ext>
            </a:extLst>
          </p:cNvPr>
          <p:cNvPicPr>
            <a:picLocks noChangeAspect="1"/>
          </p:cNvPicPr>
          <p:nvPr/>
        </p:nvPicPr>
        <p:blipFill rotWithShape="1">
          <a:blip r:embed="rId11"/>
          <a:srcRect l="19701" t="7255" r="20286"/>
          <a:stretch/>
        </p:blipFill>
        <p:spPr>
          <a:xfrm>
            <a:off x="11082673" y="4350974"/>
            <a:ext cx="602264" cy="368919"/>
          </a:xfrm>
          <a:prstGeom prst="rect">
            <a:avLst/>
          </a:prstGeom>
        </p:spPr>
      </p:pic>
      <p:pic>
        <p:nvPicPr>
          <p:cNvPr id="62" name="Picture 24" descr="Résultat de recherche d'images pour &quot;logo terres d'europe scafr&quot;">
            <a:extLst>
              <a:ext uri="{FF2B5EF4-FFF2-40B4-BE49-F238E27FC236}">
                <a16:creationId xmlns:a16="http://schemas.microsoft.com/office/drawing/2014/main" id="{6EF7553B-F583-4B79-9B93-C4D0E19577D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19073" y="4109574"/>
            <a:ext cx="733042" cy="29799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8" descr="Résultat de recherche d'images pour &quot;logo afsame&quot;">
            <a:extLst>
              <a:ext uri="{FF2B5EF4-FFF2-40B4-BE49-F238E27FC236}">
                <a16:creationId xmlns:a16="http://schemas.microsoft.com/office/drawing/2014/main" id="{F2389FDF-AA4E-4E2C-AE84-14016C7C0E70}"/>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2615" t="5119" r="25076" b="2649"/>
          <a:stretch/>
        </p:blipFill>
        <p:spPr bwMode="auto">
          <a:xfrm>
            <a:off x="10476508" y="3051674"/>
            <a:ext cx="417338" cy="420668"/>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 63">
            <a:extLst>
              <a:ext uri="{FF2B5EF4-FFF2-40B4-BE49-F238E27FC236}">
                <a16:creationId xmlns:a16="http://schemas.microsoft.com/office/drawing/2014/main" id="{F67AAF06-FB97-4EF7-9CF1-97BE17696DDB}"/>
              </a:ext>
            </a:extLst>
          </p:cNvPr>
          <p:cNvPicPr>
            <a:picLocks noChangeAspect="1"/>
          </p:cNvPicPr>
          <p:nvPr/>
        </p:nvPicPr>
        <p:blipFill>
          <a:blip r:embed="rId14"/>
          <a:stretch>
            <a:fillRect/>
          </a:stretch>
        </p:blipFill>
        <p:spPr>
          <a:xfrm>
            <a:off x="7845138" y="4206292"/>
            <a:ext cx="998668" cy="422183"/>
          </a:xfrm>
          <a:prstGeom prst="rect">
            <a:avLst/>
          </a:prstGeom>
        </p:spPr>
      </p:pic>
      <p:pic>
        <p:nvPicPr>
          <p:cNvPr id="11266" name="Picture 2" descr="Guyane carte géographique gratuite, carte géographique ...">
            <a:extLst>
              <a:ext uri="{FF2B5EF4-FFF2-40B4-BE49-F238E27FC236}">
                <a16:creationId xmlns:a16="http://schemas.microsoft.com/office/drawing/2014/main" id="{A5F19353-D3F8-4052-AB47-04DE72364D1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085" t="2723" r="3674" b="428"/>
          <a:stretch/>
        </p:blipFill>
        <p:spPr bwMode="auto">
          <a:xfrm>
            <a:off x="4086922" y="1667464"/>
            <a:ext cx="959123" cy="1187556"/>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5">
            <a:extLst>
              <a:ext uri="{FF2B5EF4-FFF2-40B4-BE49-F238E27FC236}">
                <a16:creationId xmlns:a16="http://schemas.microsoft.com/office/drawing/2014/main" id="{86F0FBD0-FD91-4229-964E-4BF7196EDBF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r="12927"/>
          <a:stretch/>
        </p:blipFill>
        <p:spPr>
          <a:xfrm>
            <a:off x="4272818" y="2002290"/>
            <a:ext cx="537006" cy="490735"/>
          </a:xfrm>
          <a:prstGeom prst="rect">
            <a:avLst/>
          </a:prstGeom>
        </p:spPr>
      </p:pic>
      <p:sp>
        <p:nvSpPr>
          <p:cNvPr id="73" name="Titre 9">
            <a:extLst>
              <a:ext uri="{FF2B5EF4-FFF2-40B4-BE49-F238E27FC236}">
                <a16:creationId xmlns:a16="http://schemas.microsoft.com/office/drawing/2014/main" id="{CE8785F1-D829-407A-8518-57FDC28F99A8}"/>
              </a:ext>
            </a:extLst>
          </p:cNvPr>
          <p:cNvSpPr txBox="1">
            <a:spLocks/>
          </p:cNvSpPr>
          <p:nvPr/>
        </p:nvSpPr>
        <p:spPr>
          <a:xfrm>
            <a:off x="2657080" y="1669863"/>
            <a:ext cx="1333311" cy="496829"/>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lang="fr-FR" sz="2096" b="0" i="1" dirty="0">
                <a:solidFill>
                  <a:prstClr val="black">
                    <a:lumMod val="75000"/>
                    <a:lumOff val="25000"/>
                  </a:prstClr>
                </a:solidFill>
                <a:latin typeface="Arial" panose="020B0604020202020204"/>
              </a:rPr>
              <a:t>Guyane</a:t>
            </a:r>
            <a:endParaRPr kumimoji="0" lang="fr-GB" sz="2096" b="0" i="1" u="none" strike="noStrike" kern="1200" cap="none" spc="0" normalizeH="0" baseline="0" noProof="0" dirty="0">
              <a:ln>
                <a:noFill/>
              </a:ln>
              <a:solidFill>
                <a:prstClr val="black">
                  <a:lumMod val="75000"/>
                  <a:lumOff val="25000"/>
                </a:prstClr>
              </a:solidFill>
              <a:effectLst/>
              <a:uLnTx/>
              <a:uFillTx/>
              <a:latin typeface="Arial" panose="020B0604020202020204"/>
              <a:ea typeface="+mj-ea"/>
              <a:cs typeface="+mj-cs"/>
            </a:endParaRPr>
          </a:p>
        </p:txBody>
      </p:sp>
      <p:sp>
        <p:nvSpPr>
          <p:cNvPr id="76" name="Rectangle 75">
            <a:extLst>
              <a:ext uri="{FF2B5EF4-FFF2-40B4-BE49-F238E27FC236}">
                <a16:creationId xmlns:a16="http://schemas.microsoft.com/office/drawing/2014/main" id="{A9E3F1E7-6F15-4F01-8983-676E4AF6199A}"/>
              </a:ext>
            </a:extLst>
          </p:cNvPr>
          <p:cNvSpPr/>
          <p:nvPr/>
        </p:nvSpPr>
        <p:spPr>
          <a:xfrm>
            <a:off x="4661104" y="1646767"/>
            <a:ext cx="481472" cy="13613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Picture 2" descr="Coloriage Carte de la Corse à imprimer sur COLORIAGES .info">
            <a:extLst>
              <a:ext uri="{FF2B5EF4-FFF2-40B4-BE49-F238E27FC236}">
                <a16:creationId xmlns:a16="http://schemas.microsoft.com/office/drawing/2014/main" id="{E7F59B9A-B565-4EC9-8A8D-758681077E7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717180" y="6166028"/>
            <a:ext cx="453989" cy="98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73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6A65C33-13E0-4D73-9533-562BDD3D4BE7}"/>
              </a:ext>
            </a:extLst>
          </p:cNvPr>
          <p:cNvSpPr>
            <a:spLocks noGrp="1"/>
          </p:cNvSpPr>
          <p:nvPr>
            <p:ph type="sldNum" sz="quarter" idx="12"/>
          </p:nvPr>
        </p:nvSpPr>
        <p:spPr/>
        <p:txBody>
          <a:bodyPr/>
          <a:lstStyle/>
          <a:p>
            <a:fld id="{FF67EF60-D3B0-409C-88CD-C39F952AE724}" type="slidenum">
              <a:rPr lang="fr-FR" smtClean="0"/>
              <a:t>12</a:t>
            </a:fld>
            <a:endParaRPr lang="fr-FR"/>
          </a:p>
        </p:txBody>
      </p:sp>
      <p:sp>
        <p:nvSpPr>
          <p:cNvPr id="7" name="Rectangle 6">
            <a:extLst>
              <a:ext uri="{FF2B5EF4-FFF2-40B4-BE49-F238E27FC236}">
                <a16:creationId xmlns:a16="http://schemas.microsoft.com/office/drawing/2014/main" id="{3BF06070-28C6-4DA1-950B-FD5DD62092FF}"/>
              </a:ext>
            </a:extLst>
          </p:cNvPr>
          <p:cNvSpPr/>
          <p:nvPr/>
        </p:nvSpPr>
        <p:spPr>
          <a:xfrm>
            <a:off x="1878189" y="1342585"/>
            <a:ext cx="9537265" cy="93191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spcBef>
                <a:spcPts val="300"/>
              </a:spcBef>
            </a:pPr>
            <a:r>
              <a:rPr lang="fr-FR" sz="1677" b="1" dirty="0">
                <a:solidFill>
                  <a:schemeClr val="accent6">
                    <a:lumMod val="50000"/>
                  </a:schemeClr>
                </a:solidFill>
              </a:rPr>
              <a:t>Aider les collectivités à faire face à leurs nouveaux objectifs issus de la loi EGALIM</a:t>
            </a:r>
            <a:r>
              <a:rPr lang="fr-FR" sz="1677" dirty="0">
                <a:solidFill>
                  <a:schemeClr val="accent6">
                    <a:lumMod val="50000"/>
                  </a:schemeClr>
                </a:solidFill>
              </a:rPr>
              <a:t> et à développer les circuits-courts de proximité et les filières locales de qualité, et financer des projets d’ancrage territorial de l'alimentation (impacts sociaux, sanitaires, environnementaux) </a:t>
            </a:r>
          </a:p>
        </p:txBody>
      </p:sp>
      <p:sp>
        <p:nvSpPr>
          <p:cNvPr id="8" name="Rectangle 7">
            <a:extLst>
              <a:ext uri="{FF2B5EF4-FFF2-40B4-BE49-F238E27FC236}">
                <a16:creationId xmlns:a16="http://schemas.microsoft.com/office/drawing/2014/main" id="{EE5F620B-A82E-498E-929E-3E268C71CB0A}"/>
              </a:ext>
            </a:extLst>
          </p:cNvPr>
          <p:cNvSpPr/>
          <p:nvPr/>
        </p:nvSpPr>
        <p:spPr>
          <a:xfrm>
            <a:off x="1878189" y="2350710"/>
            <a:ext cx="9537265" cy="7068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spcBef>
                <a:spcPts val="300"/>
              </a:spcBef>
            </a:pPr>
            <a:r>
              <a:rPr lang="fr-FR" sz="1677" dirty="0">
                <a:solidFill>
                  <a:schemeClr val="accent6">
                    <a:lumMod val="50000"/>
                  </a:schemeClr>
                </a:solidFill>
              </a:rPr>
              <a:t>Favoriser </a:t>
            </a:r>
            <a:r>
              <a:rPr lang="fr-FR" sz="1677" b="1" dirty="0">
                <a:solidFill>
                  <a:schemeClr val="accent6">
                    <a:lumMod val="50000"/>
                  </a:schemeClr>
                </a:solidFill>
              </a:rPr>
              <a:t>l’accès du plus grand nombre à une alimentation de qualité </a:t>
            </a:r>
            <a:r>
              <a:rPr lang="fr-FR" sz="1677" dirty="0">
                <a:solidFill>
                  <a:schemeClr val="accent6">
                    <a:lumMod val="50000"/>
                  </a:schemeClr>
                </a:solidFill>
              </a:rPr>
              <a:t>: un français sur 5 a du mal à se nourrir sainement</a:t>
            </a:r>
          </a:p>
        </p:txBody>
      </p:sp>
      <p:sp>
        <p:nvSpPr>
          <p:cNvPr id="9" name="Ellipse 8">
            <a:extLst>
              <a:ext uri="{FF2B5EF4-FFF2-40B4-BE49-F238E27FC236}">
                <a16:creationId xmlns:a16="http://schemas.microsoft.com/office/drawing/2014/main" id="{294976F2-AAB2-4C06-908F-FA835E200D29}"/>
              </a:ext>
            </a:extLst>
          </p:cNvPr>
          <p:cNvSpPr/>
          <p:nvPr/>
        </p:nvSpPr>
        <p:spPr>
          <a:xfrm>
            <a:off x="1261433" y="1575975"/>
            <a:ext cx="452813" cy="452813"/>
          </a:xfrm>
          <a:prstGeom prst="ellipse">
            <a:avLst/>
          </a:prstGeom>
          <a:solidFill>
            <a:schemeClr val="accent5">
              <a:lumMod val="20000"/>
              <a:lumOff val="80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87" b="1" dirty="0">
                <a:solidFill>
                  <a:schemeClr val="accent6">
                    <a:lumMod val="50000"/>
                  </a:schemeClr>
                </a:solidFill>
              </a:rPr>
              <a:t>1</a:t>
            </a:r>
          </a:p>
        </p:txBody>
      </p:sp>
      <p:sp>
        <p:nvSpPr>
          <p:cNvPr id="10" name="Ellipse 9">
            <a:extLst>
              <a:ext uri="{FF2B5EF4-FFF2-40B4-BE49-F238E27FC236}">
                <a16:creationId xmlns:a16="http://schemas.microsoft.com/office/drawing/2014/main" id="{662AEA53-6DA4-4F81-BB50-AD95082CCB7C}"/>
              </a:ext>
            </a:extLst>
          </p:cNvPr>
          <p:cNvSpPr/>
          <p:nvPr/>
        </p:nvSpPr>
        <p:spPr>
          <a:xfrm>
            <a:off x="1261433" y="2477719"/>
            <a:ext cx="452813" cy="452813"/>
          </a:xfrm>
          <a:prstGeom prst="ellipse">
            <a:avLst/>
          </a:prstGeom>
          <a:solidFill>
            <a:schemeClr val="accent5">
              <a:lumMod val="20000"/>
              <a:lumOff val="80000"/>
            </a:schemeClr>
          </a:solidFill>
          <a:ln w="285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87" b="1" dirty="0">
                <a:solidFill>
                  <a:schemeClr val="accent6">
                    <a:lumMod val="50000"/>
                  </a:schemeClr>
                </a:solidFill>
              </a:rPr>
              <a:t>2</a:t>
            </a:r>
          </a:p>
        </p:txBody>
      </p:sp>
      <p:sp>
        <p:nvSpPr>
          <p:cNvPr id="27" name="Titre 4">
            <a:extLst>
              <a:ext uri="{FF2B5EF4-FFF2-40B4-BE49-F238E27FC236}">
                <a16:creationId xmlns:a16="http://schemas.microsoft.com/office/drawing/2014/main" id="{71BFEFB2-2235-4CF2-A02F-6D8689F3CE7E}"/>
              </a:ext>
            </a:extLst>
          </p:cNvPr>
          <p:cNvSpPr>
            <a:spLocks noGrp="1"/>
          </p:cNvSpPr>
          <p:nvPr>
            <p:ph type="title"/>
          </p:nvPr>
        </p:nvSpPr>
        <p:spPr>
          <a:xfrm>
            <a:off x="999307" y="614278"/>
            <a:ext cx="10268691" cy="468000"/>
          </a:xfrm>
        </p:spPr>
        <p:txBody>
          <a:bodyPr/>
          <a:lstStyle/>
          <a:p>
            <a:r>
              <a:rPr lang="fr-FR" dirty="0"/>
              <a:t>Notre offre pour accélérer la transition alimentaire</a:t>
            </a:r>
          </a:p>
        </p:txBody>
      </p:sp>
      <p:sp>
        <p:nvSpPr>
          <p:cNvPr id="29" name="ZoneTexte 28">
            <a:extLst>
              <a:ext uri="{FF2B5EF4-FFF2-40B4-BE49-F238E27FC236}">
                <a16:creationId xmlns:a16="http://schemas.microsoft.com/office/drawing/2014/main" id="{841BF9D6-FF38-4A06-813A-8AFBC9F1D653}"/>
              </a:ext>
            </a:extLst>
          </p:cNvPr>
          <p:cNvSpPr txBox="1"/>
          <p:nvPr/>
        </p:nvSpPr>
        <p:spPr>
          <a:xfrm>
            <a:off x="5171653" y="3196868"/>
            <a:ext cx="2436068" cy="1172803"/>
          </a:xfrm>
          <a:prstGeom prst="roundRect">
            <a:avLst/>
          </a:prstGeom>
          <a:solidFill>
            <a:schemeClr val="bg1"/>
          </a:solidFill>
          <a:ln w="19050">
            <a:solidFill>
              <a:srgbClr val="C00000"/>
            </a:solidFill>
          </a:ln>
          <a:effectLst>
            <a:outerShdw blurRad="50800" dist="38100" dir="5400000" algn="t" rotWithShape="0">
              <a:prstClr val="black">
                <a:alpha val="40000"/>
              </a:prstClr>
            </a:outerShdw>
          </a:effectLst>
        </p:spPr>
        <p:txBody>
          <a:bodyPr wrap="square" rtlCol="0" anchor="ctr">
            <a:spAutoFit/>
          </a:bodyPr>
          <a:lstStyle/>
          <a:p>
            <a:pPr algn="ctr"/>
            <a:r>
              <a:rPr lang="fr-FR" sz="1572" b="1" dirty="0">
                <a:solidFill>
                  <a:schemeClr val="accent6">
                    <a:lumMod val="50000"/>
                  </a:schemeClr>
                </a:solidFill>
              </a:rPr>
              <a:t>Favoriser l’agriculture durable, la transition alimentaire et les circuits courts</a:t>
            </a:r>
          </a:p>
        </p:txBody>
      </p:sp>
      <p:sp>
        <p:nvSpPr>
          <p:cNvPr id="30" name="ZoneTexte 29">
            <a:extLst>
              <a:ext uri="{FF2B5EF4-FFF2-40B4-BE49-F238E27FC236}">
                <a16:creationId xmlns:a16="http://schemas.microsoft.com/office/drawing/2014/main" id="{C84D8A2C-0391-4694-B8AC-5E004C45C7B4}"/>
              </a:ext>
            </a:extLst>
          </p:cNvPr>
          <p:cNvSpPr txBox="1"/>
          <p:nvPr/>
        </p:nvSpPr>
        <p:spPr>
          <a:xfrm>
            <a:off x="1563303" y="3268071"/>
            <a:ext cx="1969569" cy="1101294"/>
          </a:xfrm>
          <a:prstGeom prst="roundRect">
            <a:avLst/>
          </a:prstGeom>
          <a:solidFill>
            <a:schemeClr val="tx2">
              <a:lumMod val="20000"/>
              <a:lumOff val="80000"/>
            </a:schemeClr>
          </a:solidFill>
        </p:spPr>
        <p:txBody>
          <a:bodyPr wrap="square" rtlCol="0">
            <a:spAutoFit/>
          </a:bodyPr>
          <a:lstStyle/>
          <a:p>
            <a:pPr algn="ctr"/>
            <a:r>
              <a:rPr lang="fr-FR" sz="1467" b="1" dirty="0">
                <a:solidFill>
                  <a:schemeClr val="accent6">
                    <a:lumMod val="50000"/>
                  </a:schemeClr>
                </a:solidFill>
              </a:rPr>
              <a:t>Foncier agricole lié à la transition alimentaire (intermédié)</a:t>
            </a:r>
          </a:p>
        </p:txBody>
      </p:sp>
      <p:cxnSp>
        <p:nvCxnSpPr>
          <p:cNvPr id="31" name="Connecteur droit avec flèche 30">
            <a:extLst>
              <a:ext uri="{FF2B5EF4-FFF2-40B4-BE49-F238E27FC236}">
                <a16:creationId xmlns:a16="http://schemas.microsoft.com/office/drawing/2014/main" id="{1371D4A5-81F3-43E0-9F88-488A6CD55DC7}"/>
              </a:ext>
            </a:extLst>
          </p:cNvPr>
          <p:cNvCxnSpPr>
            <a:cxnSpLocks/>
          </p:cNvCxnSpPr>
          <p:nvPr/>
        </p:nvCxnSpPr>
        <p:spPr>
          <a:xfrm>
            <a:off x="7734184" y="3783270"/>
            <a:ext cx="1580781"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9F6D1917-B1B7-41FE-8BAA-E9F7411A13CF}"/>
              </a:ext>
            </a:extLst>
          </p:cNvPr>
          <p:cNvCxnSpPr>
            <a:cxnSpLocks/>
          </p:cNvCxnSpPr>
          <p:nvPr/>
        </p:nvCxnSpPr>
        <p:spPr>
          <a:xfrm>
            <a:off x="7605377" y="4372195"/>
            <a:ext cx="968647" cy="65218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3F07B4A9-B837-4E6E-BE67-18139940FE03}"/>
              </a:ext>
            </a:extLst>
          </p:cNvPr>
          <p:cNvCxnSpPr>
            <a:cxnSpLocks/>
          </p:cNvCxnSpPr>
          <p:nvPr/>
        </p:nvCxnSpPr>
        <p:spPr>
          <a:xfrm>
            <a:off x="6389688" y="4466314"/>
            <a:ext cx="1" cy="836798"/>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D76930FA-DFC7-4655-AA59-B74C1EB31ED2}"/>
              </a:ext>
            </a:extLst>
          </p:cNvPr>
          <p:cNvCxnSpPr>
            <a:cxnSpLocks/>
          </p:cNvCxnSpPr>
          <p:nvPr/>
        </p:nvCxnSpPr>
        <p:spPr>
          <a:xfrm flipH="1">
            <a:off x="4261846" y="4372194"/>
            <a:ext cx="912154" cy="613081"/>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75DDF6EE-E7F7-481B-8CE2-5CD03033AF88}"/>
              </a:ext>
            </a:extLst>
          </p:cNvPr>
          <p:cNvCxnSpPr>
            <a:cxnSpLocks/>
          </p:cNvCxnSpPr>
          <p:nvPr/>
        </p:nvCxnSpPr>
        <p:spPr>
          <a:xfrm flipH="1">
            <a:off x="3556861" y="3761665"/>
            <a:ext cx="1551562" cy="0"/>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Image 35">
            <a:extLst>
              <a:ext uri="{FF2B5EF4-FFF2-40B4-BE49-F238E27FC236}">
                <a16:creationId xmlns:a16="http://schemas.microsoft.com/office/drawing/2014/main" id="{06FA8213-E426-44BB-A317-19EAED895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190" y="4017142"/>
            <a:ext cx="467291" cy="467291"/>
          </a:xfrm>
          <a:prstGeom prst="rect">
            <a:avLst/>
          </a:prstGeom>
        </p:spPr>
      </p:pic>
      <p:sp>
        <p:nvSpPr>
          <p:cNvPr id="37" name="ZoneTexte 36">
            <a:extLst>
              <a:ext uri="{FF2B5EF4-FFF2-40B4-BE49-F238E27FC236}">
                <a16:creationId xmlns:a16="http://schemas.microsoft.com/office/drawing/2014/main" id="{502374DF-659B-4FDA-8DDA-E7DF2770408A}"/>
              </a:ext>
            </a:extLst>
          </p:cNvPr>
          <p:cNvSpPr txBox="1"/>
          <p:nvPr/>
        </p:nvSpPr>
        <p:spPr>
          <a:xfrm>
            <a:off x="2269131" y="4769071"/>
            <a:ext cx="1969569" cy="1101294"/>
          </a:xfrm>
          <a:prstGeom prst="roundRect">
            <a:avLst/>
          </a:prstGeom>
          <a:solidFill>
            <a:schemeClr val="tx2">
              <a:lumMod val="20000"/>
              <a:lumOff val="80000"/>
            </a:schemeClr>
          </a:solidFill>
        </p:spPr>
        <p:txBody>
          <a:bodyPr wrap="square" rtlCol="0">
            <a:spAutoFit/>
          </a:bodyPr>
          <a:lstStyle/>
          <a:p>
            <a:pPr algn="ctr"/>
            <a:r>
              <a:rPr lang="fr-FR" sz="1467" b="1" dirty="0">
                <a:solidFill>
                  <a:schemeClr val="accent6">
                    <a:lumMod val="50000"/>
                  </a:schemeClr>
                </a:solidFill>
              </a:rPr>
              <a:t>Modes de production alternatifs et innovants</a:t>
            </a:r>
          </a:p>
        </p:txBody>
      </p:sp>
      <p:pic>
        <p:nvPicPr>
          <p:cNvPr id="38" name="Image 37">
            <a:extLst>
              <a:ext uri="{FF2B5EF4-FFF2-40B4-BE49-F238E27FC236}">
                <a16:creationId xmlns:a16="http://schemas.microsoft.com/office/drawing/2014/main" id="{B388D4DC-8C24-48A7-BE94-E400E7024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485" y="5088657"/>
            <a:ext cx="467292" cy="467292"/>
          </a:xfrm>
          <a:prstGeom prst="rect">
            <a:avLst/>
          </a:prstGeom>
        </p:spPr>
      </p:pic>
      <p:sp>
        <p:nvSpPr>
          <p:cNvPr id="39" name="ZoneTexte 38">
            <a:extLst>
              <a:ext uri="{FF2B5EF4-FFF2-40B4-BE49-F238E27FC236}">
                <a16:creationId xmlns:a16="http://schemas.microsoft.com/office/drawing/2014/main" id="{7B5B3A85-717D-46E0-BED3-BF64EDCF228F}"/>
              </a:ext>
            </a:extLst>
          </p:cNvPr>
          <p:cNvSpPr txBox="1"/>
          <p:nvPr/>
        </p:nvSpPr>
        <p:spPr>
          <a:xfrm>
            <a:off x="5404903" y="5352996"/>
            <a:ext cx="1969569" cy="851510"/>
          </a:xfrm>
          <a:prstGeom prst="roundRect">
            <a:avLst/>
          </a:prstGeom>
          <a:solidFill>
            <a:schemeClr val="tx2">
              <a:lumMod val="20000"/>
              <a:lumOff val="80000"/>
            </a:schemeClr>
          </a:solidFill>
        </p:spPr>
        <p:txBody>
          <a:bodyPr wrap="square" rtlCol="0">
            <a:spAutoFit/>
          </a:bodyPr>
          <a:lstStyle/>
          <a:p>
            <a:pPr algn="ctr"/>
            <a:r>
              <a:rPr lang="fr-FR" sz="1467" b="1" dirty="0">
                <a:solidFill>
                  <a:schemeClr val="accent6">
                    <a:lumMod val="50000"/>
                  </a:schemeClr>
                </a:solidFill>
              </a:rPr>
              <a:t>Unités locales de transformation et de stockage</a:t>
            </a:r>
          </a:p>
        </p:txBody>
      </p:sp>
      <p:pic>
        <p:nvPicPr>
          <p:cNvPr id="40" name="Image 39">
            <a:extLst>
              <a:ext uri="{FF2B5EF4-FFF2-40B4-BE49-F238E27FC236}">
                <a16:creationId xmlns:a16="http://schemas.microsoft.com/office/drawing/2014/main" id="{760C86CA-9C62-47F4-AAA0-3E9341AEF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4440" y="5565349"/>
            <a:ext cx="467291" cy="467291"/>
          </a:xfrm>
          <a:prstGeom prst="rect">
            <a:avLst/>
          </a:prstGeom>
        </p:spPr>
      </p:pic>
      <p:sp>
        <p:nvSpPr>
          <p:cNvPr id="41" name="ZoneTexte 40">
            <a:extLst>
              <a:ext uri="{FF2B5EF4-FFF2-40B4-BE49-F238E27FC236}">
                <a16:creationId xmlns:a16="http://schemas.microsoft.com/office/drawing/2014/main" id="{BCE81233-D026-442E-801B-FA9F48A8B766}"/>
              </a:ext>
            </a:extLst>
          </p:cNvPr>
          <p:cNvSpPr txBox="1"/>
          <p:nvPr/>
        </p:nvSpPr>
        <p:spPr>
          <a:xfrm>
            <a:off x="8590159" y="4893994"/>
            <a:ext cx="1969569" cy="851510"/>
          </a:xfrm>
          <a:prstGeom prst="roundRect">
            <a:avLst/>
          </a:prstGeom>
          <a:solidFill>
            <a:schemeClr val="tx2">
              <a:lumMod val="20000"/>
              <a:lumOff val="80000"/>
            </a:schemeClr>
          </a:solidFill>
        </p:spPr>
        <p:txBody>
          <a:bodyPr wrap="square" rtlCol="0">
            <a:spAutoFit/>
          </a:bodyPr>
          <a:lstStyle/>
          <a:p>
            <a:pPr algn="ctr"/>
            <a:r>
              <a:rPr lang="fr-FR" sz="1467" b="1" dirty="0">
                <a:solidFill>
                  <a:schemeClr val="accent6">
                    <a:lumMod val="50000"/>
                  </a:schemeClr>
                </a:solidFill>
              </a:rPr>
              <a:t>Circuits de distribution de proximité</a:t>
            </a:r>
          </a:p>
        </p:txBody>
      </p:sp>
      <p:pic>
        <p:nvPicPr>
          <p:cNvPr id="42" name="Image 41">
            <a:extLst>
              <a:ext uri="{FF2B5EF4-FFF2-40B4-BE49-F238E27FC236}">
                <a16:creationId xmlns:a16="http://schemas.microsoft.com/office/drawing/2014/main" id="{0AD0D151-ED18-4A2D-BF11-087D422C0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28" y="5224581"/>
            <a:ext cx="415066" cy="415066"/>
          </a:xfrm>
          <a:prstGeom prst="rect">
            <a:avLst/>
          </a:prstGeom>
        </p:spPr>
      </p:pic>
      <p:sp>
        <p:nvSpPr>
          <p:cNvPr id="43" name="ZoneTexte 42">
            <a:extLst>
              <a:ext uri="{FF2B5EF4-FFF2-40B4-BE49-F238E27FC236}">
                <a16:creationId xmlns:a16="http://schemas.microsoft.com/office/drawing/2014/main" id="{BF0F9B48-9A5B-44D5-9480-CB7924E4B04E}"/>
              </a:ext>
            </a:extLst>
          </p:cNvPr>
          <p:cNvSpPr txBox="1"/>
          <p:nvPr/>
        </p:nvSpPr>
        <p:spPr>
          <a:xfrm>
            <a:off x="9356044" y="3424155"/>
            <a:ext cx="1969569" cy="851510"/>
          </a:xfrm>
          <a:prstGeom prst="roundRect">
            <a:avLst/>
          </a:prstGeom>
          <a:solidFill>
            <a:schemeClr val="tx2">
              <a:lumMod val="20000"/>
              <a:lumOff val="80000"/>
            </a:schemeClr>
          </a:solidFill>
        </p:spPr>
        <p:txBody>
          <a:bodyPr wrap="square" rtlCol="0">
            <a:spAutoFit/>
          </a:bodyPr>
          <a:lstStyle/>
          <a:p>
            <a:pPr algn="ctr"/>
            <a:r>
              <a:rPr lang="fr-FR" sz="1467" b="1" dirty="0">
                <a:solidFill>
                  <a:schemeClr val="accent6">
                    <a:lumMod val="50000"/>
                  </a:schemeClr>
                </a:solidFill>
              </a:rPr>
              <a:t>Agriculture urbaine à impact social</a:t>
            </a:r>
          </a:p>
        </p:txBody>
      </p:sp>
      <p:pic>
        <p:nvPicPr>
          <p:cNvPr id="44" name="Image 43">
            <a:extLst>
              <a:ext uri="{FF2B5EF4-FFF2-40B4-BE49-F238E27FC236}">
                <a16:creationId xmlns:a16="http://schemas.microsoft.com/office/drawing/2014/main" id="{E91B1A16-E241-4711-A179-710A592C7D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6617" y="3758863"/>
            <a:ext cx="477992" cy="477992"/>
          </a:xfrm>
          <a:prstGeom prst="rect">
            <a:avLst/>
          </a:prstGeom>
        </p:spPr>
      </p:pic>
      <p:sp>
        <p:nvSpPr>
          <p:cNvPr id="45" name="Espace réservé du pied de page 2">
            <a:extLst>
              <a:ext uri="{FF2B5EF4-FFF2-40B4-BE49-F238E27FC236}">
                <a16:creationId xmlns:a16="http://schemas.microsoft.com/office/drawing/2014/main" id="{07BDB2F3-0295-4CE1-B8AB-A21959A6533D}"/>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1175620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847CAC56-D6A2-48F2-8788-DA162F611F05}"/>
              </a:ext>
            </a:extLst>
          </p:cNvPr>
          <p:cNvGrpSpPr/>
          <p:nvPr/>
        </p:nvGrpSpPr>
        <p:grpSpPr>
          <a:xfrm>
            <a:off x="1093655" y="2301570"/>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43691" y="2857133"/>
              <a:ext cx="273905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r>
                <a:rPr lang="fr-FR" sz="2400" b="1" dirty="0"/>
                <a:t>Transition alimentaire</a:t>
              </a:r>
            </a:p>
            <a:p>
              <a:endParaRPr lang="fr-FR" sz="1100" dirty="0"/>
            </a:p>
            <a:p>
              <a:r>
                <a:rPr lang="fr-FR" sz="1500" i="1" dirty="0"/>
                <a:t>Vers des systèmes alimentaires locaux et durables</a:t>
              </a:r>
              <a:endParaRPr lang="fr-GB" sz="1500" i="1" dirty="0"/>
            </a:p>
          </p:txBody>
        </p:sp>
      </p:grpSp>
      <p:cxnSp>
        <p:nvCxnSpPr>
          <p:cNvPr id="94" name="Connecteur : en angle 93">
            <a:extLst>
              <a:ext uri="{FF2B5EF4-FFF2-40B4-BE49-F238E27FC236}">
                <a16:creationId xmlns:a16="http://schemas.microsoft.com/office/drawing/2014/main" id="{DEDDADC2-1A9E-4C08-83E3-50CCD6143D7E}"/>
              </a:ext>
            </a:extLst>
          </p:cNvPr>
          <p:cNvCxnSpPr>
            <a:cxnSpLocks/>
            <a:endCxn id="83" idx="4"/>
          </p:cNvCxnSpPr>
          <p:nvPr/>
        </p:nvCxnSpPr>
        <p:spPr>
          <a:xfrm rot="10800000">
            <a:off x="4440340" y="1706577"/>
            <a:ext cx="7171288" cy="40814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e 60">
            <a:extLst>
              <a:ext uri="{FF2B5EF4-FFF2-40B4-BE49-F238E27FC236}">
                <a16:creationId xmlns:a16="http://schemas.microsoft.com/office/drawing/2014/main" id="{E432CE7C-6A50-41FB-B94D-F1A516D974C4}"/>
              </a:ext>
            </a:extLst>
          </p:cNvPr>
          <p:cNvGrpSpPr/>
          <p:nvPr/>
        </p:nvGrpSpPr>
        <p:grpSpPr>
          <a:xfrm rot="5400000">
            <a:off x="7808314" y="5323117"/>
            <a:ext cx="914400" cy="928800"/>
            <a:chOff x="1139826" y="1279616"/>
            <a:chExt cx="1203324" cy="1222248"/>
          </a:xfrm>
        </p:grpSpPr>
        <p:sp>
          <p:nvSpPr>
            <p:cNvPr id="63" name="Hexagone 62">
              <a:extLst>
                <a:ext uri="{FF2B5EF4-FFF2-40B4-BE49-F238E27FC236}">
                  <a16:creationId xmlns:a16="http://schemas.microsoft.com/office/drawing/2014/main" id="{8810F037-B3E0-4739-B0C1-9D09247AF5CB}"/>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Graphique 63">
              <a:extLst>
                <a:ext uri="{FF2B5EF4-FFF2-40B4-BE49-F238E27FC236}">
                  <a16:creationId xmlns:a16="http://schemas.microsoft.com/office/drawing/2014/main" id="{C1043C50-54C0-4520-92D8-2DFDE8A7D6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2193">
              <a:off x="1208608" y="1279616"/>
              <a:ext cx="1063838" cy="1222248"/>
            </a:xfrm>
            <a:prstGeom prst="rect">
              <a:avLst/>
            </a:prstGeom>
          </p:spPr>
        </p:pic>
      </p:grpSp>
      <p:grpSp>
        <p:nvGrpSpPr>
          <p:cNvPr id="67" name="Groupe 66">
            <a:extLst>
              <a:ext uri="{FF2B5EF4-FFF2-40B4-BE49-F238E27FC236}">
                <a16:creationId xmlns:a16="http://schemas.microsoft.com/office/drawing/2014/main" id="{12A88EB1-E2D6-401B-B232-9DF7B670C96D}"/>
              </a:ext>
            </a:extLst>
          </p:cNvPr>
          <p:cNvGrpSpPr/>
          <p:nvPr/>
        </p:nvGrpSpPr>
        <p:grpSpPr>
          <a:xfrm rot="5400000">
            <a:off x="9186227" y="5323117"/>
            <a:ext cx="914400" cy="928800"/>
            <a:chOff x="1139826" y="1279616"/>
            <a:chExt cx="1203324" cy="1222248"/>
          </a:xfrm>
        </p:grpSpPr>
        <p:sp>
          <p:nvSpPr>
            <p:cNvPr id="69" name="Hexagone 68">
              <a:extLst>
                <a:ext uri="{FF2B5EF4-FFF2-40B4-BE49-F238E27FC236}">
                  <a16:creationId xmlns:a16="http://schemas.microsoft.com/office/drawing/2014/main" id="{4ACF533A-E1F3-47F6-B24B-E05B5227D672}"/>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0" name="Graphique 69">
              <a:extLst>
                <a:ext uri="{FF2B5EF4-FFF2-40B4-BE49-F238E27FC236}">
                  <a16:creationId xmlns:a16="http://schemas.microsoft.com/office/drawing/2014/main" id="{A19144A6-B266-4762-AF81-7F925C2058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2193">
              <a:off x="1208608" y="1279616"/>
              <a:ext cx="1063838" cy="1222248"/>
            </a:xfrm>
            <a:prstGeom prst="rect">
              <a:avLst/>
            </a:prstGeom>
          </p:spPr>
        </p:pic>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10334953"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b="0" dirty="0">
                <a:solidFill>
                  <a:schemeClr val="tx1"/>
                </a:solidFill>
              </a:rPr>
              <a:t>La Transition alimentaire des territoires – </a:t>
            </a:r>
            <a:r>
              <a:rPr lang="fr-FR" sz="2400" b="0" i="1" dirty="0">
                <a:solidFill>
                  <a:schemeClr val="tx1"/>
                </a:solidFill>
              </a:rPr>
              <a:t>Axe d’investissement</a:t>
            </a:r>
            <a:endParaRPr lang="fr-GB" b="0" i="1" dirty="0">
              <a:solidFill>
                <a:schemeClr val="tx1"/>
              </a:solidFill>
            </a:endParaRPr>
          </a:p>
        </p:txBody>
      </p:sp>
      <p:grpSp>
        <p:nvGrpSpPr>
          <p:cNvPr id="33" name="Groupe 32">
            <a:extLst>
              <a:ext uri="{FF2B5EF4-FFF2-40B4-BE49-F238E27FC236}">
                <a16:creationId xmlns:a16="http://schemas.microsoft.com/office/drawing/2014/main" id="{E7699803-5B17-4052-A665-FA4380CDA2DE}"/>
              </a:ext>
            </a:extLst>
          </p:cNvPr>
          <p:cNvGrpSpPr/>
          <p:nvPr/>
        </p:nvGrpSpPr>
        <p:grpSpPr>
          <a:xfrm>
            <a:off x="4332340" y="2920094"/>
            <a:ext cx="7377432" cy="1689234"/>
            <a:chOff x="4332340" y="2577455"/>
            <a:chExt cx="7377432" cy="1620393"/>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656338" y="2853224"/>
              <a:ext cx="7053433" cy="1344624"/>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285750" algn="just">
                <a:buClr>
                  <a:schemeClr val="accent1"/>
                </a:buClr>
                <a:buFont typeface="Wingdings" panose="05000000000000000000" pitchFamily="2" charset="2"/>
                <a:buChar char="ü"/>
              </a:pPr>
              <a:r>
                <a:rPr lang="fr-FR" sz="1600" dirty="0">
                  <a:solidFill>
                    <a:schemeClr val="bg1">
                      <a:lumMod val="50000"/>
                    </a:schemeClr>
                  </a:solidFill>
                </a:rPr>
                <a:t>Accès au foncier agricole </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Modes de production innovants et durables &amp; agriculture urbaine</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Projets Alimentaires territoriaux &amp; unités de transformation et de stockage</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Plateformes de distribution en circuits-courts</a:t>
              </a:r>
            </a:p>
          </p:txBody>
        </p:sp>
        <p:sp>
          <p:nvSpPr>
            <p:cNvPr id="51" name="Titre 9">
              <a:extLst>
                <a:ext uri="{FF2B5EF4-FFF2-40B4-BE49-F238E27FC236}">
                  <a16:creationId xmlns:a16="http://schemas.microsoft.com/office/drawing/2014/main" id="{78FEC696-5253-4AF3-AB2A-9F5CAFBF1AA1}"/>
                </a:ext>
              </a:extLst>
            </p:cNvPr>
            <p:cNvSpPr txBox="1">
              <a:spLocks/>
            </p:cNvSpPr>
            <p:nvPr/>
          </p:nvSpPr>
          <p:spPr>
            <a:xfrm>
              <a:off x="4656339" y="2579855"/>
              <a:ext cx="7053433" cy="213598"/>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axes d’intervention</a:t>
              </a:r>
              <a:endParaRPr lang="fr-GB" sz="1300" dirty="0">
                <a:solidFill>
                  <a:schemeClr val="bg1"/>
                </a:solidFill>
              </a:endParaRPr>
            </a:p>
          </p:txBody>
        </p:sp>
        <p:sp>
          <p:nvSpPr>
            <p:cNvPr id="18" name="Ellipse 17">
              <a:extLst>
                <a:ext uri="{FF2B5EF4-FFF2-40B4-BE49-F238E27FC236}">
                  <a16:creationId xmlns:a16="http://schemas.microsoft.com/office/drawing/2014/main" id="{59DC7A77-D51D-4E5F-9733-C96012B7DCFE}"/>
                </a:ext>
              </a:extLst>
            </p:cNvPr>
            <p:cNvSpPr/>
            <p:nvPr/>
          </p:nvSpPr>
          <p:spPr>
            <a:xfrm>
              <a:off x="4332340" y="257745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2</a:t>
              </a:r>
            </a:p>
          </p:txBody>
        </p:sp>
      </p:grpSp>
      <p:grpSp>
        <p:nvGrpSpPr>
          <p:cNvPr id="78" name="Groupe 77">
            <a:extLst>
              <a:ext uri="{FF2B5EF4-FFF2-40B4-BE49-F238E27FC236}">
                <a16:creationId xmlns:a16="http://schemas.microsoft.com/office/drawing/2014/main" id="{BAF57248-C4B3-4641-8496-A22264FFE036}"/>
              </a:ext>
            </a:extLst>
          </p:cNvPr>
          <p:cNvGrpSpPr/>
          <p:nvPr/>
        </p:nvGrpSpPr>
        <p:grpSpPr>
          <a:xfrm>
            <a:off x="4332340" y="4654049"/>
            <a:ext cx="7377432" cy="722214"/>
            <a:chOff x="4330446" y="4118220"/>
            <a:chExt cx="7377432" cy="722214"/>
          </a:xfrm>
        </p:grpSpPr>
        <p:sp>
          <p:nvSpPr>
            <p:cNvPr id="49" name="Rectangle : coins arrondis 48">
              <a:extLst>
                <a:ext uri="{FF2B5EF4-FFF2-40B4-BE49-F238E27FC236}">
                  <a16:creationId xmlns:a16="http://schemas.microsoft.com/office/drawing/2014/main" id="{71CBE703-785D-47CA-B6ED-7488348671DD}"/>
                </a:ext>
              </a:extLst>
            </p:cNvPr>
            <p:cNvSpPr/>
            <p:nvPr/>
          </p:nvSpPr>
          <p:spPr>
            <a:xfrm>
              <a:off x="4654444" y="4327333"/>
              <a:ext cx="7053434" cy="513101"/>
            </a:xfrm>
            <a:prstGeom prst="roundRect">
              <a:avLst>
                <a:gd name="adj" fmla="val 4113"/>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i="1" dirty="0">
                  <a:solidFill>
                    <a:schemeClr val="bg1">
                      <a:lumMod val="50000"/>
                    </a:schemeClr>
                  </a:solidFill>
                </a:rPr>
                <a:t>Projets alimentaires territoriaux, organismes à vocation agricole et rurale, projets d’agriculture urbaine, jardins d’insertion, outils de transformation, plateformes de distribution, opérateurs et facilitateurs de circuits-courts</a:t>
              </a:r>
            </a:p>
          </p:txBody>
        </p:sp>
        <p:sp>
          <p:nvSpPr>
            <p:cNvPr id="50" name="Titre 9">
              <a:extLst>
                <a:ext uri="{FF2B5EF4-FFF2-40B4-BE49-F238E27FC236}">
                  <a16:creationId xmlns:a16="http://schemas.microsoft.com/office/drawing/2014/main" id="{48C12EF0-7043-431F-9FD7-9BB4981A22D6}"/>
                </a:ext>
              </a:extLst>
            </p:cNvPr>
            <p:cNvSpPr txBox="1">
              <a:spLocks/>
            </p:cNvSpPr>
            <p:nvPr/>
          </p:nvSpPr>
          <p:spPr>
            <a:xfrm>
              <a:off x="4654443" y="4118220"/>
              <a:ext cx="799065" cy="222672"/>
            </a:xfrm>
            <a:prstGeom prst="rect">
              <a:avLst/>
            </a:prstGeom>
            <a:solidFill>
              <a:schemeClr val="bg1"/>
            </a:solidFill>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400" b="0" i="1" dirty="0">
                  <a:solidFill>
                    <a:schemeClr val="tx1"/>
                  </a:solidFill>
                </a:rPr>
                <a:t>Acteurs</a:t>
              </a:r>
              <a:endParaRPr lang="fr-GB" sz="1400" b="0" i="1" dirty="0">
                <a:solidFill>
                  <a:schemeClr val="tx1"/>
                </a:solidFill>
              </a:endParaRPr>
            </a:p>
          </p:txBody>
        </p:sp>
        <p:cxnSp>
          <p:nvCxnSpPr>
            <p:cNvPr id="60" name="Connecteur droit 59">
              <a:extLst>
                <a:ext uri="{FF2B5EF4-FFF2-40B4-BE49-F238E27FC236}">
                  <a16:creationId xmlns:a16="http://schemas.microsoft.com/office/drawing/2014/main" id="{69A5921D-6DEB-4832-9FF2-296270B51A9D}"/>
                </a:ext>
              </a:extLst>
            </p:cNvPr>
            <p:cNvCxnSpPr>
              <a:cxnSpLocks/>
              <a:stCxn id="50" idx="3"/>
            </p:cNvCxnSpPr>
            <p:nvPr/>
          </p:nvCxnSpPr>
          <p:spPr>
            <a:xfrm flipV="1">
              <a:off x="5453508" y="4226220"/>
              <a:ext cx="6254369" cy="3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Ellipse 61">
              <a:extLst>
                <a:ext uri="{FF2B5EF4-FFF2-40B4-BE49-F238E27FC236}">
                  <a16:creationId xmlns:a16="http://schemas.microsoft.com/office/drawing/2014/main" id="{2479C00A-205B-40CD-96D6-3DC0E0F06621}"/>
                </a:ext>
              </a:extLst>
            </p:cNvPr>
            <p:cNvSpPr/>
            <p:nvPr/>
          </p:nvSpPr>
          <p:spPr>
            <a:xfrm>
              <a:off x="4330446" y="4118263"/>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3</a:t>
              </a:r>
            </a:p>
          </p:txBody>
        </p:sp>
      </p:gr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itre 9">
            <a:extLst>
              <a:ext uri="{FF2B5EF4-FFF2-40B4-BE49-F238E27FC236}">
                <a16:creationId xmlns:a16="http://schemas.microsoft.com/office/drawing/2014/main" id="{1DF96937-4E48-4947-B166-AD75BFFD3111}"/>
              </a:ext>
            </a:extLst>
          </p:cNvPr>
          <p:cNvSpPr txBox="1">
            <a:spLocks/>
          </p:cNvSpPr>
          <p:nvPr/>
        </p:nvSpPr>
        <p:spPr>
          <a:xfrm>
            <a:off x="4422364" y="5456010"/>
            <a:ext cx="2874602" cy="318428"/>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600" dirty="0">
                <a:solidFill>
                  <a:schemeClr val="tx1"/>
                </a:solidFill>
              </a:rPr>
              <a:t>Exemples de participations</a:t>
            </a:r>
            <a:endParaRPr lang="fr-GB" sz="1600" dirty="0">
              <a:solidFill>
                <a:schemeClr val="tx1"/>
              </a:solidFill>
            </a:endParaRPr>
          </a:p>
        </p:txBody>
      </p:sp>
      <p:cxnSp>
        <p:nvCxnSpPr>
          <p:cNvPr id="45" name="Connecteur : en angle 44">
            <a:extLst>
              <a:ext uri="{FF2B5EF4-FFF2-40B4-BE49-F238E27FC236}">
                <a16:creationId xmlns:a16="http://schemas.microsoft.com/office/drawing/2014/main" id="{8F25086A-5FC3-4B79-9483-1F61B4BC638F}"/>
              </a:ext>
            </a:extLst>
          </p:cNvPr>
          <p:cNvCxnSpPr>
            <a:cxnSpLocks/>
          </p:cNvCxnSpPr>
          <p:nvPr/>
        </p:nvCxnSpPr>
        <p:spPr>
          <a:xfrm rot="5400000" flipH="1" flipV="1">
            <a:off x="3080429" y="1049659"/>
            <a:ext cx="702439" cy="180138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fld id="{FF67EF60-D3B0-409C-88CD-C39F952AE724}" type="slidenum">
              <a:rPr lang="fr-FR" smtClean="0"/>
              <a:t>13</a:t>
            </a:fld>
            <a:endParaRPr lang="fr-FR" dirty="0"/>
          </a:p>
        </p:txBody>
      </p:sp>
      <p:grpSp>
        <p:nvGrpSpPr>
          <p:cNvPr id="14" name="Groupe 13">
            <a:extLst>
              <a:ext uri="{FF2B5EF4-FFF2-40B4-BE49-F238E27FC236}">
                <a16:creationId xmlns:a16="http://schemas.microsoft.com/office/drawing/2014/main" id="{F33B62BC-A23B-4D11-9E04-20CD92488DCA}"/>
              </a:ext>
            </a:extLst>
          </p:cNvPr>
          <p:cNvGrpSpPr/>
          <p:nvPr/>
        </p:nvGrpSpPr>
        <p:grpSpPr>
          <a:xfrm>
            <a:off x="4332340" y="1490577"/>
            <a:ext cx="7377432" cy="1367826"/>
            <a:chOff x="4332340" y="1491131"/>
            <a:chExt cx="7377432" cy="1367826"/>
          </a:xfrm>
        </p:grpSpPr>
        <p:sp>
          <p:nvSpPr>
            <p:cNvPr id="81" name="Rectangle : coins arrondis 80">
              <a:extLst>
                <a:ext uri="{FF2B5EF4-FFF2-40B4-BE49-F238E27FC236}">
                  <a16:creationId xmlns:a16="http://schemas.microsoft.com/office/drawing/2014/main" id="{E5EBEDBD-262C-4087-9480-F4C0EB977592}"/>
                </a:ext>
              </a:extLst>
            </p:cNvPr>
            <p:cNvSpPr/>
            <p:nvPr/>
          </p:nvSpPr>
          <p:spPr>
            <a:xfrm>
              <a:off x="6224853" y="1744184"/>
              <a:ext cx="5484919" cy="1114773"/>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Favoriser l’agriculture durable, la transition alimentaire et les circuits courts de proximité</a:t>
              </a:r>
              <a:endParaRPr lang="fr-FR" sz="1100" b="1" dirty="0">
                <a:solidFill>
                  <a:schemeClr val="bg1">
                    <a:lumMod val="50000"/>
                  </a:schemeClr>
                </a:solidFill>
              </a:endParaRPr>
            </a:p>
          </p:txBody>
        </p:sp>
        <p:sp>
          <p:nvSpPr>
            <p:cNvPr id="82" name="Titre 9">
              <a:extLst>
                <a:ext uri="{FF2B5EF4-FFF2-40B4-BE49-F238E27FC236}">
                  <a16:creationId xmlns:a16="http://schemas.microsoft.com/office/drawing/2014/main" id="{D41D4263-49AE-45C0-A926-80E3A6FD3A7C}"/>
                </a:ext>
              </a:extLst>
            </p:cNvPr>
            <p:cNvSpPr txBox="1">
              <a:spLocks/>
            </p:cNvSpPr>
            <p:nvPr/>
          </p:nvSpPr>
          <p:spPr>
            <a:xfrm>
              <a:off x="4656340" y="1491131"/>
              <a:ext cx="7053432" cy="212572"/>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objectifs</a:t>
              </a:r>
              <a:endParaRPr lang="fr-GB" sz="1300" dirty="0">
                <a:solidFill>
                  <a:schemeClr val="bg1"/>
                </a:solidFill>
              </a:endParaRPr>
            </a:p>
          </p:txBody>
        </p:sp>
        <p:sp>
          <p:nvSpPr>
            <p:cNvPr id="83" name="Ellipse 82">
              <a:extLst>
                <a:ext uri="{FF2B5EF4-FFF2-40B4-BE49-F238E27FC236}">
                  <a16:creationId xmlns:a16="http://schemas.microsoft.com/office/drawing/2014/main" id="{A9040DBC-25E4-4646-A0FE-272531078952}"/>
                </a:ext>
              </a:extLst>
            </p:cNvPr>
            <p:cNvSpPr/>
            <p:nvPr/>
          </p:nvSpPr>
          <p:spPr>
            <a:xfrm>
              <a:off x="4332340" y="1491131"/>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1</a:t>
              </a:r>
            </a:p>
          </p:txBody>
        </p:sp>
        <p:sp>
          <p:nvSpPr>
            <p:cNvPr id="120" name="Triangle isocèle 119">
              <a:extLst>
                <a:ext uri="{FF2B5EF4-FFF2-40B4-BE49-F238E27FC236}">
                  <a16:creationId xmlns:a16="http://schemas.microsoft.com/office/drawing/2014/main" id="{252F4A06-8204-4D03-A819-323799A11B3A}"/>
                </a:ext>
              </a:extLst>
            </p:cNvPr>
            <p:cNvSpPr/>
            <p:nvPr/>
          </p:nvSpPr>
          <p:spPr>
            <a:xfrm rot="5400000">
              <a:off x="5440596" y="2110211"/>
              <a:ext cx="1114774" cy="382715"/>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72" name="Image 71">
            <a:extLst>
              <a:ext uri="{FF2B5EF4-FFF2-40B4-BE49-F238E27FC236}">
                <a16:creationId xmlns:a16="http://schemas.microsoft.com/office/drawing/2014/main" id="{E1202BD2-7FFD-4658-BDB0-A9D819D9A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0194" y="2721290"/>
            <a:ext cx="581524" cy="581524"/>
          </a:xfrm>
          <a:prstGeom prst="rect">
            <a:avLst/>
          </a:prstGeom>
        </p:spPr>
      </p:pic>
      <p:pic>
        <p:nvPicPr>
          <p:cNvPr id="77" name="Picture 6" descr="Résultat de recherche d'images pour &quot;logo jardins de cocagne&quot;">
            <a:extLst>
              <a:ext uri="{FF2B5EF4-FFF2-40B4-BE49-F238E27FC236}">
                <a16:creationId xmlns:a16="http://schemas.microsoft.com/office/drawing/2014/main" id="{7B4F3CF5-FF22-4568-8C1F-EEB7D82B8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0129" y="551103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8" descr="Résultat de recherche d'images pour &quot;logo afsame&quot;">
            <a:extLst>
              <a:ext uri="{FF2B5EF4-FFF2-40B4-BE49-F238E27FC236}">
                <a16:creationId xmlns:a16="http://schemas.microsoft.com/office/drawing/2014/main" id="{41B27F97-ED90-4A44-929F-F9D8291B4D1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953" t="10243" r="26076" b="9853"/>
          <a:stretch/>
        </p:blipFill>
        <p:spPr bwMode="auto">
          <a:xfrm>
            <a:off x="9368918" y="5511288"/>
            <a:ext cx="561843" cy="548604"/>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e 79">
            <a:extLst>
              <a:ext uri="{FF2B5EF4-FFF2-40B4-BE49-F238E27FC236}">
                <a16:creationId xmlns:a16="http://schemas.microsoft.com/office/drawing/2014/main" id="{F7723029-8353-454F-8445-AD58DB59986F}"/>
              </a:ext>
            </a:extLst>
          </p:cNvPr>
          <p:cNvGrpSpPr/>
          <p:nvPr/>
        </p:nvGrpSpPr>
        <p:grpSpPr>
          <a:xfrm rot="5400000">
            <a:off x="10470401" y="5341478"/>
            <a:ext cx="914400" cy="928800"/>
            <a:chOff x="1139826" y="1279616"/>
            <a:chExt cx="1203324" cy="1222248"/>
          </a:xfrm>
        </p:grpSpPr>
        <p:sp>
          <p:nvSpPr>
            <p:cNvPr id="84" name="Hexagone 83">
              <a:extLst>
                <a:ext uri="{FF2B5EF4-FFF2-40B4-BE49-F238E27FC236}">
                  <a16:creationId xmlns:a16="http://schemas.microsoft.com/office/drawing/2014/main" id="{9065D7DC-8753-442D-883A-55275BDF175E}"/>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Graphique 84">
              <a:extLst>
                <a:ext uri="{FF2B5EF4-FFF2-40B4-BE49-F238E27FC236}">
                  <a16:creationId xmlns:a16="http://schemas.microsoft.com/office/drawing/2014/main" id="{7F1EB547-AB25-4D2C-82ED-7400048D10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2193">
              <a:off x="1208608" y="1279616"/>
              <a:ext cx="1063838" cy="1222248"/>
            </a:xfrm>
            <a:prstGeom prst="rect">
              <a:avLst/>
            </a:prstGeom>
          </p:spPr>
        </p:pic>
      </p:grpSp>
      <p:pic>
        <p:nvPicPr>
          <p:cNvPr id="3" name="Image 2">
            <a:extLst>
              <a:ext uri="{FF2B5EF4-FFF2-40B4-BE49-F238E27FC236}">
                <a16:creationId xmlns:a16="http://schemas.microsoft.com/office/drawing/2014/main" id="{E93EA465-A2ED-47B6-8C86-0496FC3B33CA}"/>
              </a:ext>
            </a:extLst>
          </p:cNvPr>
          <p:cNvPicPr>
            <a:picLocks noChangeAspect="1"/>
          </p:cNvPicPr>
          <p:nvPr/>
        </p:nvPicPr>
        <p:blipFill>
          <a:blip r:embed="rId9"/>
          <a:stretch>
            <a:fillRect/>
          </a:stretch>
        </p:blipFill>
        <p:spPr>
          <a:xfrm>
            <a:off x="4662421" y="1748931"/>
            <a:ext cx="524434" cy="536281"/>
          </a:xfrm>
          <a:prstGeom prst="rect">
            <a:avLst/>
          </a:prstGeom>
        </p:spPr>
      </p:pic>
      <p:pic>
        <p:nvPicPr>
          <p:cNvPr id="4" name="Image 3">
            <a:extLst>
              <a:ext uri="{FF2B5EF4-FFF2-40B4-BE49-F238E27FC236}">
                <a16:creationId xmlns:a16="http://schemas.microsoft.com/office/drawing/2014/main" id="{F483CB3C-EF9A-4E8D-B5D3-AA8AE03C3472}"/>
              </a:ext>
            </a:extLst>
          </p:cNvPr>
          <p:cNvPicPr>
            <a:picLocks noChangeAspect="1"/>
          </p:cNvPicPr>
          <p:nvPr/>
        </p:nvPicPr>
        <p:blipFill>
          <a:blip r:embed="rId10"/>
          <a:stretch>
            <a:fillRect/>
          </a:stretch>
        </p:blipFill>
        <p:spPr>
          <a:xfrm>
            <a:off x="5222367" y="1743321"/>
            <a:ext cx="524434" cy="539858"/>
          </a:xfrm>
          <a:prstGeom prst="rect">
            <a:avLst/>
          </a:prstGeom>
        </p:spPr>
      </p:pic>
      <p:pic>
        <p:nvPicPr>
          <p:cNvPr id="8" name="Image 7">
            <a:extLst>
              <a:ext uri="{FF2B5EF4-FFF2-40B4-BE49-F238E27FC236}">
                <a16:creationId xmlns:a16="http://schemas.microsoft.com/office/drawing/2014/main" id="{66FBA2A9-4CED-44F2-9DF0-43C9FC0F9F4D}"/>
              </a:ext>
            </a:extLst>
          </p:cNvPr>
          <p:cNvPicPr>
            <a:picLocks noChangeAspect="1"/>
          </p:cNvPicPr>
          <p:nvPr/>
        </p:nvPicPr>
        <p:blipFill>
          <a:blip r:embed="rId11"/>
          <a:stretch>
            <a:fillRect/>
          </a:stretch>
        </p:blipFill>
        <p:spPr>
          <a:xfrm>
            <a:off x="4671297" y="2310428"/>
            <a:ext cx="515558" cy="565200"/>
          </a:xfrm>
          <a:prstGeom prst="rect">
            <a:avLst/>
          </a:prstGeom>
        </p:spPr>
      </p:pic>
      <p:pic>
        <p:nvPicPr>
          <p:cNvPr id="9" name="Image 8">
            <a:extLst>
              <a:ext uri="{FF2B5EF4-FFF2-40B4-BE49-F238E27FC236}">
                <a16:creationId xmlns:a16="http://schemas.microsoft.com/office/drawing/2014/main" id="{D45415B0-3DB9-4106-9AE4-51D00CAED8ED}"/>
              </a:ext>
            </a:extLst>
          </p:cNvPr>
          <p:cNvPicPr>
            <a:picLocks noChangeAspect="1"/>
          </p:cNvPicPr>
          <p:nvPr/>
        </p:nvPicPr>
        <p:blipFill>
          <a:blip r:embed="rId12"/>
          <a:stretch>
            <a:fillRect/>
          </a:stretch>
        </p:blipFill>
        <p:spPr>
          <a:xfrm>
            <a:off x="5219041" y="2310428"/>
            <a:ext cx="524434" cy="559466"/>
          </a:xfrm>
          <a:prstGeom prst="rect">
            <a:avLst/>
          </a:prstGeom>
        </p:spPr>
      </p:pic>
      <p:pic>
        <p:nvPicPr>
          <p:cNvPr id="65" name="Image 64">
            <a:extLst>
              <a:ext uri="{FF2B5EF4-FFF2-40B4-BE49-F238E27FC236}">
                <a16:creationId xmlns:a16="http://schemas.microsoft.com/office/drawing/2014/main" id="{A1F9F1C5-5BB1-436A-9BB0-E0DB2DF2CB5D}"/>
              </a:ext>
            </a:extLst>
          </p:cNvPr>
          <p:cNvPicPr>
            <a:picLocks noChangeAspect="1"/>
          </p:cNvPicPr>
          <p:nvPr/>
        </p:nvPicPr>
        <p:blipFill rotWithShape="1">
          <a:blip r:embed="rId13"/>
          <a:srcRect l="19701" t="7255" r="20286"/>
          <a:stretch/>
        </p:blipFill>
        <p:spPr>
          <a:xfrm>
            <a:off x="10570707" y="5559927"/>
            <a:ext cx="710518" cy="451938"/>
          </a:xfrm>
          <a:prstGeom prst="rect">
            <a:avLst/>
          </a:prstGeom>
        </p:spPr>
      </p:pic>
      <p:sp>
        <p:nvSpPr>
          <p:cNvPr id="43" name="Espace réservé du pied de page 2">
            <a:extLst>
              <a:ext uri="{FF2B5EF4-FFF2-40B4-BE49-F238E27FC236}">
                <a16:creationId xmlns:a16="http://schemas.microsoft.com/office/drawing/2014/main" id="{FF4DD94A-E100-4A16-9DF3-405A8E8C74BD}"/>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93721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46">
            <a:extLst>
              <a:ext uri="{FF2B5EF4-FFF2-40B4-BE49-F238E27FC236}">
                <a16:creationId xmlns:a16="http://schemas.microsoft.com/office/drawing/2014/main" id="{1276EA7A-5064-456F-AAA0-56317E86C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22" y="3226868"/>
            <a:ext cx="581524" cy="581524"/>
          </a:xfrm>
          <a:prstGeom prst="rect">
            <a:avLst/>
          </a:prstGeom>
        </p:spPr>
      </p:pic>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14</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RÉSEAU COCAGNE</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2" y="1753353"/>
            <a:ext cx="3801701" cy="1169551"/>
          </a:xfrm>
          <a:prstGeom prst="rect">
            <a:avLst/>
          </a:prstGeom>
          <a:noFill/>
          <a:ln>
            <a:noFill/>
          </a:ln>
        </p:spPr>
        <p:txBody>
          <a:bodyPr wrap="square" rtlCol="0">
            <a:spAutoFit/>
          </a:bodyPr>
          <a:lstStyle/>
          <a:p>
            <a:pPr algn="just"/>
            <a:r>
              <a:rPr lang="fr-FR" sz="1400" dirty="0">
                <a:solidFill>
                  <a:srgbClr val="000000"/>
                </a:solidFill>
              </a:rPr>
              <a:t>Le réseau Cocagne rassemble 102 fermes d’insertion développant des activités de maraîchage bio en circuits courts et de formation en milieu urbain et péri-urbain en direction de publics en grande difficulté</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350" y="115673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2020</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1991</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810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16,9 M€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68" name="Titre 2">
            <a:extLst>
              <a:ext uri="{FF2B5EF4-FFF2-40B4-BE49-F238E27FC236}">
                <a16:creationId xmlns:a16="http://schemas.microsoft.com/office/drawing/2014/main" id="{5E0B2E16-1FC4-49F8-8DCB-B87E0EBA90D2}"/>
              </a:ext>
            </a:extLst>
          </p:cNvPr>
          <p:cNvSpPr txBox="1">
            <a:spLocks/>
          </p:cNvSpPr>
          <p:nvPr/>
        </p:nvSpPr>
        <p:spPr>
          <a:xfrm>
            <a:off x="10771581" y="159828"/>
            <a:ext cx="1978910" cy="614113"/>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4AA045"/>
                </a:solidFill>
              </a:rPr>
              <a:t>Transition Alimentaire</a:t>
            </a:r>
          </a:p>
        </p:txBody>
      </p:sp>
      <p:sp>
        <p:nvSpPr>
          <p:cNvPr id="38" name="Rectangle 37">
            <a:extLst>
              <a:ext uri="{FF2B5EF4-FFF2-40B4-BE49-F238E27FC236}">
                <a16:creationId xmlns:a16="http://schemas.microsoft.com/office/drawing/2014/main" id="{DFEEEB43-4A44-4DE9-8296-B656ABDC244D}"/>
              </a:ext>
            </a:extLst>
          </p:cNvPr>
          <p:cNvSpPr/>
          <p:nvPr/>
        </p:nvSpPr>
        <p:spPr>
          <a:xfrm>
            <a:off x="9061991" y="3106635"/>
            <a:ext cx="3236688" cy="946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fr-FR" sz="2400" b="1" dirty="0">
                <a:solidFill>
                  <a:srgbClr val="8F1838"/>
                </a:solidFill>
              </a:rPr>
              <a:t>5 620 </a:t>
            </a:r>
            <a:r>
              <a:rPr lang="fr-FR" sz="2000" dirty="0">
                <a:solidFill>
                  <a:srgbClr val="000000"/>
                </a:solidFill>
              </a:rPr>
              <a:t>salariés</a:t>
            </a:r>
            <a:r>
              <a:rPr lang="fr-FR" sz="2400" dirty="0">
                <a:solidFill>
                  <a:srgbClr val="8F1838"/>
                </a:solidFill>
              </a:rPr>
              <a:t> </a:t>
            </a:r>
          </a:p>
          <a:p>
            <a:pPr marL="342900" indent="-342900">
              <a:lnSpc>
                <a:spcPct val="90000"/>
              </a:lnSpc>
              <a:spcBef>
                <a:spcPct val="0"/>
              </a:spcBef>
              <a:spcAft>
                <a:spcPts val="600"/>
              </a:spcAft>
              <a:buFont typeface="Wingdings" panose="05000000000000000000" pitchFamily="2" charset="2"/>
              <a:buChar char="Ø"/>
            </a:pPr>
            <a:r>
              <a:rPr lang="fr-FR" sz="2400" b="1" dirty="0">
                <a:solidFill>
                  <a:srgbClr val="E11484"/>
                </a:solidFill>
              </a:rPr>
              <a:t>4 810 </a:t>
            </a:r>
            <a:r>
              <a:rPr lang="fr-FR" sz="2000" dirty="0">
                <a:solidFill>
                  <a:srgbClr val="000000"/>
                </a:solidFill>
              </a:rPr>
              <a:t>en insertion</a:t>
            </a:r>
            <a:endParaRPr lang="fr-FR" sz="2400" dirty="0">
              <a:solidFill>
                <a:srgbClr val="000000"/>
              </a:solidFill>
            </a:endParaRPr>
          </a:p>
        </p:txBody>
      </p:sp>
      <p:sp>
        <p:nvSpPr>
          <p:cNvPr id="44" name="Rectangle 43">
            <a:extLst>
              <a:ext uri="{FF2B5EF4-FFF2-40B4-BE49-F238E27FC236}">
                <a16:creationId xmlns:a16="http://schemas.microsoft.com/office/drawing/2014/main" id="{D74596B1-DEC4-4D96-B38C-B3D9BB2BE4AC}"/>
              </a:ext>
            </a:extLst>
          </p:cNvPr>
          <p:cNvSpPr/>
          <p:nvPr/>
        </p:nvSpPr>
        <p:spPr>
          <a:xfrm>
            <a:off x="9051577" y="4209999"/>
            <a:ext cx="3109006" cy="700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nSpc>
                <a:spcPct val="90000"/>
              </a:lnSpc>
              <a:spcBef>
                <a:spcPct val="0"/>
              </a:spcBef>
              <a:spcAft>
                <a:spcPts val="600"/>
              </a:spcAft>
            </a:pPr>
            <a:r>
              <a:rPr lang="fr-FR" sz="2400" b="1" dirty="0">
                <a:solidFill>
                  <a:srgbClr val="CF8D2A"/>
                </a:solidFill>
              </a:rPr>
              <a:t>1 200 500 </a:t>
            </a:r>
            <a:r>
              <a:rPr lang="fr-FR" sz="2000" dirty="0">
                <a:solidFill>
                  <a:srgbClr val="000000"/>
                </a:solidFill>
              </a:rPr>
              <a:t>paniers de légumes bio distribués</a:t>
            </a: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Association</a:t>
            </a:r>
          </a:p>
          <a:p>
            <a:r>
              <a:rPr lang="fr-FR" sz="1400" dirty="0">
                <a:solidFill>
                  <a:srgbClr val="000000"/>
                </a:solidFill>
              </a:rPr>
              <a:t>Territoire : France entière</a:t>
            </a:r>
          </a:p>
          <a:p>
            <a:r>
              <a:rPr lang="fr-FR" sz="1400" dirty="0">
                <a:solidFill>
                  <a:srgbClr val="000000"/>
                </a:solidFill>
              </a:rPr>
              <a:t>Dirigeant : Julien Adda</a:t>
            </a:r>
          </a:p>
        </p:txBody>
      </p:sp>
      <p:pic>
        <p:nvPicPr>
          <p:cNvPr id="35" name="Picture 6" descr="Résultat de recherche d'images pour &quot;logo jardins de cocagne&quot;">
            <a:extLst>
              <a:ext uri="{FF2B5EF4-FFF2-40B4-BE49-F238E27FC236}">
                <a16:creationId xmlns:a16="http://schemas.microsoft.com/office/drawing/2014/main" id="{EBE55D8F-7255-4402-8854-33C9F5B6B3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8782" y="2673471"/>
            <a:ext cx="1694106" cy="16712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Action « Cœur de Ville » - Implantaction">
            <a:extLst>
              <a:ext uri="{FF2B5EF4-FFF2-40B4-BE49-F238E27FC236}">
                <a16:creationId xmlns:a16="http://schemas.microsoft.com/office/drawing/2014/main" id="{F0B9BC43-EDC7-4B17-A92C-798EAEB50C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1594" y="234495"/>
            <a:ext cx="1109185" cy="77054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Le Contrat de ville - Cluses Arve &amp; montagnes">
            <a:extLst>
              <a:ext uri="{FF2B5EF4-FFF2-40B4-BE49-F238E27FC236}">
                <a16:creationId xmlns:a16="http://schemas.microsoft.com/office/drawing/2014/main" id="{9423620E-6178-4B3C-B4E9-9C80A361F8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3809" y="279565"/>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Petites villes de demain | Agence nationale de la cohésion des territoires">
            <a:extLst>
              <a:ext uri="{FF2B5EF4-FFF2-40B4-BE49-F238E27FC236}">
                <a16:creationId xmlns:a16="http://schemas.microsoft.com/office/drawing/2014/main" id="{E0CA2B80-0A3A-441C-8263-0950F2EE8F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14276" y="273336"/>
            <a:ext cx="1151262" cy="735596"/>
          </a:xfrm>
          <a:prstGeom prst="rect">
            <a:avLst/>
          </a:prstGeom>
          <a:noFill/>
          <a:extLst>
            <a:ext uri="{909E8E84-426E-40DD-AFC4-6F175D3DCCD1}">
              <a14:hiddenFill xmlns:a14="http://schemas.microsoft.com/office/drawing/2010/main">
                <a:solidFill>
                  <a:srgbClr val="FFFFFF"/>
                </a:solidFill>
              </a14:hiddenFill>
            </a:ext>
          </a:extLst>
        </p:spPr>
      </p:pic>
      <p:pic>
        <p:nvPicPr>
          <p:cNvPr id="61" name="Image 60">
            <a:extLst>
              <a:ext uri="{FF2B5EF4-FFF2-40B4-BE49-F238E27FC236}">
                <a16:creationId xmlns:a16="http://schemas.microsoft.com/office/drawing/2014/main" id="{D8D04B96-7AC5-4562-960A-596D6E52DB6F}"/>
              </a:ext>
            </a:extLst>
          </p:cNvPr>
          <p:cNvPicPr>
            <a:picLocks noChangeAspect="1"/>
          </p:cNvPicPr>
          <p:nvPr/>
        </p:nvPicPr>
        <p:blipFill>
          <a:blip r:embed="rId12"/>
          <a:stretch>
            <a:fillRect/>
          </a:stretch>
        </p:blipFill>
        <p:spPr>
          <a:xfrm>
            <a:off x="10178665" y="1934805"/>
            <a:ext cx="959568" cy="946758"/>
          </a:xfrm>
          <a:prstGeom prst="rect">
            <a:avLst/>
          </a:prstGeom>
        </p:spPr>
      </p:pic>
      <p:sp>
        <p:nvSpPr>
          <p:cNvPr id="39" name="ZoneTexte 38">
            <a:extLst>
              <a:ext uri="{FF2B5EF4-FFF2-40B4-BE49-F238E27FC236}">
                <a16:creationId xmlns:a16="http://schemas.microsoft.com/office/drawing/2014/main" id="{B108A76C-C59A-4461-A7B4-B895E391AA1D}"/>
              </a:ext>
            </a:extLst>
          </p:cNvPr>
          <p:cNvSpPr txBox="1"/>
          <p:nvPr/>
        </p:nvSpPr>
        <p:spPr>
          <a:xfrm>
            <a:off x="5382126" y="5485777"/>
            <a:ext cx="2534539" cy="338554"/>
          </a:xfrm>
          <a:prstGeom prst="rect">
            <a:avLst/>
          </a:prstGeom>
          <a:noFill/>
        </p:spPr>
        <p:txBody>
          <a:bodyPr wrap="square" rtlCol="0">
            <a:spAutoFit/>
          </a:bodyPr>
          <a:lstStyle/>
          <a:p>
            <a:r>
              <a:rPr lang="fr-FR" sz="1600" b="1" dirty="0">
                <a:solidFill>
                  <a:srgbClr val="140A3C"/>
                </a:solidFill>
              </a:rPr>
              <a:t>Montant investi </a:t>
            </a:r>
            <a:r>
              <a:rPr lang="fr-FR" sz="1600" dirty="0">
                <a:solidFill>
                  <a:srgbClr val="140A3C"/>
                </a:solidFill>
              </a:rPr>
              <a:t>: </a:t>
            </a:r>
            <a:r>
              <a:rPr lang="fr-FR" sz="1600" b="1" dirty="0">
                <a:solidFill>
                  <a:srgbClr val="140A3C"/>
                </a:solidFill>
              </a:rPr>
              <a:t>300 k€</a:t>
            </a:r>
          </a:p>
        </p:txBody>
      </p:sp>
      <p:pic>
        <p:nvPicPr>
          <p:cNvPr id="40" name="Graphique 39" descr="Pièces avec un remplissage uni">
            <a:extLst>
              <a:ext uri="{FF2B5EF4-FFF2-40B4-BE49-F238E27FC236}">
                <a16:creationId xmlns:a16="http://schemas.microsoft.com/office/drawing/2014/main" id="{9DD7B743-45F5-41A6-8D5F-FBF1175A37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59734" y="5398264"/>
            <a:ext cx="484044" cy="484044"/>
          </a:xfrm>
          <a:prstGeom prst="rect">
            <a:avLst/>
          </a:prstGeom>
        </p:spPr>
      </p:pic>
      <p:sp>
        <p:nvSpPr>
          <p:cNvPr id="41" name="ZoneTexte 40">
            <a:extLst>
              <a:ext uri="{FF2B5EF4-FFF2-40B4-BE49-F238E27FC236}">
                <a16:creationId xmlns:a16="http://schemas.microsoft.com/office/drawing/2014/main" id="{E750E603-8D04-4251-80C9-876670751CB4}"/>
              </a:ext>
            </a:extLst>
          </p:cNvPr>
          <p:cNvSpPr txBox="1"/>
          <p:nvPr/>
        </p:nvSpPr>
        <p:spPr>
          <a:xfrm>
            <a:off x="9061991" y="5207651"/>
            <a:ext cx="2792265" cy="700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defPPr>
              <a:defRPr lang="en-US"/>
            </a:defPPr>
            <a:lvl1pPr>
              <a:lnSpc>
                <a:spcPct val="90000"/>
              </a:lnSpc>
              <a:spcBef>
                <a:spcPct val="0"/>
              </a:spcBef>
              <a:spcAft>
                <a:spcPts val="600"/>
              </a:spcAft>
              <a:defRPr sz="2000" b="1">
                <a:solidFill>
                  <a:srgbClr val="C31F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2400" dirty="0">
                <a:solidFill>
                  <a:srgbClr val="CF8D2A"/>
                </a:solidFill>
              </a:rPr>
              <a:t>600</a:t>
            </a:r>
            <a:r>
              <a:rPr lang="fr-FR" b="0" dirty="0">
                <a:solidFill>
                  <a:srgbClr val="CF8D2A"/>
                </a:solidFill>
              </a:rPr>
              <a:t> </a:t>
            </a:r>
            <a:r>
              <a:rPr lang="fr-FR" dirty="0">
                <a:solidFill>
                  <a:srgbClr val="CF8D2A"/>
                </a:solidFill>
              </a:rPr>
              <a:t>ha</a:t>
            </a:r>
            <a:r>
              <a:rPr lang="fr-FR" b="0" dirty="0">
                <a:solidFill>
                  <a:srgbClr val="CF8D2A"/>
                </a:solidFill>
              </a:rPr>
              <a:t> </a:t>
            </a:r>
            <a:r>
              <a:rPr lang="fr-FR" b="0" dirty="0">
                <a:solidFill>
                  <a:srgbClr val="000000"/>
                </a:solidFill>
              </a:rPr>
              <a:t>cultivés en agriculture biologique</a:t>
            </a:r>
          </a:p>
        </p:txBody>
      </p:sp>
      <p:pic>
        <p:nvPicPr>
          <p:cNvPr id="42" name="Image 41">
            <a:extLst>
              <a:ext uri="{FF2B5EF4-FFF2-40B4-BE49-F238E27FC236}">
                <a16:creationId xmlns:a16="http://schemas.microsoft.com/office/drawing/2014/main" id="{FD3F6287-DA99-4317-B59F-422D8E472F65}"/>
              </a:ext>
            </a:extLst>
          </p:cNvPr>
          <p:cNvPicPr>
            <a:picLocks noChangeAspect="1"/>
          </p:cNvPicPr>
          <p:nvPr/>
        </p:nvPicPr>
        <p:blipFill>
          <a:blip r:embed="rId15"/>
          <a:stretch>
            <a:fillRect/>
          </a:stretch>
        </p:blipFill>
        <p:spPr>
          <a:xfrm>
            <a:off x="9138898" y="1934805"/>
            <a:ext cx="963535" cy="946758"/>
          </a:xfrm>
          <a:prstGeom prst="rect">
            <a:avLst/>
          </a:prstGeom>
        </p:spPr>
      </p:pic>
      <p:pic>
        <p:nvPicPr>
          <p:cNvPr id="45" name="Image 44">
            <a:extLst>
              <a:ext uri="{FF2B5EF4-FFF2-40B4-BE49-F238E27FC236}">
                <a16:creationId xmlns:a16="http://schemas.microsoft.com/office/drawing/2014/main" id="{607CE741-8086-45F2-BE19-FFAB49C2F7C0}"/>
              </a:ext>
            </a:extLst>
          </p:cNvPr>
          <p:cNvPicPr>
            <a:picLocks noChangeAspect="1"/>
          </p:cNvPicPr>
          <p:nvPr/>
        </p:nvPicPr>
        <p:blipFill>
          <a:blip r:embed="rId16"/>
          <a:stretch>
            <a:fillRect/>
          </a:stretch>
        </p:blipFill>
        <p:spPr>
          <a:xfrm>
            <a:off x="11207463" y="1940112"/>
            <a:ext cx="963535" cy="946763"/>
          </a:xfrm>
          <a:prstGeom prst="rect">
            <a:avLst/>
          </a:prstGeom>
        </p:spPr>
      </p:pic>
      <p:sp>
        <p:nvSpPr>
          <p:cNvPr id="46" name="Espace réservé du pied de page 2">
            <a:extLst>
              <a:ext uri="{FF2B5EF4-FFF2-40B4-BE49-F238E27FC236}">
                <a16:creationId xmlns:a16="http://schemas.microsoft.com/office/drawing/2014/main" id="{F2DC1573-DB79-43E7-9F32-B912A67F8353}"/>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8" name="Graphique 47" descr="Homme ouvrier du bâtiment avec un remplissage uni">
            <a:extLst>
              <a:ext uri="{FF2B5EF4-FFF2-40B4-BE49-F238E27FC236}">
                <a16:creationId xmlns:a16="http://schemas.microsoft.com/office/drawing/2014/main" id="{D65311EE-D471-42FF-868D-A7FE93FE14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25962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3"/>
            <a:ext cx="5000085" cy="1260000"/>
          </a:xfrm>
        </p:spPr>
        <p:txBody>
          <a:bodyPr/>
          <a:lstStyle/>
          <a:p>
            <a:r>
              <a:rPr lang="fr-FR" dirty="0"/>
              <a:t>Développement économique local</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2b</a:t>
            </a:r>
          </a:p>
        </p:txBody>
      </p:sp>
      <p:grpSp>
        <p:nvGrpSpPr>
          <p:cNvPr id="2" name="Groupe 1">
            <a:extLst>
              <a:ext uri="{FF2B5EF4-FFF2-40B4-BE49-F238E27FC236}">
                <a16:creationId xmlns:a16="http://schemas.microsoft.com/office/drawing/2014/main" id="{3FF74A37-9B79-412E-89A7-944BE7E05D6F}"/>
              </a:ext>
            </a:extLst>
          </p:cNvPr>
          <p:cNvGrpSpPr/>
          <p:nvPr/>
        </p:nvGrpSpPr>
        <p:grpSpPr>
          <a:xfrm>
            <a:off x="9090838" y="397333"/>
            <a:ext cx="3580636" cy="772570"/>
            <a:chOff x="8795870" y="544817"/>
            <a:chExt cx="3580636" cy="772570"/>
          </a:xfrm>
        </p:grpSpPr>
        <p:pic>
          <p:nvPicPr>
            <p:cNvPr id="4" name="Image 3">
              <a:extLst>
                <a:ext uri="{FF2B5EF4-FFF2-40B4-BE49-F238E27FC236}">
                  <a16:creationId xmlns:a16="http://schemas.microsoft.com/office/drawing/2014/main" id="{EF90AC5E-229F-4C1C-BAB2-410D8BA863FF}"/>
                </a:ext>
              </a:extLst>
            </p:cNvPr>
            <p:cNvPicPr>
              <a:picLocks noChangeAspect="1"/>
            </p:cNvPicPr>
            <p:nvPr/>
          </p:nvPicPr>
          <p:blipFill>
            <a:blip r:embed="rId2"/>
            <a:stretch>
              <a:fillRect/>
            </a:stretch>
          </p:blipFill>
          <p:spPr>
            <a:xfrm>
              <a:off x="9516771" y="544818"/>
              <a:ext cx="723360" cy="772569"/>
            </a:xfrm>
            <a:prstGeom prst="rect">
              <a:avLst/>
            </a:prstGeom>
          </p:spPr>
        </p:pic>
        <p:pic>
          <p:nvPicPr>
            <p:cNvPr id="5" name="Image 4">
              <a:extLst>
                <a:ext uri="{FF2B5EF4-FFF2-40B4-BE49-F238E27FC236}">
                  <a16:creationId xmlns:a16="http://schemas.microsoft.com/office/drawing/2014/main" id="{04289480-7863-4938-B858-46C3C3F77610}"/>
                </a:ext>
              </a:extLst>
            </p:cNvPr>
            <p:cNvPicPr>
              <a:picLocks noChangeAspect="1"/>
            </p:cNvPicPr>
            <p:nvPr/>
          </p:nvPicPr>
          <p:blipFill>
            <a:blip r:embed="rId3"/>
            <a:stretch>
              <a:fillRect/>
            </a:stretch>
          </p:blipFill>
          <p:spPr>
            <a:xfrm>
              <a:off x="8795870" y="544818"/>
              <a:ext cx="718441" cy="772569"/>
            </a:xfrm>
            <a:prstGeom prst="rect">
              <a:avLst/>
            </a:prstGeom>
          </p:spPr>
        </p:pic>
        <p:pic>
          <p:nvPicPr>
            <p:cNvPr id="6" name="Image 5">
              <a:extLst>
                <a:ext uri="{FF2B5EF4-FFF2-40B4-BE49-F238E27FC236}">
                  <a16:creationId xmlns:a16="http://schemas.microsoft.com/office/drawing/2014/main" id="{BD88A472-48FE-4045-8785-C47624A32CAF}"/>
                </a:ext>
              </a:extLst>
            </p:cNvPr>
            <p:cNvPicPr>
              <a:picLocks noChangeAspect="1"/>
            </p:cNvPicPr>
            <p:nvPr/>
          </p:nvPicPr>
          <p:blipFill>
            <a:blip r:embed="rId4"/>
            <a:stretch>
              <a:fillRect/>
            </a:stretch>
          </p:blipFill>
          <p:spPr>
            <a:xfrm>
              <a:off x="10242591" y="544818"/>
              <a:ext cx="723360" cy="772569"/>
            </a:xfrm>
            <a:prstGeom prst="rect">
              <a:avLst/>
            </a:prstGeom>
          </p:spPr>
        </p:pic>
        <p:pic>
          <p:nvPicPr>
            <p:cNvPr id="9" name="Image 8">
              <a:extLst>
                <a:ext uri="{FF2B5EF4-FFF2-40B4-BE49-F238E27FC236}">
                  <a16:creationId xmlns:a16="http://schemas.microsoft.com/office/drawing/2014/main" id="{B07A198F-5285-4183-A5A8-1CC2FCFFA9FC}"/>
                </a:ext>
              </a:extLst>
            </p:cNvPr>
            <p:cNvPicPr>
              <a:picLocks noChangeAspect="1"/>
            </p:cNvPicPr>
            <p:nvPr/>
          </p:nvPicPr>
          <p:blipFill>
            <a:blip r:embed="rId5"/>
            <a:stretch>
              <a:fillRect/>
            </a:stretch>
          </p:blipFill>
          <p:spPr>
            <a:xfrm>
              <a:off x="10925341" y="544818"/>
              <a:ext cx="727242" cy="772569"/>
            </a:xfrm>
            <a:prstGeom prst="rect">
              <a:avLst/>
            </a:prstGeom>
          </p:spPr>
        </p:pic>
        <p:pic>
          <p:nvPicPr>
            <p:cNvPr id="11" name="Image 10">
              <a:extLst>
                <a:ext uri="{FF2B5EF4-FFF2-40B4-BE49-F238E27FC236}">
                  <a16:creationId xmlns:a16="http://schemas.microsoft.com/office/drawing/2014/main" id="{B79755CF-A1B2-4ABE-BBF9-31C1641A7BBF}"/>
                </a:ext>
              </a:extLst>
            </p:cNvPr>
            <p:cNvPicPr>
              <a:picLocks noChangeAspect="1"/>
            </p:cNvPicPr>
            <p:nvPr/>
          </p:nvPicPr>
          <p:blipFill>
            <a:blip r:embed="rId6"/>
            <a:stretch>
              <a:fillRect/>
            </a:stretch>
          </p:blipFill>
          <p:spPr>
            <a:xfrm>
              <a:off x="11657503" y="544817"/>
              <a:ext cx="719003" cy="772570"/>
            </a:xfrm>
            <a:prstGeom prst="rect">
              <a:avLst/>
            </a:prstGeom>
          </p:spPr>
        </p:pic>
      </p:grpSp>
    </p:spTree>
    <p:extLst>
      <p:ext uri="{BB962C8B-B14F-4D97-AF65-F5344CB8AC3E}">
        <p14:creationId xmlns:p14="http://schemas.microsoft.com/office/powerpoint/2010/main" val="149216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948DAF5-09A1-4EFF-8F0C-85AEA6B42189}"/>
              </a:ext>
            </a:extLst>
          </p:cNvPr>
          <p:cNvSpPr/>
          <p:nvPr/>
        </p:nvSpPr>
        <p:spPr>
          <a:xfrm>
            <a:off x="677106" y="2921695"/>
            <a:ext cx="5167278" cy="3581385"/>
          </a:xfrm>
          <a:prstGeom prst="rect">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7" name="Groupe 116">
            <a:extLst>
              <a:ext uri="{FF2B5EF4-FFF2-40B4-BE49-F238E27FC236}">
                <a16:creationId xmlns:a16="http://schemas.microsoft.com/office/drawing/2014/main" id="{682F9592-B0D2-4CCE-B8EC-5229D2AB2C36}"/>
              </a:ext>
            </a:extLst>
          </p:cNvPr>
          <p:cNvGrpSpPr/>
          <p:nvPr/>
        </p:nvGrpSpPr>
        <p:grpSpPr>
          <a:xfrm>
            <a:off x="628033" y="2581696"/>
            <a:ext cx="5236421" cy="3930909"/>
            <a:chOff x="6382179" y="-14842"/>
            <a:chExt cx="5212909" cy="3702813"/>
          </a:xfrm>
        </p:grpSpPr>
        <p:grpSp>
          <p:nvGrpSpPr>
            <p:cNvPr id="120" name="Groupe 119">
              <a:extLst>
                <a:ext uri="{FF2B5EF4-FFF2-40B4-BE49-F238E27FC236}">
                  <a16:creationId xmlns:a16="http://schemas.microsoft.com/office/drawing/2014/main" id="{ACB19D20-6C40-43A8-99A9-058A3BF79333}"/>
                </a:ext>
              </a:extLst>
            </p:cNvPr>
            <p:cNvGrpSpPr/>
            <p:nvPr/>
          </p:nvGrpSpPr>
          <p:grpSpPr>
            <a:xfrm>
              <a:off x="6431556" y="328540"/>
              <a:ext cx="5163532" cy="3359431"/>
              <a:chOff x="6431556" y="328540"/>
              <a:chExt cx="5163532" cy="3359431"/>
            </a:xfrm>
          </p:grpSpPr>
          <p:grpSp>
            <p:nvGrpSpPr>
              <p:cNvPr id="122" name="Groupe 121">
                <a:extLst>
                  <a:ext uri="{FF2B5EF4-FFF2-40B4-BE49-F238E27FC236}">
                    <a16:creationId xmlns:a16="http://schemas.microsoft.com/office/drawing/2014/main" id="{0D63517C-0C05-4B75-8E46-FA0FC68D9993}"/>
                  </a:ext>
                </a:extLst>
              </p:cNvPr>
              <p:cNvGrpSpPr/>
              <p:nvPr/>
            </p:nvGrpSpPr>
            <p:grpSpPr>
              <a:xfrm>
                <a:off x="6431556" y="328540"/>
                <a:ext cx="5163532" cy="3359431"/>
                <a:chOff x="972298" y="2518973"/>
                <a:chExt cx="4722121" cy="3688686"/>
              </a:xfrm>
            </p:grpSpPr>
            <p:pic>
              <p:nvPicPr>
                <p:cNvPr id="152" name="Image 151">
                  <a:extLst>
                    <a:ext uri="{FF2B5EF4-FFF2-40B4-BE49-F238E27FC236}">
                      <a16:creationId xmlns:a16="http://schemas.microsoft.com/office/drawing/2014/main" id="{83D9BBA8-FD4F-417F-9210-EAAE8E63CD6E}"/>
                    </a:ext>
                  </a:extLst>
                </p:cNvPr>
                <p:cNvPicPr>
                  <a:picLocks noChangeAspect="1"/>
                </p:cNvPicPr>
                <p:nvPr/>
              </p:nvPicPr>
              <p:blipFill>
                <a:blip r:embed="rId2"/>
                <a:stretch>
                  <a:fillRect/>
                </a:stretch>
              </p:blipFill>
              <p:spPr>
                <a:xfrm>
                  <a:off x="972298" y="2518973"/>
                  <a:ext cx="4722121" cy="3688686"/>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3" name="Flèche : bas 152">
                  <a:extLst>
                    <a:ext uri="{FF2B5EF4-FFF2-40B4-BE49-F238E27FC236}">
                      <a16:creationId xmlns:a16="http://schemas.microsoft.com/office/drawing/2014/main" id="{C65A6A64-9319-46C1-A120-80E1694F8856}"/>
                    </a:ext>
                  </a:extLst>
                </p:cNvPr>
                <p:cNvSpPr/>
                <p:nvPr/>
              </p:nvSpPr>
              <p:spPr>
                <a:xfrm rot="16601669">
                  <a:off x="3377500" y="2737443"/>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Flèche : bas 153">
                  <a:extLst>
                    <a:ext uri="{FF2B5EF4-FFF2-40B4-BE49-F238E27FC236}">
                      <a16:creationId xmlns:a16="http://schemas.microsoft.com/office/drawing/2014/main" id="{C8552200-B553-4484-9A9F-C3B82B5319B4}"/>
                    </a:ext>
                  </a:extLst>
                </p:cNvPr>
                <p:cNvSpPr/>
                <p:nvPr/>
              </p:nvSpPr>
              <p:spPr>
                <a:xfrm rot="16601669">
                  <a:off x="3523467" y="2883624"/>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Flèche : bas 154">
                  <a:extLst>
                    <a:ext uri="{FF2B5EF4-FFF2-40B4-BE49-F238E27FC236}">
                      <a16:creationId xmlns:a16="http://schemas.microsoft.com/office/drawing/2014/main" id="{C070F8CA-9E35-4488-8EF0-DF1EA4F1E79F}"/>
                    </a:ext>
                  </a:extLst>
                </p:cNvPr>
                <p:cNvSpPr/>
                <p:nvPr/>
              </p:nvSpPr>
              <p:spPr>
                <a:xfrm rot="16601669">
                  <a:off x="3669433" y="3029806"/>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Flèche : bas 155">
                  <a:extLst>
                    <a:ext uri="{FF2B5EF4-FFF2-40B4-BE49-F238E27FC236}">
                      <a16:creationId xmlns:a16="http://schemas.microsoft.com/office/drawing/2014/main" id="{508478C9-DF33-4A9E-8CA4-AA9399CBB18E}"/>
                    </a:ext>
                  </a:extLst>
                </p:cNvPr>
                <p:cNvSpPr/>
                <p:nvPr/>
              </p:nvSpPr>
              <p:spPr>
                <a:xfrm rot="16601669">
                  <a:off x="3655469" y="3175988"/>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e 156">
                  <a:extLst>
                    <a:ext uri="{FF2B5EF4-FFF2-40B4-BE49-F238E27FC236}">
                      <a16:creationId xmlns:a16="http://schemas.microsoft.com/office/drawing/2014/main" id="{108AABCB-9645-408F-A651-87F74044338E}"/>
                    </a:ext>
                  </a:extLst>
                </p:cNvPr>
                <p:cNvGrpSpPr/>
                <p:nvPr/>
              </p:nvGrpSpPr>
              <p:grpSpPr>
                <a:xfrm>
                  <a:off x="1521826" y="3071259"/>
                  <a:ext cx="3300397" cy="2467695"/>
                  <a:chOff x="7530702" y="3150163"/>
                  <a:chExt cx="3445865" cy="2572662"/>
                </a:xfrm>
              </p:grpSpPr>
              <p:sp>
                <p:nvSpPr>
                  <p:cNvPr id="171" name="Flèche : bas 170">
                    <a:extLst>
                      <a:ext uri="{FF2B5EF4-FFF2-40B4-BE49-F238E27FC236}">
                        <a16:creationId xmlns:a16="http://schemas.microsoft.com/office/drawing/2014/main" id="{04A4A401-FE6C-41E9-8C5C-39C080B4CCDE}"/>
                      </a:ext>
                    </a:extLst>
                  </p:cNvPr>
                  <p:cNvSpPr/>
                  <p:nvPr/>
                </p:nvSpPr>
                <p:spPr>
                  <a:xfrm rot="16601669">
                    <a:off x="8706519" y="20380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lèche : bas 171">
                    <a:extLst>
                      <a:ext uri="{FF2B5EF4-FFF2-40B4-BE49-F238E27FC236}">
                        <a16:creationId xmlns:a16="http://schemas.microsoft.com/office/drawing/2014/main" id="{A554C57D-8B1C-4DD8-8B0A-D0318FB7D927}"/>
                      </a:ext>
                    </a:extLst>
                  </p:cNvPr>
                  <p:cNvSpPr/>
                  <p:nvPr/>
                </p:nvSpPr>
                <p:spPr>
                  <a:xfrm rot="16601669">
                    <a:off x="8858919" y="21904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èche : bas 172">
                    <a:extLst>
                      <a:ext uri="{FF2B5EF4-FFF2-40B4-BE49-F238E27FC236}">
                        <a16:creationId xmlns:a16="http://schemas.microsoft.com/office/drawing/2014/main" id="{90B3AE28-5D10-4A4D-80CA-052DE01E03B2}"/>
                      </a:ext>
                    </a:extLst>
                  </p:cNvPr>
                  <p:cNvSpPr/>
                  <p:nvPr/>
                </p:nvSpPr>
                <p:spPr>
                  <a:xfrm rot="16601669">
                    <a:off x="9011319" y="23428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lèche : bas 173">
                    <a:extLst>
                      <a:ext uri="{FF2B5EF4-FFF2-40B4-BE49-F238E27FC236}">
                        <a16:creationId xmlns:a16="http://schemas.microsoft.com/office/drawing/2014/main" id="{D07CEA2F-828E-43C8-869E-292EA9220DEC}"/>
                      </a:ext>
                    </a:extLst>
                  </p:cNvPr>
                  <p:cNvSpPr/>
                  <p:nvPr/>
                </p:nvSpPr>
                <p:spPr>
                  <a:xfrm rot="16601669">
                    <a:off x="9163719" y="24952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lèche : bas 174">
                    <a:extLst>
                      <a:ext uri="{FF2B5EF4-FFF2-40B4-BE49-F238E27FC236}">
                        <a16:creationId xmlns:a16="http://schemas.microsoft.com/office/drawing/2014/main" id="{7A74BC12-D5C8-431B-B1C1-2E4DC3975CE4}"/>
                      </a:ext>
                    </a:extLst>
                  </p:cNvPr>
                  <p:cNvSpPr/>
                  <p:nvPr/>
                </p:nvSpPr>
                <p:spPr>
                  <a:xfrm rot="16601669">
                    <a:off x="9316119" y="26476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lèche : bas 175">
                    <a:extLst>
                      <a:ext uri="{FF2B5EF4-FFF2-40B4-BE49-F238E27FC236}">
                        <a16:creationId xmlns:a16="http://schemas.microsoft.com/office/drawing/2014/main" id="{88188EDD-EC54-4F9F-B160-F72D74A6BBEF}"/>
                      </a:ext>
                    </a:extLst>
                  </p:cNvPr>
                  <p:cNvSpPr/>
                  <p:nvPr/>
                </p:nvSpPr>
                <p:spPr>
                  <a:xfrm rot="12562496">
                    <a:off x="8383899" y="3150163"/>
                    <a:ext cx="484632"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lèche : bas 176">
                    <a:extLst>
                      <a:ext uri="{FF2B5EF4-FFF2-40B4-BE49-F238E27FC236}">
                        <a16:creationId xmlns:a16="http://schemas.microsoft.com/office/drawing/2014/main" id="{DEA6ADE2-9BC5-42CB-96EC-108960038B03}"/>
                      </a:ext>
                    </a:extLst>
                  </p:cNvPr>
                  <p:cNvSpPr/>
                  <p:nvPr/>
                </p:nvSpPr>
                <p:spPr>
                  <a:xfrm rot="12562496">
                    <a:off x="9313204" y="3597462"/>
                    <a:ext cx="821316"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1" name="Rectangle 150">
                <a:extLst>
                  <a:ext uri="{FF2B5EF4-FFF2-40B4-BE49-F238E27FC236}">
                    <a16:creationId xmlns:a16="http://schemas.microsoft.com/office/drawing/2014/main" id="{184BB216-82C2-4BB8-9E79-1D11A59AD467}"/>
                  </a:ext>
                </a:extLst>
              </p:cNvPr>
              <p:cNvSpPr/>
              <p:nvPr/>
            </p:nvSpPr>
            <p:spPr>
              <a:xfrm rot="16200000">
                <a:off x="7040386" y="2577098"/>
                <a:ext cx="491338" cy="1589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1" name="Titre 9">
              <a:extLst>
                <a:ext uri="{FF2B5EF4-FFF2-40B4-BE49-F238E27FC236}">
                  <a16:creationId xmlns:a16="http://schemas.microsoft.com/office/drawing/2014/main" id="{440E5AD3-F4E1-411E-A734-CDC4E10C2E66}"/>
                </a:ext>
              </a:extLst>
            </p:cNvPr>
            <p:cNvSpPr txBox="1">
              <a:spLocks/>
            </p:cNvSpPr>
            <p:nvPr/>
          </p:nvSpPr>
          <p:spPr>
            <a:xfrm>
              <a:off x="6382179" y="-14842"/>
              <a:ext cx="3612139"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096" b="0" i="1" u="none" strike="noStrike" kern="1200" cap="none" spc="0" normalizeH="0" baseline="0" noProof="0" dirty="0">
                  <a:ln>
                    <a:noFill/>
                  </a:ln>
                  <a:solidFill>
                    <a:prstClr val="black">
                      <a:lumMod val="75000"/>
                      <a:lumOff val="25000"/>
                    </a:prstClr>
                  </a:solidFill>
                  <a:effectLst/>
                  <a:uLnTx/>
                  <a:uFillTx/>
                  <a:latin typeface="Arial" panose="020B0604020202020204"/>
                  <a:ea typeface="+mj-ea"/>
                  <a:cs typeface="+mj-cs"/>
                </a:rPr>
                <a:t>Ile de France</a:t>
              </a:r>
              <a:endParaRPr kumimoji="0" lang="fr-GB" sz="2096" b="0" i="1" u="none" strike="noStrike" kern="1200" cap="none" spc="0" normalizeH="0" baseline="0" noProof="0" dirty="0">
                <a:ln>
                  <a:noFill/>
                </a:ln>
                <a:solidFill>
                  <a:prstClr val="black">
                    <a:lumMod val="75000"/>
                    <a:lumOff val="25000"/>
                  </a:prstClr>
                </a:solidFill>
                <a:effectLst/>
                <a:uLnTx/>
                <a:uFillTx/>
                <a:latin typeface="Arial" panose="020B0604020202020204"/>
                <a:ea typeface="+mj-ea"/>
                <a:cs typeface="+mj-cs"/>
              </a:endParaRPr>
            </a:p>
          </p:txBody>
        </p:sp>
      </p:grpSp>
      <p:cxnSp>
        <p:nvCxnSpPr>
          <p:cNvPr id="61" name="Connecteur droit 60">
            <a:extLst>
              <a:ext uri="{FF2B5EF4-FFF2-40B4-BE49-F238E27FC236}">
                <a16:creationId xmlns:a16="http://schemas.microsoft.com/office/drawing/2014/main" id="{8059BED4-E7A9-41FB-A648-73CF27EB1417}"/>
              </a:ext>
            </a:extLst>
          </p:cNvPr>
          <p:cNvCxnSpPr>
            <a:cxnSpLocks/>
          </p:cNvCxnSpPr>
          <p:nvPr/>
        </p:nvCxnSpPr>
        <p:spPr>
          <a:xfrm flipV="1">
            <a:off x="1093655" y="1123246"/>
            <a:ext cx="10598728" cy="0"/>
          </a:xfrm>
          <a:prstGeom prst="line">
            <a:avLst/>
          </a:prstGeom>
          <a:noFill/>
          <a:ln w="28575" cap="flat" cmpd="sng" algn="ctr">
            <a:solidFill>
              <a:srgbClr val="E5281D"/>
            </a:solidFill>
            <a:prstDash val="solid"/>
            <a:miter lim="800000"/>
          </a:ln>
          <a:effectLst/>
        </p:spPr>
      </p:cxnSp>
      <p:sp>
        <p:nvSpPr>
          <p:cNvPr id="119" name="Rectangle 118">
            <a:extLst>
              <a:ext uri="{FF2B5EF4-FFF2-40B4-BE49-F238E27FC236}">
                <a16:creationId xmlns:a16="http://schemas.microsoft.com/office/drawing/2014/main" id="{2F17497D-FCD6-4865-801C-BCA05A70EDF1}"/>
              </a:ext>
            </a:extLst>
          </p:cNvPr>
          <p:cNvSpPr/>
          <p:nvPr/>
        </p:nvSpPr>
        <p:spPr>
          <a:xfrm rot="1738197">
            <a:off x="11605354" y="5999052"/>
            <a:ext cx="822434" cy="813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e 11">
            <a:extLst>
              <a:ext uri="{FF2B5EF4-FFF2-40B4-BE49-F238E27FC236}">
                <a16:creationId xmlns:a16="http://schemas.microsoft.com/office/drawing/2014/main" id="{B0B24253-886C-4B99-B392-2BD38CCB8C1B}"/>
              </a:ext>
            </a:extLst>
          </p:cNvPr>
          <p:cNvGrpSpPr/>
          <p:nvPr/>
        </p:nvGrpSpPr>
        <p:grpSpPr>
          <a:xfrm>
            <a:off x="5869049" y="507088"/>
            <a:ext cx="6497350" cy="6456054"/>
            <a:chOff x="567479" y="1248022"/>
            <a:chExt cx="5768526" cy="5664832"/>
          </a:xfrm>
        </p:grpSpPr>
        <p:pic>
          <p:nvPicPr>
            <p:cNvPr id="71" name="Image 70">
              <a:extLst>
                <a:ext uri="{FF2B5EF4-FFF2-40B4-BE49-F238E27FC236}">
                  <a16:creationId xmlns:a16="http://schemas.microsoft.com/office/drawing/2014/main" id="{EEC6DA3B-F959-494B-A1BD-C9FC62C4523D}"/>
                </a:ext>
              </a:extLst>
            </p:cNvPr>
            <p:cNvPicPr>
              <a:picLocks noChangeAspect="1"/>
            </p:cNvPicPr>
            <p:nvPr/>
          </p:nvPicPr>
          <p:blipFill rotWithShape="1">
            <a:blip r:embed="rId3"/>
            <a:srcRect b="6776"/>
            <a:stretch/>
          </p:blipFill>
          <p:spPr>
            <a:xfrm>
              <a:off x="567479" y="1248022"/>
              <a:ext cx="5636896" cy="5664832"/>
            </a:xfrm>
            <a:prstGeom prst="rect">
              <a:avLst/>
            </a:prstGeom>
          </p:spPr>
        </p:pic>
        <p:sp>
          <p:nvSpPr>
            <p:cNvPr id="183" name="Rectangle 182">
              <a:extLst>
                <a:ext uri="{FF2B5EF4-FFF2-40B4-BE49-F238E27FC236}">
                  <a16:creationId xmlns:a16="http://schemas.microsoft.com/office/drawing/2014/main" id="{1D50FA0F-38DF-492E-9B31-3B5923174C3F}"/>
                </a:ext>
              </a:extLst>
            </p:cNvPr>
            <p:cNvSpPr/>
            <p:nvPr/>
          </p:nvSpPr>
          <p:spPr>
            <a:xfrm>
              <a:off x="5200551" y="6256951"/>
              <a:ext cx="1135454" cy="619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3" name="Arc 112">
            <a:extLst>
              <a:ext uri="{FF2B5EF4-FFF2-40B4-BE49-F238E27FC236}">
                <a16:creationId xmlns:a16="http://schemas.microsoft.com/office/drawing/2014/main" id="{EED0BF35-2C64-4F01-BA5A-CFC17B6D87F0}"/>
              </a:ext>
            </a:extLst>
          </p:cNvPr>
          <p:cNvSpPr/>
          <p:nvPr/>
        </p:nvSpPr>
        <p:spPr>
          <a:xfrm rot="6251680">
            <a:off x="2840134" y="-1676364"/>
            <a:ext cx="7453320" cy="5894769"/>
          </a:xfrm>
          <a:prstGeom prst="arc">
            <a:avLst>
              <a:gd name="adj1" fmla="val 16321062"/>
              <a:gd name="adj2" fmla="val 2148472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itre 9">
            <a:extLst>
              <a:ext uri="{FF2B5EF4-FFF2-40B4-BE49-F238E27FC236}">
                <a16:creationId xmlns:a16="http://schemas.microsoft.com/office/drawing/2014/main" id="{125DCD1D-61BC-47AA-AE5E-6F755F97BECE}"/>
              </a:ext>
            </a:extLst>
          </p:cNvPr>
          <p:cNvSpPr txBox="1">
            <a:spLocks/>
          </p:cNvSpPr>
          <p:nvPr/>
        </p:nvSpPr>
        <p:spPr>
          <a:xfrm>
            <a:off x="979645" y="604446"/>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800" b="0" i="1" u="none" strike="noStrike" kern="1200" cap="none" spc="0" normalizeH="0" baseline="0" noProof="0" dirty="0">
                <a:ln>
                  <a:noFill/>
                </a:ln>
                <a:solidFill>
                  <a:srgbClr val="E5281D"/>
                </a:solidFill>
                <a:effectLst/>
                <a:uLnTx/>
                <a:uFillTx/>
                <a:latin typeface="Arial" panose="020B0604020202020204"/>
                <a:ea typeface="+mj-ea"/>
                <a:cs typeface="+mj-cs"/>
              </a:rPr>
              <a:t>Cartographie par région*</a:t>
            </a:r>
            <a:endParaRPr kumimoji="0" lang="fr-GB" sz="28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sp>
        <p:nvSpPr>
          <p:cNvPr id="66" name="Titre 9">
            <a:extLst>
              <a:ext uri="{FF2B5EF4-FFF2-40B4-BE49-F238E27FC236}">
                <a16:creationId xmlns:a16="http://schemas.microsoft.com/office/drawing/2014/main" id="{B8CD26C7-D532-4F2B-A41F-DFBD426AF764}"/>
              </a:ext>
            </a:extLst>
          </p:cNvPr>
          <p:cNvSpPr txBox="1">
            <a:spLocks/>
          </p:cNvSpPr>
          <p:nvPr/>
        </p:nvSpPr>
        <p:spPr>
          <a:xfrm>
            <a:off x="979645" y="1231198"/>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*Adresses des sièges sociaux</a:t>
            </a:r>
            <a:endParaRPr kumimoji="0" lang="fr-GB" sz="1400" b="0" i="1" u="none" strike="noStrike" kern="1200" cap="none" spc="0" normalizeH="0" baseline="0" noProof="0" dirty="0">
              <a:ln>
                <a:noFill/>
              </a:ln>
              <a:solidFill>
                <a:srgbClr val="E5281D"/>
              </a:solidFill>
              <a:effectLst/>
              <a:highlight>
                <a:srgbClr val="FFFF00"/>
              </a:highlight>
              <a:uLnTx/>
              <a:uFillTx/>
              <a:latin typeface="Arial" panose="020B0604020202020204"/>
              <a:ea typeface="+mj-ea"/>
              <a:cs typeface="+mj-cs"/>
            </a:endParaRPr>
          </a:p>
        </p:txBody>
      </p:sp>
      <p:pic>
        <p:nvPicPr>
          <p:cNvPr id="29" name="Image 28" descr="ID'EES Intérim | Savoie Mont Blanc Solidaires">
            <a:extLst>
              <a:ext uri="{FF2B5EF4-FFF2-40B4-BE49-F238E27FC236}">
                <a16:creationId xmlns:a16="http://schemas.microsoft.com/office/drawing/2014/main" id="{388EA1F0-794F-4A17-9B12-1F7F0A61EA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187" r="11517"/>
          <a:stretch/>
        </p:blipFill>
        <p:spPr bwMode="auto">
          <a:xfrm>
            <a:off x="10208446" y="3266889"/>
            <a:ext cx="548310" cy="420667"/>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 29" descr="Territoire zéro chômeur de longue durée : le projet continue">
            <a:extLst>
              <a:ext uri="{FF2B5EF4-FFF2-40B4-BE49-F238E27FC236}">
                <a16:creationId xmlns:a16="http://schemas.microsoft.com/office/drawing/2014/main" id="{6F19688E-4F9C-4B62-A354-F8EF8F5348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448" y="5135046"/>
            <a:ext cx="660864" cy="390978"/>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 30" descr="Pénélope Association B.A.R.RE">
            <a:extLst>
              <a:ext uri="{FF2B5EF4-FFF2-40B4-BE49-F238E27FC236}">
                <a16:creationId xmlns:a16="http://schemas.microsoft.com/office/drawing/2014/main" id="{1A664161-CE37-42EF-B455-2A9D77341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0845" y="2880290"/>
            <a:ext cx="918479" cy="306501"/>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 31">
            <a:extLst>
              <a:ext uri="{FF2B5EF4-FFF2-40B4-BE49-F238E27FC236}">
                <a16:creationId xmlns:a16="http://schemas.microsoft.com/office/drawing/2014/main" id="{BD6DDDB5-BB2B-493F-9BA6-EC740C2D6F68}"/>
              </a:ext>
            </a:extLst>
          </p:cNvPr>
          <p:cNvPicPr>
            <a:picLocks noChangeAspect="1"/>
          </p:cNvPicPr>
          <p:nvPr/>
        </p:nvPicPr>
        <p:blipFill rotWithShape="1">
          <a:blip r:embed="rId7"/>
          <a:srcRect l="17978" t="33859" r="67867" b="50514"/>
          <a:stretch/>
        </p:blipFill>
        <p:spPr>
          <a:xfrm>
            <a:off x="1775823" y="4510219"/>
            <a:ext cx="609531" cy="375628"/>
          </a:xfrm>
          <a:prstGeom prst="rect">
            <a:avLst/>
          </a:prstGeom>
        </p:spPr>
      </p:pic>
      <p:pic>
        <p:nvPicPr>
          <p:cNvPr id="39" name="Picture 16" descr="Résultat de recherche d'images pour &quot;logo pfactory&quot;">
            <a:extLst>
              <a:ext uri="{FF2B5EF4-FFF2-40B4-BE49-F238E27FC236}">
                <a16:creationId xmlns:a16="http://schemas.microsoft.com/office/drawing/2014/main" id="{ECB5259E-2790-4F66-AFC5-7922052A62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44729" y="5456158"/>
            <a:ext cx="904159" cy="2854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4" descr="Résultat de recherche d'images pour &quot;logo gwenneg&quot;">
            <a:extLst>
              <a:ext uri="{FF2B5EF4-FFF2-40B4-BE49-F238E27FC236}">
                <a16:creationId xmlns:a16="http://schemas.microsoft.com/office/drawing/2014/main" id="{996CCDA0-26EE-470C-8278-9C568749196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82837" y="2656790"/>
            <a:ext cx="826683" cy="202634"/>
          </a:xfrm>
          <a:prstGeom prst="rect">
            <a:avLst/>
          </a:prstGeom>
          <a:noFill/>
          <a:extLst>
            <a:ext uri="{909E8E84-426E-40DD-AFC4-6F175D3DCCD1}">
              <a14:hiddenFill xmlns:a14="http://schemas.microsoft.com/office/drawing/2010/main">
                <a:solidFill>
                  <a:srgbClr val="FFFFFF"/>
                </a:solidFill>
              </a14:hiddenFill>
            </a:ext>
          </a:extLst>
        </p:spPr>
      </p:pic>
      <p:pic>
        <p:nvPicPr>
          <p:cNvPr id="41" name="Image 40" descr="Résultat de recherche d'images pour &quot;scic digital grenoble&quot;">
            <a:extLst>
              <a:ext uri="{FF2B5EF4-FFF2-40B4-BE49-F238E27FC236}">
                <a16:creationId xmlns:a16="http://schemas.microsoft.com/office/drawing/2014/main" id="{97106863-B64E-4843-876A-DB29472038A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73782" y="3991800"/>
            <a:ext cx="577368" cy="277044"/>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 42" descr="Pour des villages vivants | RTES">
            <a:extLst>
              <a:ext uri="{FF2B5EF4-FFF2-40B4-BE49-F238E27FC236}">
                <a16:creationId xmlns:a16="http://schemas.microsoft.com/office/drawing/2014/main" id="{4F279F38-5A2E-4226-85C2-B1FAF63F971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0238" b="22619"/>
          <a:stretch/>
        </p:blipFill>
        <p:spPr bwMode="auto">
          <a:xfrm>
            <a:off x="10125871" y="4429069"/>
            <a:ext cx="882873" cy="248555"/>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 43" descr="Colibris - Oasis 21 - CO 2018 - Présentation du projet Oasis 21 pour le CO  2018 - Beau projet">
            <a:extLst>
              <a:ext uri="{FF2B5EF4-FFF2-40B4-BE49-F238E27FC236}">
                <a16:creationId xmlns:a16="http://schemas.microsoft.com/office/drawing/2014/main" id="{4D90FA11-B58F-40E9-8E7B-511F5E844EA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98545" y="3764924"/>
            <a:ext cx="558089" cy="408968"/>
          </a:xfrm>
          <a:prstGeom prst="rect">
            <a:avLst/>
          </a:prstGeom>
          <a:noFill/>
          <a:extLst>
            <a:ext uri="{909E8E84-426E-40DD-AFC4-6F175D3DCCD1}">
              <a14:hiddenFill xmlns:a14="http://schemas.microsoft.com/office/drawing/2010/main">
                <a:solidFill>
                  <a:srgbClr val="FFFFFF"/>
                </a:solidFill>
              </a14:hiddenFill>
            </a:ext>
          </a:extLst>
        </p:spPr>
      </p:pic>
      <p:pic>
        <p:nvPicPr>
          <p:cNvPr id="46" name="Image 45">
            <a:extLst>
              <a:ext uri="{FF2B5EF4-FFF2-40B4-BE49-F238E27FC236}">
                <a16:creationId xmlns:a16="http://schemas.microsoft.com/office/drawing/2014/main" id="{06AE6AAB-B5C1-42A6-944C-06BB850D1898}"/>
              </a:ext>
            </a:extLst>
          </p:cNvPr>
          <p:cNvPicPr>
            <a:picLocks noChangeAspect="1"/>
          </p:cNvPicPr>
          <p:nvPr/>
        </p:nvPicPr>
        <p:blipFill rotWithShape="1">
          <a:blip r:embed="rId13"/>
          <a:srcRect l="14431" t="9052" r="12222" b="9360"/>
          <a:stretch/>
        </p:blipFill>
        <p:spPr>
          <a:xfrm>
            <a:off x="2760440" y="4456202"/>
            <a:ext cx="509610" cy="511825"/>
          </a:xfrm>
          <a:prstGeom prst="rect">
            <a:avLst/>
          </a:prstGeom>
        </p:spPr>
      </p:pic>
      <p:pic>
        <p:nvPicPr>
          <p:cNvPr id="47" name="Picture 2" descr="Wimoov - Communauté d'Agglomération Saint-Avold Synergie">
            <a:extLst>
              <a:ext uri="{FF2B5EF4-FFF2-40B4-BE49-F238E27FC236}">
                <a16:creationId xmlns:a16="http://schemas.microsoft.com/office/drawing/2014/main" id="{3B348543-7110-4195-B86C-A622D05ED17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7417" b="32335"/>
          <a:stretch/>
        </p:blipFill>
        <p:spPr bwMode="auto">
          <a:xfrm>
            <a:off x="3569422" y="4585416"/>
            <a:ext cx="463333" cy="37411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logo inori">
            <a:extLst>
              <a:ext uri="{FF2B5EF4-FFF2-40B4-BE49-F238E27FC236}">
                <a16:creationId xmlns:a16="http://schemas.microsoft.com/office/drawing/2014/main" id="{14852CD7-4CD2-4561-BFC4-07BF1CC37C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36555" y="4023492"/>
            <a:ext cx="329633" cy="322813"/>
          </a:xfrm>
          <a:prstGeom prst="rect">
            <a:avLst/>
          </a:prstGeom>
          <a:noFill/>
          <a:extLst>
            <a:ext uri="{909E8E84-426E-40DD-AFC4-6F175D3DCCD1}">
              <a14:hiddenFill xmlns:a14="http://schemas.microsoft.com/office/drawing/2010/main">
                <a:solidFill>
                  <a:srgbClr val="FFFFFF"/>
                </a:solidFill>
              </a14:hiddenFill>
            </a:ext>
          </a:extLst>
        </p:spPr>
      </p:pic>
      <p:pic>
        <p:nvPicPr>
          <p:cNvPr id="49" name="Image 48" descr="illusion &amp; macadam (@illusionmacadam) | Twitter">
            <a:extLst>
              <a:ext uri="{FF2B5EF4-FFF2-40B4-BE49-F238E27FC236}">
                <a16:creationId xmlns:a16="http://schemas.microsoft.com/office/drawing/2014/main" id="{8DD22B5A-A593-4064-ACC9-ADA66DD7364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583504" y="5584445"/>
            <a:ext cx="400314" cy="392227"/>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a:extLst>
              <a:ext uri="{FF2B5EF4-FFF2-40B4-BE49-F238E27FC236}">
                <a16:creationId xmlns:a16="http://schemas.microsoft.com/office/drawing/2014/main" id="{7E58328A-2CBD-4D6B-8C55-B6D73C0D626B}"/>
              </a:ext>
            </a:extLst>
          </p:cNvPr>
          <p:cNvPicPr>
            <a:picLocks noChangeAspect="1"/>
          </p:cNvPicPr>
          <p:nvPr/>
        </p:nvPicPr>
        <p:blipFill>
          <a:blip r:embed="rId17"/>
          <a:stretch>
            <a:fillRect/>
          </a:stretch>
        </p:blipFill>
        <p:spPr>
          <a:xfrm>
            <a:off x="10723408" y="1973869"/>
            <a:ext cx="824666" cy="273789"/>
          </a:xfrm>
          <a:prstGeom prst="rect">
            <a:avLst/>
          </a:prstGeom>
        </p:spPr>
      </p:pic>
      <p:pic>
        <p:nvPicPr>
          <p:cNvPr id="52" name="Image 51">
            <a:extLst>
              <a:ext uri="{FF2B5EF4-FFF2-40B4-BE49-F238E27FC236}">
                <a16:creationId xmlns:a16="http://schemas.microsoft.com/office/drawing/2014/main" id="{FCCD4431-0900-4E2B-A67E-DA3CCE49FEF7}"/>
              </a:ext>
            </a:extLst>
          </p:cNvPr>
          <p:cNvPicPr>
            <a:picLocks noChangeAspect="1"/>
          </p:cNvPicPr>
          <p:nvPr/>
        </p:nvPicPr>
        <p:blipFill>
          <a:blip r:embed="rId18"/>
          <a:stretch>
            <a:fillRect/>
          </a:stretch>
        </p:blipFill>
        <p:spPr>
          <a:xfrm>
            <a:off x="9685680" y="4121900"/>
            <a:ext cx="803897" cy="218783"/>
          </a:xfrm>
          <a:prstGeom prst="rect">
            <a:avLst/>
          </a:prstGeom>
        </p:spPr>
      </p:pic>
      <p:pic>
        <p:nvPicPr>
          <p:cNvPr id="53" name="Picture 6" descr="Plateformes Streetlab">
            <a:extLst>
              <a:ext uri="{FF2B5EF4-FFF2-40B4-BE49-F238E27FC236}">
                <a16:creationId xmlns:a16="http://schemas.microsoft.com/office/drawing/2014/main" id="{CC7BDDB7-9728-4CC0-B48A-4633D8E8831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71463" y="5203434"/>
            <a:ext cx="992719" cy="329632"/>
          </a:xfrm>
          <a:prstGeom prst="rect">
            <a:avLst/>
          </a:prstGeom>
          <a:noFill/>
          <a:extLst>
            <a:ext uri="{909E8E84-426E-40DD-AFC4-6F175D3DCCD1}">
              <a14:hiddenFill xmlns:a14="http://schemas.microsoft.com/office/drawing/2010/main">
                <a:solidFill>
                  <a:srgbClr val="FFFFFF"/>
                </a:solidFill>
              </a14:hiddenFill>
            </a:ext>
          </a:extLst>
        </p:spPr>
      </p:pic>
      <p:pic>
        <p:nvPicPr>
          <p:cNvPr id="54" name="Image 53">
            <a:extLst>
              <a:ext uri="{FF2B5EF4-FFF2-40B4-BE49-F238E27FC236}">
                <a16:creationId xmlns:a16="http://schemas.microsoft.com/office/drawing/2014/main" id="{4A5AF98E-401B-421D-B244-7E18E3522A6B}"/>
              </a:ext>
            </a:extLst>
          </p:cNvPr>
          <p:cNvPicPr>
            <a:picLocks noChangeAspect="1"/>
          </p:cNvPicPr>
          <p:nvPr/>
        </p:nvPicPr>
        <p:blipFill>
          <a:blip r:embed="rId20"/>
          <a:stretch>
            <a:fillRect/>
          </a:stretch>
        </p:blipFill>
        <p:spPr>
          <a:xfrm>
            <a:off x="7446473" y="3020321"/>
            <a:ext cx="535905" cy="246567"/>
          </a:xfrm>
          <a:prstGeom prst="rect">
            <a:avLst/>
          </a:prstGeom>
        </p:spPr>
      </p:pic>
      <p:pic>
        <p:nvPicPr>
          <p:cNvPr id="55" name="Image 54">
            <a:extLst>
              <a:ext uri="{FF2B5EF4-FFF2-40B4-BE49-F238E27FC236}">
                <a16:creationId xmlns:a16="http://schemas.microsoft.com/office/drawing/2014/main" id="{FB037DCE-C3C6-489F-A853-91F3AECE2503}"/>
              </a:ext>
            </a:extLst>
          </p:cNvPr>
          <p:cNvPicPr>
            <a:picLocks noChangeAspect="1"/>
          </p:cNvPicPr>
          <p:nvPr/>
        </p:nvPicPr>
        <p:blipFill>
          <a:blip r:embed="rId21"/>
          <a:stretch>
            <a:fillRect/>
          </a:stretch>
        </p:blipFill>
        <p:spPr>
          <a:xfrm>
            <a:off x="10663696" y="2936040"/>
            <a:ext cx="968430" cy="228657"/>
          </a:xfrm>
          <a:prstGeom prst="rect">
            <a:avLst/>
          </a:prstGeom>
        </p:spPr>
      </p:pic>
      <p:pic>
        <p:nvPicPr>
          <p:cNvPr id="56" name="Image 55">
            <a:extLst>
              <a:ext uri="{FF2B5EF4-FFF2-40B4-BE49-F238E27FC236}">
                <a16:creationId xmlns:a16="http://schemas.microsoft.com/office/drawing/2014/main" id="{BA258652-F530-42F1-AFFF-46CAA9240400}"/>
              </a:ext>
            </a:extLst>
          </p:cNvPr>
          <p:cNvPicPr>
            <a:picLocks noChangeAspect="1"/>
          </p:cNvPicPr>
          <p:nvPr/>
        </p:nvPicPr>
        <p:blipFill rotWithShape="1">
          <a:blip r:embed="rId22"/>
          <a:srcRect l="2821" t="11773" r="5366" b="13384"/>
          <a:stretch/>
        </p:blipFill>
        <p:spPr>
          <a:xfrm>
            <a:off x="9190728" y="1001172"/>
            <a:ext cx="595792" cy="224619"/>
          </a:xfrm>
          <a:prstGeom prst="rect">
            <a:avLst/>
          </a:prstGeom>
        </p:spPr>
      </p:pic>
      <p:pic>
        <p:nvPicPr>
          <p:cNvPr id="57" name="Picture 8" descr="Bretagne Ateliers - Home | Facebook">
            <a:extLst>
              <a:ext uri="{FF2B5EF4-FFF2-40B4-BE49-F238E27FC236}">
                <a16:creationId xmlns:a16="http://schemas.microsoft.com/office/drawing/2014/main" id="{7FE8018A-966A-46F5-AF2C-85EC6BF664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78214" y="2194322"/>
            <a:ext cx="434664" cy="434664"/>
          </a:xfrm>
          <a:prstGeom prst="rect">
            <a:avLst/>
          </a:prstGeom>
          <a:noFill/>
          <a:extLst>
            <a:ext uri="{909E8E84-426E-40DD-AFC4-6F175D3DCCD1}">
              <a14:hiddenFill xmlns:a14="http://schemas.microsoft.com/office/drawing/2010/main">
                <a:solidFill>
                  <a:srgbClr val="FFFFFF"/>
                </a:solidFill>
              </a14:hiddenFill>
            </a:ext>
          </a:extLst>
        </p:spPr>
      </p:pic>
      <p:pic>
        <p:nvPicPr>
          <p:cNvPr id="60" name="Image 59">
            <a:extLst>
              <a:ext uri="{FF2B5EF4-FFF2-40B4-BE49-F238E27FC236}">
                <a16:creationId xmlns:a16="http://schemas.microsoft.com/office/drawing/2014/main" id="{AF2C5DF7-8E65-4413-BBB6-2DCBEA54C43D}"/>
              </a:ext>
            </a:extLst>
          </p:cNvPr>
          <p:cNvPicPr>
            <a:picLocks noChangeAspect="1"/>
          </p:cNvPicPr>
          <p:nvPr/>
        </p:nvPicPr>
        <p:blipFill rotWithShape="1">
          <a:blip r:embed="rId24"/>
          <a:srcRect l="20804" t="12589" r="18825" b="15551"/>
          <a:stretch/>
        </p:blipFill>
        <p:spPr>
          <a:xfrm>
            <a:off x="6312604" y="2225787"/>
            <a:ext cx="442888" cy="316200"/>
          </a:xfrm>
          <a:prstGeom prst="rect">
            <a:avLst/>
          </a:prstGeom>
        </p:spPr>
      </p:pic>
      <p:pic>
        <p:nvPicPr>
          <p:cNvPr id="70" name="Image 69">
            <a:extLst>
              <a:ext uri="{FF2B5EF4-FFF2-40B4-BE49-F238E27FC236}">
                <a16:creationId xmlns:a16="http://schemas.microsoft.com/office/drawing/2014/main" id="{DFC578B9-A37E-45F8-A5D7-9074C95FF09D}"/>
              </a:ext>
            </a:extLst>
          </p:cNvPr>
          <p:cNvPicPr>
            <a:picLocks noChangeAspect="1"/>
          </p:cNvPicPr>
          <p:nvPr/>
        </p:nvPicPr>
        <p:blipFill rotWithShape="1">
          <a:blip r:embed="rId25">
            <a:extLst>
              <a:ext uri="{28A0092B-C50C-407E-A947-70E740481C1C}">
                <a14:useLocalDpi xmlns:a14="http://schemas.microsoft.com/office/drawing/2010/main" val="0"/>
              </a:ext>
            </a:extLst>
          </a:blip>
          <a:srcRect l="15044" t="25000" r="18762" b="26515"/>
          <a:stretch/>
        </p:blipFill>
        <p:spPr>
          <a:xfrm>
            <a:off x="4402839" y="4677510"/>
            <a:ext cx="544476" cy="395983"/>
          </a:xfrm>
          <a:prstGeom prst="rect">
            <a:avLst/>
          </a:prstGeom>
        </p:spPr>
      </p:pic>
      <p:pic>
        <p:nvPicPr>
          <p:cNvPr id="72" name="Image 71">
            <a:extLst>
              <a:ext uri="{FF2B5EF4-FFF2-40B4-BE49-F238E27FC236}">
                <a16:creationId xmlns:a16="http://schemas.microsoft.com/office/drawing/2014/main" id="{948CC16C-C9FA-441E-AF6D-346158A61503}"/>
              </a:ext>
            </a:extLst>
          </p:cNvPr>
          <p:cNvPicPr>
            <a:picLocks noChangeAspect="1"/>
          </p:cNvPicPr>
          <p:nvPr/>
        </p:nvPicPr>
        <p:blipFill>
          <a:blip r:embed="rId26"/>
          <a:stretch>
            <a:fillRect/>
          </a:stretch>
        </p:blipFill>
        <p:spPr>
          <a:xfrm>
            <a:off x="3347037" y="3813821"/>
            <a:ext cx="505122" cy="311173"/>
          </a:xfrm>
          <a:prstGeom prst="rect">
            <a:avLst/>
          </a:prstGeom>
        </p:spPr>
      </p:pic>
      <p:sp>
        <p:nvSpPr>
          <p:cNvPr id="76" name="Rectangle 75">
            <a:extLst>
              <a:ext uri="{FF2B5EF4-FFF2-40B4-BE49-F238E27FC236}">
                <a16:creationId xmlns:a16="http://schemas.microsoft.com/office/drawing/2014/main" id="{A9E3F1E7-6F15-4F01-8983-676E4AF6199A}"/>
              </a:ext>
            </a:extLst>
          </p:cNvPr>
          <p:cNvSpPr/>
          <p:nvPr/>
        </p:nvSpPr>
        <p:spPr>
          <a:xfrm>
            <a:off x="4661104" y="1646767"/>
            <a:ext cx="481472" cy="13613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Picture 2" descr="Coloriage Carte de la Corse à imprimer sur COLORIAGES .info">
            <a:extLst>
              <a:ext uri="{FF2B5EF4-FFF2-40B4-BE49-F238E27FC236}">
                <a16:creationId xmlns:a16="http://schemas.microsoft.com/office/drawing/2014/main" id="{C14FCABB-4049-4041-968E-E5B04A4609E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717180" y="6166028"/>
            <a:ext cx="453989" cy="985805"/>
          </a:xfrm>
          <a:prstGeom prst="rect">
            <a:avLst/>
          </a:prstGeom>
          <a:noFill/>
          <a:extLst>
            <a:ext uri="{909E8E84-426E-40DD-AFC4-6F175D3DCCD1}">
              <a14:hiddenFill xmlns:a14="http://schemas.microsoft.com/office/drawing/2010/main">
                <a:solidFill>
                  <a:srgbClr val="FFFFFF"/>
                </a:solidFill>
              </a14:hiddenFill>
            </a:ext>
          </a:extLst>
        </p:spPr>
      </p:pic>
      <p:sp>
        <p:nvSpPr>
          <p:cNvPr id="62" name="Titre 9">
            <a:extLst>
              <a:ext uri="{FF2B5EF4-FFF2-40B4-BE49-F238E27FC236}">
                <a16:creationId xmlns:a16="http://schemas.microsoft.com/office/drawing/2014/main" id="{58BACA0E-CD98-46BC-A16A-0DC5AC7ADEC0}"/>
              </a:ext>
            </a:extLst>
          </p:cNvPr>
          <p:cNvSpPr txBox="1">
            <a:spLocks/>
          </p:cNvSpPr>
          <p:nvPr/>
        </p:nvSpPr>
        <p:spPr>
          <a:xfrm>
            <a:off x="9676705" y="174510"/>
            <a:ext cx="2918071" cy="310484"/>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r"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Situation en Janvier 2022</a:t>
            </a:r>
            <a:endParaRPr kumimoji="0" lang="fr-GB" sz="1400" b="0" i="1" u="none" strike="noStrike" kern="1200" cap="none" spc="0" normalizeH="0" baseline="0" noProof="0" dirty="0">
              <a:ln>
                <a:noFill/>
              </a:ln>
              <a:solidFill>
                <a:srgbClr val="E5281D"/>
              </a:solidFill>
              <a:effectLst/>
              <a:highlight>
                <a:srgbClr val="FFFF00"/>
              </a:highlight>
              <a:uLnTx/>
              <a:uFillTx/>
              <a:latin typeface="Arial" panose="020B0604020202020204"/>
              <a:ea typeface="+mj-ea"/>
              <a:cs typeface="+mj-cs"/>
            </a:endParaRPr>
          </a:p>
        </p:txBody>
      </p:sp>
    </p:spTree>
    <p:extLst>
      <p:ext uri="{BB962C8B-B14F-4D97-AF65-F5344CB8AC3E}">
        <p14:creationId xmlns:p14="http://schemas.microsoft.com/office/powerpoint/2010/main" val="424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 coins arrondis 86">
            <a:extLst>
              <a:ext uri="{FF2B5EF4-FFF2-40B4-BE49-F238E27FC236}">
                <a16:creationId xmlns:a16="http://schemas.microsoft.com/office/drawing/2014/main" id="{4903A791-5805-42B6-A5D7-FE37A13B21F4}"/>
              </a:ext>
            </a:extLst>
          </p:cNvPr>
          <p:cNvSpPr/>
          <p:nvPr/>
        </p:nvSpPr>
        <p:spPr>
          <a:xfrm>
            <a:off x="1103773" y="1725161"/>
            <a:ext cx="10533727" cy="1520974"/>
          </a:xfrm>
          <a:prstGeom prst="roundRect">
            <a:avLst>
              <a:gd name="adj" fmla="val 6948"/>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lumMod val="50000"/>
                </a:schemeClr>
              </a:solidFill>
            </a:endParaRPr>
          </a:p>
        </p:txBody>
      </p:sp>
      <p:sp>
        <p:nvSpPr>
          <p:cNvPr id="85" name="Rectangle : coins arrondis 84">
            <a:extLst>
              <a:ext uri="{FF2B5EF4-FFF2-40B4-BE49-F238E27FC236}">
                <a16:creationId xmlns:a16="http://schemas.microsoft.com/office/drawing/2014/main" id="{E5514922-65F2-4C14-982A-0357834C6BDF}"/>
              </a:ext>
            </a:extLst>
          </p:cNvPr>
          <p:cNvSpPr/>
          <p:nvPr/>
        </p:nvSpPr>
        <p:spPr>
          <a:xfrm>
            <a:off x="1093654" y="1886857"/>
            <a:ext cx="10562897" cy="2330239"/>
          </a:xfrm>
          <a:prstGeom prst="roundRect">
            <a:avLst>
              <a:gd name="adj" fmla="val 1245"/>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lumMod val="50000"/>
                </a:schemeClr>
              </a:solidFill>
            </a:endParaRPr>
          </a:p>
        </p:txBody>
      </p:sp>
      <p:sp>
        <p:nvSpPr>
          <p:cNvPr id="7" name="Titre 9">
            <a:extLst>
              <a:ext uri="{FF2B5EF4-FFF2-40B4-BE49-F238E27FC236}">
                <a16:creationId xmlns:a16="http://schemas.microsoft.com/office/drawing/2014/main" id="{D4500E95-16E3-4537-8008-95D0FFA2E8FC}"/>
              </a:ext>
            </a:extLst>
          </p:cNvPr>
          <p:cNvSpPr>
            <a:spLocks noGrp="1"/>
          </p:cNvSpPr>
          <p:nvPr>
            <p:ph type="title"/>
          </p:nvPr>
        </p:nvSpPr>
        <p:spPr>
          <a:xfrm>
            <a:off x="979644" y="604446"/>
            <a:ext cx="9992116" cy="468000"/>
          </a:xfrm>
        </p:spPr>
        <p:txBody>
          <a:bodyPr/>
          <a:lstStyle/>
          <a:p>
            <a:r>
              <a:rPr lang="fr-FR" b="0" dirty="0"/>
              <a:t>Notre stratégie d’investissement – </a:t>
            </a:r>
            <a:r>
              <a:rPr lang="fr-FR" sz="2400" b="0" i="1" dirty="0"/>
              <a:t>Axes d’investissement</a:t>
            </a:r>
            <a:endParaRPr lang="fr-GB" b="0" i="1" dirty="0"/>
          </a:p>
        </p:txBody>
      </p:sp>
      <p:sp>
        <p:nvSpPr>
          <p:cNvPr id="29" name="Titre 9">
            <a:extLst>
              <a:ext uri="{FF2B5EF4-FFF2-40B4-BE49-F238E27FC236}">
                <a16:creationId xmlns:a16="http://schemas.microsoft.com/office/drawing/2014/main" id="{B383A36B-FF8F-42CE-BC4A-268519A34F8F}"/>
              </a:ext>
            </a:extLst>
          </p:cNvPr>
          <p:cNvSpPr txBox="1">
            <a:spLocks/>
          </p:cNvSpPr>
          <p:nvPr/>
        </p:nvSpPr>
        <p:spPr>
          <a:xfrm>
            <a:off x="993829" y="1417049"/>
            <a:ext cx="2986348" cy="314077"/>
          </a:xfrm>
          <a:prstGeom prst="roundRect">
            <a:avLst>
              <a:gd name="adj" fmla="val 12465"/>
            </a:avLst>
          </a:prstGeom>
          <a:noFill/>
          <a:ln>
            <a:noFill/>
          </a:ln>
        </p:spPr>
        <p:txBody>
          <a:bodyPr anchor="ct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b="0" dirty="0">
                <a:solidFill>
                  <a:schemeClr val="accent6">
                    <a:lumMod val="75000"/>
                  </a:schemeClr>
                </a:solidFill>
              </a:rPr>
              <a:t>3 axes d’investissement</a:t>
            </a:r>
            <a:endParaRPr lang="fr-GB" sz="2000" b="0" dirty="0">
              <a:solidFill>
                <a:schemeClr val="accent6">
                  <a:lumMod val="75000"/>
                </a:schemeClr>
              </a:solidFill>
            </a:endParaRPr>
          </a:p>
        </p:txBody>
      </p:sp>
      <p:cxnSp>
        <p:nvCxnSpPr>
          <p:cNvPr id="47" name="Connecteur droit 46">
            <a:extLst>
              <a:ext uri="{FF2B5EF4-FFF2-40B4-BE49-F238E27FC236}">
                <a16:creationId xmlns:a16="http://schemas.microsoft.com/office/drawing/2014/main" id="{1B66081E-5FBD-41C5-A2D7-FC5FA4BCAB4E}"/>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Espace réservé du numéro de diapositive 3">
            <a:extLst>
              <a:ext uri="{FF2B5EF4-FFF2-40B4-BE49-F238E27FC236}">
                <a16:creationId xmlns:a16="http://schemas.microsoft.com/office/drawing/2014/main" id="{52AF3012-9E4C-47B6-8E40-FFFCF1EFA623}"/>
              </a:ext>
            </a:extLst>
          </p:cNvPr>
          <p:cNvSpPr>
            <a:spLocks noGrp="1"/>
          </p:cNvSpPr>
          <p:nvPr>
            <p:ph type="sldNum" sz="quarter" idx="12"/>
          </p:nvPr>
        </p:nvSpPr>
        <p:spPr>
          <a:xfrm>
            <a:off x="11267999" y="6677707"/>
            <a:ext cx="519543" cy="180000"/>
          </a:xfrm>
        </p:spPr>
        <p:txBody>
          <a:bodyPr/>
          <a:lstStyle/>
          <a:p>
            <a:fld id="{FF67EF60-D3B0-409C-88CD-C39F952AE724}" type="slidenum">
              <a:rPr lang="fr-FR" smtClean="0"/>
              <a:t>17</a:t>
            </a:fld>
            <a:endParaRPr lang="fr-FR" dirty="0"/>
          </a:p>
        </p:txBody>
      </p:sp>
      <p:grpSp>
        <p:nvGrpSpPr>
          <p:cNvPr id="4" name="Groupe 3">
            <a:extLst>
              <a:ext uri="{FF2B5EF4-FFF2-40B4-BE49-F238E27FC236}">
                <a16:creationId xmlns:a16="http://schemas.microsoft.com/office/drawing/2014/main" id="{89CE638A-465F-4F45-A989-30C624185FF3}"/>
              </a:ext>
            </a:extLst>
          </p:cNvPr>
          <p:cNvGrpSpPr/>
          <p:nvPr/>
        </p:nvGrpSpPr>
        <p:grpSpPr>
          <a:xfrm>
            <a:off x="1118889" y="2259767"/>
            <a:ext cx="2911548" cy="3201647"/>
            <a:chOff x="3969516" y="1906347"/>
            <a:chExt cx="1921982" cy="2158250"/>
          </a:xfrm>
        </p:grpSpPr>
        <p:sp>
          <p:nvSpPr>
            <p:cNvPr id="74" name="Hexagone 73">
              <a:extLst>
                <a:ext uri="{FF2B5EF4-FFF2-40B4-BE49-F238E27FC236}">
                  <a16:creationId xmlns:a16="http://schemas.microsoft.com/office/drawing/2014/main" id="{EE88ED27-E2F3-4D6F-BE77-BC6B5159A193}"/>
                </a:ext>
              </a:extLst>
            </p:cNvPr>
            <p:cNvSpPr/>
            <p:nvPr/>
          </p:nvSpPr>
          <p:spPr>
            <a:xfrm rot="16200000">
              <a:off x="3868265" y="2096291"/>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5" name="Groupe 74">
              <a:extLst>
                <a:ext uri="{FF2B5EF4-FFF2-40B4-BE49-F238E27FC236}">
                  <a16:creationId xmlns:a16="http://schemas.microsoft.com/office/drawing/2014/main" id="{BC2EF76F-E40B-419E-904E-8B4285DA8367}"/>
                </a:ext>
              </a:extLst>
            </p:cNvPr>
            <p:cNvGrpSpPr/>
            <p:nvPr/>
          </p:nvGrpSpPr>
          <p:grpSpPr>
            <a:xfrm>
              <a:off x="3969516" y="1906347"/>
              <a:ext cx="1921982" cy="2143533"/>
              <a:chOff x="-427010" y="1964432"/>
              <a:chExt cx="1921982" cy="2143533"/>
            </a:xfrm>
          </p:grpSpPr>
          <p:pic>
            <p:nvPicPr>
              <p:cNvPr id="76" name="Graphique 75">
                <a:extLst>
                  <a:ext uri="{FF2B5EF4-FFF2-40B4-BE49-F238E27FC236}">
                    <a16:creationId xmlns:a16="http://schemas.microsoft.com/office/drawing/2014/main" id="{5F516263-C14E-481F-900E-8B3966D9B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59" y="1964432"/>
                <a:ext cx="1902931" cy="2143533"/>
              </a:xfrm>
              <a:prstGeom prst="rect">
                <a:avLst/>
              </a:prstGeom>
            </p:spPr>
          </p:pic>
          <p:sp>
            <p:nvSpPr>
              <p:cNvPr id="77" name="Espace réservé du texte 5">
                <a:extLst>
                  <a:ext uri="{FF2B5EF4-FFF2-40B4-BE49-F238E27FC236}">
                    <a16:creationId xmlns:a16="http://schemas.microsoft.com/office/drawing/2014/main" id="{BBE0CFA1-97EE-490C-A3B4-582B0842C14C}"/>
                  </a:ext>
                </a:extLst>
              </p:cNvPr>
              <p:cNvSpPr txBox="1">
                <a:spLocks/>
              </p:cNvSpPr>
              <p:nvPr/>
            </p:nvSpPr>
            <p:spPr>
              <a:xfrm>
                <a:off x="-427010" y="2914019"/>
                <a:ext cx="1874357"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2000" b="1" i="0" dirty="0">
                    <a:solidFill>
                      <a:schemeClr val="bg1"/>
                    </a:solidFill>
                    <a:latin typeface="+mj-lt"/>
                    <a:ea typeface="+mj-ea"/>
                    <a:cs typeface="+mj-cs"/>
                  </a:rPr>
                  <a:t>Economie circulaire</a:t>
                </a:r>
              </a:p>
            </p:txBody>
          </p:sp>
        </p:grpSp>
        <p:pic>
          <p:nvPicPr>
            <p:cNvPr id="5" name="Image 4">
              <a:extLst>
                <a:ext uri="{FF2B5EF4-FFF2-40B4-BE49-F238E27FC236}">
                  <a16:creationId xmlns:a16="http://schemas.microsoft.com/office/drawing/2014/main" id="{7A48B39F-4622-406D-B33A-8743EAC66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271" y="2246457"/>
              <a:ext cx="583200" cy="583200"/>
            </a:xfrm>
            <a:prstGeom prst="rect">
              <a:avLst/>
            </a:prstGeom>
          </p:spPr>
        </p:pic>
      </p:grpSp>
      <p:grpSp>
        <p:nvGrpSpPr>
          <p:cNvPr id="8" name="Groupe 7">
            <a:extLst>
              <a:ext uri="{FF2B5EF4-FFF2-40B4-BE49-F238E27FC236}">
                <a16:creationId xmlns:a16="http://schemas.microsoft.com/office/drawing/2014/main" id="{0DF9D8CD-D018-4853-A47E-35DE15DC7653}"/>
              </a:ext>
            </a:extLst>
          </p:cNvPr>
          <p:cNvGrpSpPr/>
          <p:nvPr/>
        </p:nvGrpSpPr>
        <p:grpSpPr>
          <a:xfrm>
            <a:off x="4917263" y="2259767"/>
            <a:ext cx="2911548" cy="3201647"/>
            <a:chOff x="6810084" y="1901295"/>
            <a:chExt cx="1921982" cy="2158250"/>
          </a:xfrm>
        </p:grpSpPr>
        <p:sp>
          <p:nvSpPr>
            <p:cNvPr id="86" name="Hexagone 85">
              <a:extLst>
                <a:ext uri="{FF2B5EF4-FFF2-40B4-BE49-F238E27FC236}">
                  <a16:creationId xmlns:a16="http://schemas.microsoft.com/office/drawing/2014/main" id="{F078A080-4DB1-4650-97DC-C47E4305DEAB}"/>
                </a:ext>
              </a:extLst>
            </p:cNvPr>
            <p:cNvSpPr/>
            <p:nvPr/>
          </p:nvSpPr>
          <p:spPr>
            <a:xfrm rot="16200000">
              <a:off x="6704278" y="2091239"/>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8" name="Groupe 87">
              <a:extLst>
                <a:ext uri="{FF2B5EF4-FFF2-40B4-BE49-F238E27FC236}">
                  <a16:creationId xmlns:a16="http://schemas.microsoft.com/office/drawing/2014/main" id="{0C277F1E-0487-4375-A683-1C07ABF76C77}"/>
                </a:ext>
              </a:extLst>
            </p:cNvPr>
            <p:cNvGrpSpPr/>
            <p:nvPr/>
          </p:nvGrpSpPr>
          <p:grpSpPr>
            <a:xfrm>
              <a:off x="6810084" y="1901295"/>
              <a:ext cx="1921982" cy="2143533"/>
              <a:chOff x="-427010" y="1964432"/>
              <a:chExt cx="1921982" cy="2143533"/>
            </a:xfrm>
          </p:grpSpPr>
          <p:pic>
            <p:nvPicPr>
              <p:cNvPr id="89" name="Graphique 88">
                <a:extLst>
                  <a:ext uri="{FF2B5EF4-FFF2-40B4-BE49-F238E27FC236}">
                    <a16:creationId xmlns:a16="http://schemas.microsoft.com/office/drawing/2014/main" id="{11C79E2E-CC0E-4D8E-8D59-044474DBAB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59" y="1964432"/>
                <a:ext cx="1902931" cy="2143533"/>
              </a:xfrm>
              <a:prstGeom prst="rect">
                <a:avLst/>
              </a:prstGeom>
            </p:spPr>
          </p:pic>
          <p:sp>
            <p:nvSpPr>
              <p:cNvPr id="90" name="Espace réservé du texte 5">
                <a:extLst>
                  <a:ext uri="{FF2B5EF4-FFF2-40B4-BE49-F238E27FC236}">
                    <a16:creationId xmlns:a16="http://schemas.microsoft.com/office/drawing/2014/main" id="{7C149B7E-8CD4-4FCB-B692-EC947240BD2D}"/>
                  </a:ext>
                </a:extLst>
              </p:cNvPr>
              <p:cNvSpPr txBox="1">
                <a:spLocks/>
              </p:cNvSpPr>
              <p:nvPr/>
            </p:nvSpPr>
            <p:spPr>
              <a:xfrm>
                <a:off x="-427010" y="2914019"/>
                <a:ext cx="1874357"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2000" b="1" i="0" dirty="0">
                    <a:solidFill>
                      <a:schemeClr val="bg1"/>
                    </a:solidFill>
                    <a:latin typeface="+mj-lt"/>
                    <a:ea typeface="+mj-ea"/>
                    <a:cs typeface="+mj-cs"/>
                  </a:rPr>
                  <a:t>Inclusion par l’emploi</a:t>
                </a:r>
              </a:p>
            </p:txBody>
          </p:sp>
        </p:grpSp>
        <p:pic>
          <p:nvPicPr>
            <p:cNvPr id="68" name="Image 67">
              <a:extLst>
                <a:ext uri="{FF2B5EF4-FFF2-40B4-BE49-F238E27FC236}">
                  <a16:creationId xmlns:a16="http://schemas.microsoft.com/office/drawing/2014/main" id="{ED0C82EA-8B5A-41EA-B1A6-1E9FBDEBFA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84445" y="2213877"/>
              <a:ext cx="583200" cy="583200"/>
            </a:xfrm>
            <a:prstGeom prst="rect">
              <a:avLst/>
            </a:prstGeom>
          </p:spPr>
        </p:pic>
      </p:grpSp>
      <p:grpSp>
        <p:nvGrpSpPr>
          <p:cNvPr id="6" name="Groupe 5">
            <a:extLst>
              <a:ext uri="{FF2B5EF4-FFF2-40B4-BE49-F238E27FC236}">
                <a16:creationId xmlns:a16="http://schemas.microsoft.com/office/drawing/2014/main" id="{A8F3DEB8-EC99-41B8-892B-47E33E08E65F}"/>
              </a:ext>
            </a:extLst>
          </p:cNvPr>
          <p:cNvGrpSpPr/>
          <p:nvPr/>
        </p:nvGrpSpPr>
        <p:grpSpPr>
          <a:xfrm>
            <a:off x="8715638" y="2259767"/>
            <a:ext cx="2911548" cy="3201647"/>
            <a:chOff x="9709644" y="1929405"/>
            <a:chExt cx="1921982" cy="2158250"/>
          </a:xfrm>
        </p:grpSpPr>
        <p:sp>
          <p:nvSpPr>
            <p:cNvPr id="92" name="Hexagone 91">
              <a:extLst>
                <a:ext uri="{FF2B5EF4-FFF2-40B4-BE49-F238E27FC236}">
                  <a16:creationId xmlns:a16="http://schemas.microsoft.com/office/drawing/2014/main" id="{7A974ACD-46A5-4C3F-AC48-469D09FDF35D}"/>
                </a:ext>
              </a:extLst>
            </p:cNvPr>
            <p:cNvSpPr/>
            <p:nvPr/>
          </p:nvSpPr>
          <p:spPr>
            <a:xfrm rot="16200000">
              <a:off x="9608393" y="2119349"/>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3" name="Groupe 92">
              <a:extLst>
                <a:ext uri="{FF2B5EF4-FFF2-40B4-BE49-F238E27FC236}">
                  <a16:creationId xmlns:a16="http://schemas.microsoft.com/office/drawing/2014/main" id="{8C974183-9E5D-49C5-AB53-C9FA59F35D6F}"/>
                </a:ext>
              </a:extLst>
            </p:cNvPr>
            <p:cNvGrpSpPr/>
            <p:nvPr/>
          </p:nvGrpSpPr>
          <p:grpSpPr>
            <a:xfrm>
              <a:off x="9709644" y="1929405"/>
              <a:ext cx="1921982" cy="2143533"/>
              <a:chOff x="-427010" y="1964432"/>
              <a:chExt cx="1921982" cy="2143533"/>
            </a:xfrm>
          </p:grpSpPr>
          <p:pic>
            <p:nvPicPr>
              <p:cNvPr id="94" name="Graphique 93">
                <a:extLst>
                  <a:ext uri="{FF2B5EF4-FFF2-40B4-BE49-F238E27FC236}">
                    <a16:creationId xmlns:a16="http://schemas.microsoft.com/office/drawing/2014/main" id="{E846A9DD-9EF4-44F6-9EEA-1F1F6F384E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59" y="1964432"/>
                <a:ext cx="1902931" cy="2143533"/>
              </a:xfrm>
              <a:prstGeom prst="rect">
                <a:avLst/>
              </a:prstGeom>
            </p:spPr>
          </p:pic>
          <p:sp>
            <p:nvSpPr>
              <p:cNvPr id="95" name="Espace réservé du texte 5">
                <a:extLst>
                  <a:ext uri="{FF2B5EF4-FFF2-40B4-BE49-F238E27FC236}">
                    <a16:creationId xmlns:a16="http://schemas.microsoft.com/office/drawing/2014/main" id="{CE925532-9FFA-4F5E-B7CB-88DFEB14524F}"/>
                  </a:ext>
                </a:extLst>
              </p:cNvPr>
              <p:cNvSpPr txBox="1">
                <a:spLocks/>
              </p:cNvSpPr>
              <p:nvPr/>
            </p:nvSpPr>
            <p:spPr>
              <a:xfrm>
                <a:off x="-427010" y="2882487"/>
                <a:ext cx="1874357"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b="1" i="0" dirty="0">
                    <a:solidFill>
                      <a:schemeClr val="bg1"/>
                    </a:solidFill>
                    <a:latin typeface="+mj-lt"/>
                    <a:ea typeface="+mj-ea"/>
                    <a:cs typeface="+mj-cs"/>
                  </a:rPr>
                  <a:t>Tiers-lieux &amp; dynamisme territorial</a:t>
                </a:r>
              </a:p>
            </p:txBody>
          </p:sp>
        </p:grpSp>
        <p:pic>
          <p:nvPicPr>
            <p:cNvPr id="3" name="Image 2">
              <a:extLst>
                <a:ext uri="{FF2B5EF4-FFF2-40B4-BE49-F238E27FC236}">
                  <a16:creationId xmlns:a16="http://schemas.microsoft.com/office/drawing/2014/main" id="{97A65096-A2AB-4676-AECF-482FDA22B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8560" y="2217888"/>
              <a:ext cx="583200" cy="583200"/>
            </a:xfrm>
            <a:prstGeom prst="rect">
              <a:avLst/>
            </a:prstGeom>
          </p:spPr>
        </p:pic>
      </p:grpSp>
      <p:sp>
        <p:nvSpPr>
          <p:cNvPr id="30" name="Espace réservé du pied de page 2">
            <a:extLst>
              <a:ext uri="{FF2B5EF4-FFF2-40B4-BE49-F238E27FC236}">
                <a16:creationId xmlns:a16="http://schemas.microsoft.com/office/drawing/2014/main" id="{4A621EF0-657C-426F-BE07-E35BBF51EF87}"/>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951410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Connecteur : en angle 93">
            <a:extLst>
              <a:ext uri="{FF2B5EF4-FFF2-40B4-BE49-F238E27FC236}">
                <a16:creationId xmlns:a16="http://schemas.microsoft.com/office/drawing/2014/main" id="{DEDDADC2-1A9E-4C08-83E3-50CCD6143D7E}"/>
              </a:ext>
            </a:extLst>
          </p:cNvPr>
          <p:cNvCxnSpPr>
            <a:cxnSpLocks/>
            <a:endCxn id="83" idx="4"/>
          </p:cNvCxnSpPr>
          <p:nvPr/>
        </p:nvCxnSpPr>
        <p:spPr>
          <a:xfrm rot="10800000">
            <a:off x="4440340" y="1707131"/>
            <a:ext cx="7171288" cy="40814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847CAC56-D6A2-48F2-8788-DA162F611F05}"/>
              </a:ext>
            </a:extLst>
          </p:cNvPr>
          <p:cNvGrpSpPr/>
          <p:nvPr/>
        </p:nvGrpSpPr>
        <p:grpSpPr>
          <a:xfrm>
            <a:off x="1093655" y="2301570"/>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43691" y="2857133"/>
              <a:ext cx="273905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r>
                <a:rPr lang="fr-FR" sz="2400" b="1" dirty="0"/>
                <a:t>Economie circulaire</a:t>
              </a:r>
            </a:p>
            <a:p>
              <a:endParaRPr lang="fr-FR" sz="1100" dirty="0"/>
            </a:p>
            <a:p>
              <a:r>
                <a:rPr lang="fr-FR" sz="1500" i="1" dirty="0"/>
                <a:t>Optimiser l’allocation et l’utilisation des </a:t>
              </a:r>
              <a:br>
                <a:rPr lang="fr-FR" sz="1500" i="1" dirty="0"/>
              </a:br>
              <a:r>
                <a:rPr lang="fr-FR" sz="1500" i="1" dirty="0"/>
                <a:t>ressources</a:t>
              </a:r>
              <a:endParaRPr lang="fr-GB" sz="1500" i="1" dirty="0"/>
            </a:p>
          </p:txBody>
        </p:sp>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10334953"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b="0" dirty="0">
                <a:solidFill>
                  <a:schemeClr val="tx1"/>
                </a:solidFill>
              </a:rPr>
              <a:t>L’Economie Circulaire – </a:t>
            </a:r>
            <a:r>
              <a:rPr lang="fr-FR" sz="2400" b="0" i="1" dirty="0">
                <a:solidFill>
                  <a:schemeClr val="tx1"/>
                </a:solidFill>
              </a:rPr>
              <a:t>Axe d’investissement</a:t>
            </a:r>
            <a:endParaRPr lang="fr-GB" b="0" i="1" dirty="0">
              <a:solidFill>
                <a:schemeClr val="tx1"/>
              </a:solidFill>
            </a:endParaRPr>
          </a:p>
        </p:txBody>
      </p:sp>
      <p:grpSp>
        <p:nvGrpSpPr>
          <p:cNvPr id="33" name="Groupe 32">
            <a:extLst>
              <a:ext uri="{FF2B5EF4-FFF2-40B4-BE49-F238E27FC236}">
                <a16:creationId xmlns:a16="http://schemas.microsoft.com/office/drawing/2014/main" id="{E7699803-5B17-4052-A665-FA4380CDA2DE}"/>
              </a:ext>
            </a:extLst>
          </p:cNvPr>
          <p:cNvGrpSpPr/>
          <p:nvPr/>
        </p:nvGrpSpPr>
        <p:grpSpPr>
          <a:xfrm>
            <a:off x="4332340" y="2920094"/>
            <a:ext cx="7377432" cy="1689234"/>
            <a:chOff x="4332340" y="2577455"/>
            <a:chExt cx="7377432" cy="1620393"/>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656338" y="2853224"/>
              <a:ext cx="7053433" cy="1344624"/>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285750" algn="just">
                <a:buClr>
                  <a:schemeClr val="accent1"/>
                </a:buClr>
                <a:buFont typeface="Wingdings" panose="05000000000000000000" pitchFamily="2" charset="2"/>
                <a:buChar char="ü"/>
              </a:pPr>
              <a:r>
                <a:rPr lang="fr-FR" sz="1600" dirty="0">
                  <a:solidFill>
                    <a:schemeClr val="bg1">
                      <a:lumMod val="50000"/>
                    </a:schemeClr>
                  </a:solidFill>
                </a:rPr>
                <a:t>Prévention (vente en vrac, consigne…), gestion, tri et recyclage des déchets</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Approvisionnement durable et écoconception</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Collecte et valorisation de rebuts : recycleries, ressourceries…</a:t>
              </a:r>
            </a:p>
            <a:p>
              <a:pPr marL="285750" indent="-285750" algn="just">
                <a:buClr>
                  <a:schemeClr val="accent1"/>
                </a:buClr>
                <a:buFont typeface="Wingdings" panose="05000000000000000000" pitchFamily="2" charset="2"/>
                <a:buChar char="ü"/>
              </a:pPr>
              <a:r>
                <a:rPr lang="fr-FR" sz="1600" dirty="0">
                  <a:solidFill>
                    <a:schemeClr val="bg1">
                      <a:lumMod val="50000"/>
                    </a:schemeClr>
                  </a:solidFill>
                </a:rPr>
                <a:t>Economie de la fonctionnalité / du partage, consommation collaborative</a:t>
              </a:r>
            </a:p>
          </p:txBody>
        </p:sp>
        <p:sp>
          <p:nvSpPr>
            <p:cNvPr id="51" name="Titre 9">
              <a:extLst>
                <a:ext uri="{FF2B5EF4-FFF2-40B4-BE49-F238E27FC236}">
                  <a16:creationId xmlns:a16="http://schemas.microsoft.com/office/drawing/2014/main" id="{78FEC696-5253-4AF3-AB2A-9F5CAFBF1AA1}"/>
                </a:ext>
              </a:extLst>
            </p:cNvPr>
            <p:cNvSpPr txBox="1">
              <a:spLocks/>
            </p:cNvSpPr>
            <p:nvPr/>
          </p:nvSpPr>
          <p:spPr>
            <a:xfrm>
              <a:off x="4656339" y="2579855"/>
              <a:ext cx="7053433" cy="213598"/>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axes d’intervention</a:t>
              </a:r>
              <a:endParaRPr lang="fr-GB" sz="1300" dirty="0">
                <a:solidFill>
                  <a:schemeClr val="bg1"/>
                </a:solidFill>
              </a:endParaRPr>
            </a:p>
          </p:txBody>
        </p:sp>
        <p:sp>
          <p:nvSpPr>
            <p:cNvPr id="18" name="Ellipse 17">
              <a:extLst>
                <a:ext uri="{FF2B5EF4-FFF2-40B4-BE49-F238E27FC236}">
                  <a16:creationId xmlns:a16="http://schemas.microsoft.com/office/drawing/2014/main" id="{59DC7A77-D51D-4E5F-9733-C96012B7DCFE}"/>
                </a:ext>
              </a:extLst>
            </p:cNvPr>
            <p:cNvSpPr/>
            <p:nvPr/>
          </p:nvSpPr>
          <p:spPr>
            <a:xfrm>
              <a:off x="4332340" y="257745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2</a:t>
              </a:r>
            </a:p>
          </p:txBody>
        </p:sp>
      </p:grpSp>
      <p:grpSp>
        <p:nvGrpSpPr>
          <p:cNvPr id="78" name="Groupe 77">
            <a:extLst>
              <a:ext uri="{FF2B5EF4-FFF2-40B4-BE49-F238E27FC236}">
                <a16:creationId xmlns:a16="http://schemas.microsoft.com/office/drawing/2014/main" id="{BAF57248-C4B3-4641-8496-A22264FFE036}"/>
              </a:ext>
            </a:extLst>
          </p:cNvPr>
          <p:cNvGrpSpPr/>
          <p:nvPr/>
        </p:nvGrpSpPr>
        <p:grpSpPr>
          <a:xfrm>
            <a:off x="4332340" y="4654049"/>
            <a:ext cx="7377432" cy="594620"/>
            <a:chOff x="4330446" y="4118220"/>
            <a:chExt cx="7377432" cy="594620"/>
          </a:xfrm>
        </p:grpSpPr>
        <p:sp>
          <p:nvSpPr>
            <p:cNvPr id="49" name="Rectangle : coins arrondis 48">
              <a:extLst>
                <a:ext uri="{FF2B5EF4-FFF2-40B4-BE49-F238E27FC236}">
                  <a16:creationId xmlns:a16="http://schemas.microsoft.com/office/drawing/2014/main" id="{71CBE703-785D-47CA-B6ED-7488348671DD}"/>
                </a:ext>
              </a:extLst>
            </p:cNvPr>
            <p:cNvSpPr/>
            <p:nvPr/>
          </p:nvSpPr>
          <p:spPr>
            <a:xfrm>
              <a:off x="4654444" y="4280840"/>
              <a:ext cx="7053434" cy="432000"/>
            </a:xfrm>
            <a:prstGeom prst="roundRect">
              <a:avLst>
                <a:gd name="adj" fmla="val 4113"/>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sz="1100" i="1" dirty="0">
                <a:solidFill>
                  <a:schemeClr val="bg1">
                    <a:lumMod val="50000"/>
                  </a:schemeClr>
                </a:solidFill>
              </a:endParaRPr>
            </a:p>
          </p:txBody>
        </p:sp>
        <p:sp>
          <p:nvSpPr>
            <p:cNvPr id="50" name="Titre 9">
              <a:extLst>
                <a:ext uri="{FF2B5EF4-FFF2-40B4-BE49-F238E27FC236}">
                  <a16:creationId xmlns:a16="http://schemas.microsoft.com/office/drawing/2014/main" id="{48C12EF0-7043-431F-9FD7-9BB4981A22D6}"/>
                </a:ext>
              </a:extLst>
            </p:cNvPr>
            <p:cNvSpPr txBox="1">
              <a:spLocks/>
            </p:cNvSpPr>
            <p:nvPr/>
          </p:nvSpPr>
          <p:spPr>
            <a:xfrm>
              <a:off x="4654443" y="4118220"/>
              <a:ext cx="876737" cy="222672"/>
            </a:xfrm>
            <a:prstGeom prst="rect">
              <a:avLst/>
            </a:prstGeom>
            <a:solidFill>
              <a:schemeClr val="bg1"/>
            </a:solidFill>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400" b="0" i="1" dirty="0">
                  <a:solidFill>
                    <a:schemeClr val="tx1"/>
                  </a:solidFill>
                </a:rPr>
                <a:t>Acteurs</a:t>
              </a:r>
              <a:endParaRPr lang="fr-GB" sz="1400" b="0" i="1" dirty="0">
                <a:solidFill>
                  <a:schemeClr val="tx1"/>
                </a:solidFill>
              </a:endParaRPr>
            </a:p>
          </p:txBody>
        </p:sp>
        <p:cxnSp>
          <p:nvCxnSpPr>
            <p:cNvPr id="60" name="Connecteur droit 59">
              <a:extLst>
                <a:ext uri="{FF2B5EF4-FFF2-40B4-BE49-F238E27FC236}">
                  <a16:creationId xmlns:a16="http://schemas.microsoft.com/office/drawing/2014/main" id="{69A5921D-6DEB-4832-9FF2-296270B51A9D}"/>
                </a:ext>
              </a:extLst>
            </p:cNvPr>
            <p:cNvCxnSpPr>
              <a:cxnSpLocks/>
              <a:stCxn id="50" idx="3"/>
            </p:cNvCxnSpPr>
            <p:nvPr/>
          </p:nvCxnSpPr>
          <p:spPr>
            <a:xfrm flipV="1">
              <a:off x="5531180" y="4226220"/>
              <a:ext cx="6176697" cy="3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Ellipse 61">
              <a:extLst>
                <a:ext uri="{FF2B5EF4-FFF2-40B4-BE49-F238E27FC236}">
                  <a16:creationId xmlns:a16="http://schemas.microsoft.com/office/drawing/2014/main" id="{2479C00A-205B-40CD-96D6-3DC0E0F06621}"/>
                </a:ext>
              </a:extLst>
            </p:cNvPr>
            <p:cNvSpPr/>
            <p:nvPr/>
          </p:nvSpPr>
          <p:spPr>
            <a:xfrm>
              <a:off x="4330446" y="4118263"/>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3</a:t>
              </a:r>
            </a:p>
          </p:txBody>
        </p:sp>
      </p:gr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8F25086A-5FC3-4B79-9483-1F61B4BC638F}"/>
              </a:ext>
            </a:extLst>
          </p:cNvPr>
          <p:cNvCxnSpPr>
            <a:cxnSpLocks/>
            <a:stCxn id="5" idx="0"/>
          </p:cNvCxnSpPr>
          <p:nvPr/>
        </p:nvCxnSpPr>
        <p:spPr>
          <a:xfrm rot="5400000" flipH="1" flipV="1">
            <a:off x="3080430" y="1049660"/>
            <a:ext cx="702437" cy="180138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fld id="{FF67EF60-D3B0-409C-88CD-C39F952AE724}" type="slidenum">
              <a:rPr lang="fr-FR" smtClean="0"/>
              <a:t>18</a:t>
            </a:fld>
            <a:endParaRPr lang="fr-FR" dirty="0"/>
          </a:p>
        </p:txBody>
      </p:sp>
      <p:grpSp>
        <p:nvGrpSpPr>
          <p:cNvPr id="14" name="Groupe 13">
            <a:extLst>
              <a:ext uri="{FF2B5EF4-FFF2-40B4-BE49-F238E27FC236}">
                <a16:creationId xmlns:a16="http://schemas.microsoft.com/office/drawing/2014/main" id="{F33B62BC-A23B-4D11-9E04-20CD92488DCA}"/>
              </a:ext>
            </a:extLst>
          </p:cNvPr>
          <p:cNvGrpSpPr/>
          <p:nvPr/>
        </p:nvGrpSpPr>
        <p:grpSpPr>
          <a:xfrm>
            <a:off x="4332340" y="1491131"/>
            <a:ext cx="7377432" cy="1367826"/>
            <a:chOff x="4332340" y="1491131"/>
            <a:chExt cx="7377432" cy="1367826"/>
          </a:xfrm>
        </p:grpSpPr>
        <p:sp>
          <p:nvSpPr>
            <p:cNvPr id="81" name="Rectangle : coins arrondis 80">
              <a:extLst>
                <a:ext uri="{FF2B5EF4-FFF2-40B4-BE49-F238E27FC236}">
                  <a16:creationId xmlns:a16="http://schemas.microsoft.com/office/drawing/2014/main" id="{E5EBEDBD-262C-4087-9480-F4C0EB977592}"/>
                </a:ext>
              </a:extLst>
            </p:cNvPr>
            <p:cNvSpPr/>
            <p:nvPr/>
          </p:nvSpPr>
          <p:spPr>
            <a:xfrm>
              <a:off x="6224853" y="1744184"/>
              <a:ext cx="5484919" cy="1114773"/>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lumMod val="50000"/>
                    </a:schemeClr>
                  </a:solidFill>
                </a:rPr>
                <a:t>Soutenir les initiatives d’économie circulaire </a:t>
              </a:r>
              <a:br>
                <a:rPr lang="fr-FR" b="1" dirty="0">
                  <a:solidFill>
                    <a:schemeClr val="bg1">
                      <a:lumMod val="50000"/>
                    </a:schemeClr>
                  </a:solidFill>
                </a:rPr>
              </a:br>
              <a:r>
                <a:rPr lang="fr-FR" b="1" dirty="0">
                  <a:solidFill>
                    <a:schemeClr val="bg1">
                      <a:lumMod val="50000"/>
                    </a:schemeClr>
                  </a:solidFill>
                </a:rPr>
                <a:t>à impact social</a:t>
              </a:r>
              <a:endParaRPr lang="fr-FR" sz="1100" b="1" dirty="0">
                <a:solidFill>
                  <a:schemeClr val="bg1">
                    <a:lumMod val="50000"/>
                  </a:schemeClr>
                </a:solidFill>
              </a:endParaRPr>
            </a:p>
          </p:txBody>
        </p:sp>
        <p:sp>
          <p:nvSpPr>
            <p:cNvPr id="82" name="Titre 9">
              <a:extLst>
                <a:ext uri="{FF2B5EF4-FFF2-40B4-BE49-F238E27FC236}">
                  <a16:creationId xmlns:a16="http://schemas.microsoft.com/office/drawing/2014/main" id="{D41D4263-49AE-45C0-A926-80E3A6FD3A7C}"/>
                </a:ext>
              </a:extLst>
            </p:cNvPr>
            <p:cNvSpPr txBox="1">
              <a:spLocks/>
            </p:cNvSpPr>
            <p:nvPr/>
          </p:nvSpPr>
          <p:spPr>
            <a:xfrm>
              <a:off x="4656340" y="1491131"/>
              <a:ext cx="7053432" cy="212572"/>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objectifs</a:t>
              </a:r>
              <a:endParaRPr lang="fr-GB" sz="1300" dirty="0">
                <a:solidFill>
                  <a:schemeClr val="bg1"/>
                </a:solidFill>
              </a:endParaRPr>
            </a:p>
          </p:txBody>
        </p:sp>
        <p:sp>
          <p:nvSpPr>
            <p:cNvPr id="83" name="Ellipse 82">
              <a:extLst>
                <a:ext uri="{FF2B5EF4-FFF2-40B4-BE49-F238E27FC236}">
                  <a16:creationId xmlns:a16="http://schemas.microsoft.com/office/drawing/2014/main" id="{A9040DBC-25E4-4646-A0FE-272531078952}"/>
                </a:ext>
              </a:extLst>
            </p:cNvPr>
            <p:cNvSpPr/>
            <p:nvPr/>
          </p:nvSpPr>
          <p:spPr>
            <a:xfrm>
              <a:off x="4332340" y="1491131"/>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1</a:t>
              </a:r>
            </a:p>
          </p:txBody>
        </p:sp>
        <p:sp>
          <p:nvSpPr>
            <p:cNvPr id="120" name="Triangle isocèle 119">
              <a:extLst>
                <a:ext uri="{FF2B5EF4-FFF2-40B4-BE49-F238E27FC236}">
                  <a16:creationId xmlns:a16="http://schemas.microsoft.com/office/drawing/2014/main" id="{252F4A06-8204-4D03-A819-323799A11B3A}"/>
                </a:ext>
              </a:extLst>
            </p:cNvPr>
            <p:cNvSpPr/>
            <p:nvPr/>
          </p:nvSpPr>
          <p:spPr>
            <a:xfrm rot="5400000">
              <a:off x="5440596" y="2110211"/>
              <a:ext cx="1114774" cy="382715"/>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 name="Image 3">
            <a:extLst>
              <a:ext uri="{FF2B5EF4-FFF2-40B4-BE49-F238E27FC236}">
                <a16:creationId xmlns:a16="http://schemas.microsoft.com/office/drawing/2014/main" id="{F483CB3C-EF9A-4E8D-B5D3-AA8AE03C3472}"/>
              </a:ext>
            </a:extLst>
          </p:cNvPr>
          <p:cNvPicPr>
            <a:picLocks noChangeAspect="1"/>
          </p:cNvPicPr>
          <p:nvPr/>
        </p:nvPicPr>
        <p:blipFill>
          <a:blip r:embed="rId4"/>
          <a:stretch>
            <a:fillRect/>
          </a:stretch>
        </p:blipFill>
        <p:spPr>
          <a:xfrm>
            <a:off x="5206055" y="1743045"/>
            <a:ext cx="502426" cy="539858"/>
          </a:xfrm>
          <a:prstGeom prst="rect">
            <a:avLst/>
          </a:prstGeom>
        </p:spPr>
      </p:pic>
      <p:pic>
        <p:nvPicPr>
          <p:cNvPr id="8" name="Image 7">
            <a:extLst>
              <a:ext uri="{FF2B5EF4-FFF2-40B4-BE49-F238E27FC236}">
                <a16:creationId xmlns:a16="http://schemas.microsoft.com/office/drawing/2014/main" id="{66FBA2A9-4CED-44F2-9DF0-43C9FC0F9F4D}"/>
              </a:ext>
            </a:extLst>
          </p:cNvPr>
          <p:cNvPicPr>
            <a:picLocks noChangeAspect="1"/>
          </p:cNvPicPr>
          <p:nvPr/>
        </p:nvPicPr>
        <p:blipFill>
          <a:blip r:embed="rId5"/>
          <a:stretch>
            <a:fillRect/>
          </a:stretch>
        </p:blipFill>
        <p:spPr>
          <a:xfrm>
            <a:off x="5206055" y="2312390"/>
            <a:ext cx="502426" cy="540000"/>
          </a:xfrm>
          <a:prstGeom prst="rect">
            <a:avLst/>
          </a:prstGeom>
        </p:spPr>
      </p:pic>
      <p:pic>
        <p:nvPicPr>
          <p:cNvPr id="66" name="Image 65">
            <a:extLst>
              <a:ext uri="{FF2B5EF4-FFF2-40B4-BE49-F238E27FC236}">
                <a16:creationId xmlns:a16="http://schemas.microsoft.com/office/drawing/2014/main" id="{75432280-D209-4982-9607-57210D76F8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3590" y="2741082"/>
            <a:ext cx="583200" cy="583200"/>
          </a:xfrm>
          <a:prstGeom prst="rect">
            <a:avLst/>
          </a:prstGeom>
        </p:spPr>
      </p:pic>
      <p:pic>
        <p:nvPicPr>
          <p:cNvPr id="10" name="Image 9">
            <a:extLst>
              <a:ext uri="{FF2B5EF4-FFF2-40B4-BE49-F238E27FC236}">
                <a16:creationId xmlns:a16="http://schemas.microsoft.com/office/drawing/2014/main" id="{823E4AE0-3972-4038-9F4C-314AD248CF69}"/>
              </a:ext>
            </a:extLst>
          </p:cNvPr>
          <p:cNvPicPr>
            <a:picLocks noChangeAspect="1"/>
          </p:cNvPicPr>
          <p:nvPr/>
        </p:nvPicPr>
        <p:blipFill>
          <a:blip r:embed="rId7"/>
          <a:stretch>
            <a:fillRect/>
          </a:stretch>
        </p:blipFill>
        <p:spPr>
          <a:xfrm>
            <a:off x="4662762" y="1743045"/>
            <a:ext cx="505605" cy="540000"/>
          </a:xfrm>
          <a:prstGeom prst="rect">
            <a:avLst/>
          </a:prstGeom>
        </p:spPr>
      </p:pic>
      <p:pic>
        <p:nvPicPr>
          <p:cNvPr id="11" name="Image 10">
            <a:extLst>
              <a:ext uri="{FF2B5EF4-FFF2-40B4-BE49-F238E27FC236}">
                <a16:creationId xmlns:a16="http://schemas.microsoft.com/office/drawing/2014/main" id="{A7835714-E7AB-4748-A6BC-8EFC7F09F22E}"/>
              </a:ext>
            </a:extLst>
          </p:cNvPr>
          <p:cNvPicPr>
            <a:picLocks noChangeAspect="1"/>
          </p:cNvPicPr>
          <p:nvPr/>
        </p:nvPicPr>
        <p:blipFill>
          <a:blip r:embed="rId8"/>
          <a:stretch>
            <a:fillRect/>
          </a:stretch>
        </p:blipFill>
        <p:spPr>
          <a:xfrm>
            <a:off x="4662762" y="2312390"/>
            <a:ext cx="505385" cy="540000"/>
          </a:xfrm>
          <a:prstGeom prst="rect">
            <a:avLst/>
          </a:prstGeom>
        </p:spPr>
      </p:pic>
      <p:sp>
        <p:nvSpPr>
          <p:cNvPr id="56" name="Rectangle : coins arrondis 55">
            <a:extLst>
              <a:ext uri="{FF2B5EF4-FFF2-40B4-BE49-F238E27FC236}">
                <a16:creationId xmlns:a16="http://schemas.microsoft.com/office/drawing/2014/main" id="{B19037E9-93F4-43FD-94B8-AD9BF491A4E6}"/>
              </a:ext>
            </a:extLst>
          </p:cNvPr>
          <p:cNvSpPr/>
          <p:nvPr/>
        </p:nvSpPr>
        <p:spPr>
          <a:xfrm>
            <a:off x="4656337" y="4858659"/>
            <a:ext cx="7053434" cy="432000"/>
          </a:xfrm>
          <a:prstGeom prst="roundRect">
            <a:avLst>
              <a:gd name="adj" fmla="val 4113"/>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i="1" dirty="0">
                <a:solidFill>
                  <a:schemeClr val="bg1">
                    <a:lumMod val="50000"/>
                  </a:schemeClr>
                </a:solidFill>
              </a:rPr>
              <a:t>Recycleries et autres acteurs du réemploi, solutions visant à augmenter et améliorer le tri sélectif par les particuliers, consignes, acteurs du recyclage des biodéchets, textiles</a:t>
            </a:r>
          </a:p>
        </p:txBody>
      </p:sp>
      <p:grpSp>
        <p:nvGrpSpPr>
          <p:cNvPr id="38" name="Groupe 37">
            <a:extLst>
              <a:ext uri="{FF2B5EF4-FFF2-40B4-BE49-F238E27FC236}">
                <a16:creationId xmlns:a16="http://schemas.microsoft.com/office/drawing/2014/main" id="{D9888067-A03C-4EBE-A436-10CC0968BF0B}"/>
              </a:ext>
            </a:extLst>
          </p:cNvPr>
          <p:cNvGrpSpPr/>
          <p:nvPr/>
        </p:nvGrpSpPr>
        <p:grpSpPr>
          <a:xfrm rot="5400000">
            <a:off x="7808314" y="5323117"/>
            <a:ext cx="914400" cy="928800"/>
            <a:chOff x="1139826" y="1279616"/>
            <a:chExt cx="1203324" cy="1222248"/>
          </a:xfrm>
        </p:grpSpPr>
        <p:sp>
          <p:nvSpPr>
            <p:cNvPr id="39" name="Hexagone 38">
              <a:extLst>
                <a:ext uri="{FF2B5EF4-FFF2-40B4-BE49-F238E27FC236}">
                  <a16:creationId xmlns:a16="http://schemas.microsoft.com/office/drawing/2014/main" id="{75E7331E-B532-4426-8D63-3BF58BF65C50}"/>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Graphique 39">
              <a:extLst>
                <a:ext uri="{FF2B5EF4-FFF2-40B4-BE49-F238E27FC236}">
                  <a16:creationId xmlns:a16="http://schemas.microsoft.com/office/drawing/2014/main" id="{336E98A1-F87C-425C-B92C-D0337CC082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2193">
              <a:off x="1208608" y="1279616"/>
              <a:ext cx="1063838" cy="1222248"/>
            </a:xfrm>
            <a:prstGeom prst="rect">
              <a:avLst/>
            </a:prstGeom>
          </p:spPr>
        </p:pic>
      </p:grpSp>
      <p:pic>
        <p:nvPicPr>
          <p:cNvPr id="2050" name="Picture 2" descr="Pénélope Association B.A.R.RE">
            <a:extLst>
              <a:ext uri="{FF2B5EF4-FFF2-40B4-BE49-F238E27FC236}">
                <a16:creationId xmlns:a16="http://schemas.microsoft.com/office/drawing/2014/main" id="{1857A86C-9A23-4C95-86E1-92570318C1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04021" y="5664720"/>
            <a:ext cx="725006" cy="241669"/>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e 40">
            <a:extLst>
              <a:ext uri="{FF2B5EF4-FFF2-40B4-BE49-F238E27FC236}">
                <a16:creationId xmlns:a16="http://schemas.microsoft.com/office/drawing/2014/main" id="{E61E6762-09C1-4B31-AF82-9F138B59AFD1}"/>
              </a:ext>
            </a:extLst>
          </p:cNvPr>
          <p:cNvGrpSpPr/>
          <p:nvPr/>
        </p:nvGrpSpPr>
        <p:grpSpPr>
          <a:xfrm rot="5400000">
            <a:off x="8854492" y="5323117"/>
            <a:ext cx="914400" cy="928800"/>
            <a:chOff x="1139826" y="1279616"/>
            <a:chExt cx="1203324" cy="1222248"/>
          </a:xfrm>
        </p:grpSpPr>
        <p:sp>
          <p:nvSpPr>
            <p:cNvPr id="42" name="Hexagone 41">
              <a:extLst>
                <a:ext uri="{FF2B5EF4-FFF2-40B4-BE49-F238E27FC236}">
                  <a16:creationId xmlns:a16="http://schemas.microsoft.com/office/drawing/2014/main" id="{C19065C0-0A86-42EC-AAE5-6B539D622CEF}"/>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3" name="Graphique 42">
              <a:extLst>
                <a:ext uri="{FF2B5EF4-FFF2-40B4-BE49-F238E27FC236}">
                  <a16:creationId xmlns:a16="http://schemas.microsoft.com/office/drawing/2014/main" id="{42F4FA42-9949-4CCE-A0F2-90A9D4BA75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2193">
              <a:off x="1208608" y="1279616"/>
              <a:ext cx="1063838" cy="1222248"/>
            </a:xfrm>
            <a:prstGeom prst="rect">
              <a:avLst/>
            </a:prstGeom>
          </p:spPr>
        </p:pic>
      </p:grpSp>
      <p:pic>
        <p:nvPicPr>
          <p:cNvPr id="54" name="Image 53">
            <a:extLst>
              <a:ext uri="{FF2B5EF4-FFF2-40B4-BE49-F238E27FC236}">
                <a16:creationId xmlns:a16="http://schemas.microsoft.com/office/drawing/2014/main" id="{5CBAFCB3-013A-423A-81AD-FAEC1B750C47}"/>
              </a:ext>
            </a:extLst>
          </p:cNvPr>
          <p:cNvPicPr>
            <a:picLocks noChangeAspect="1"/>
          </p:cNvPicPr>
          <p:nvPr/>
        </p:nvPicPr>
        <p:blipFill>
          <a:blip r:embed="rId12"/>
          <a:stretch>
            <a:fillRect/>
          </a:stretch>
        </p:blipFill>
        <p:spPr>
          <a:xfrm>
            <a:off x="8967054" y="5575260"/>
            <a:ext cx="727201" cy="402863"/>
          </a:xfrm>
          <a:prstGeom prst="rect">
            <a:avLst/>
          </a:prstGeom>
        </p:spPr>
      </p:pic>
      <p:grpSp>
        <p:nvGrpSpPr>
          <p:cNvPr id="44" name="Groupe 43">
            <a:extLst>
              <a:ext uri="{FF2B5EF4-FFF2-40B4-BE49-F238E27FC236}">
                <a16:creationId xmlns:a16="http://schemas.microsoft.com/office/drawing/2014/main" id="{E7A6A264-CA51-4365-8D5E-E968A8ED592B}"/>
              </a:ext>
            </a:extLst>
          </p:cNvPr>
          <p:cNvGrpSpPr/>
          <p:nvPr/>
        </p:nvGrpSpPr>
        <p:grpSpPr>
          <a:xfrm rot="5400000">
            <a:off x="9924253" y="5335349"/>
            <a:ext cx="914400" cy="928800"/>
            <a:chOff x="1139826" y="1279616"/>
            <a:chExt cx="1203324" cy="1222248"/>
          </a:xfrm>
        </p:grpSpPr>
        <p:sp>
          <p:nvSpPr>
            <p:cNvPr id="48" name="Hexagone 47">
              <a:extLst>
                <a:ext uri="{FF2B5EF4-FFF2-40B4-BE49-F238E27FC236}">
                  <a16:creationId xmlns:a16="http://schemas.microsoft.com/office/drawing/2014/main" id="{CA012133-10EC-4925-839C-B9CEF6906E1A}"/>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Graphique 51">
              <a:extLst>
                <a:ext uri="{FF2B5EF4-FFF2-40B4-BE49-F238E27FC236}">
                  <a16:creationId xmlns:a16="http://schemas.microsoft.com/office/drawing/2014/main" id="{EAD87F0B-A52A-4CCD-AD9C-795AC09F3F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2193">
              <a:off x="1208608" y="1279616"/>
              <a:ext cx="1063838" cy="1222248"/>
            </a:xfrm>
            <a:prstGeom prst="rect">
              <a:avLst/>
            </a:prstGeom>
          </p:spPr>
        </p:pic>
      </p:grpSp>
      <p:pic>
        <p:nvPicPr>
          <p:cNvPr id="12290" name="Picture 2" descr="Lemon Tri | Certified B Corporation">
            <a:extLst>
              <a:ext uri="{FF2B5EF4-FFF2-40B4-BE49-F238E27FC236}">
                <a16:creationId xmlns:a16="http://schemas.microsoft.com/office/drawing/2014/main" id="{E6DDD34A-9F69-4FAE-BB4D-578A1E040F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84105" y="5624749"/>
            <a:ext cx="611671" cy="377943"/>
          </a:xfrm>
          <a:prstGeom prst="rect">
            <a:avLst/>
          </a:prstGeom>
          <a:noFill/>
          <a:extLst>
            <a:ext uri="{909E8E84-426E-40DD-AFC4-6F175D3DCCD1}">
              <a14:hiddenFill xmlns:a14="http://schemas.microsoft.com/office/drawing/2010/main">
                <a:solidFill>
                  <a:srgbClr val="FFFFFF"/>
                </a:solidFill>
              </a14:hiddenFill>
            </a:ext>
          </a:extLst>
        </p:spPr>
      </p:pic>
      <p:sp>
        <p:nvSpPr>
          <p:cNvPr id="53" name="Espace réservé du pied de page 2">
            <a:extLst>
              <a:ext uri="{FF2B5EF4-FFF2-40B4-BE49-F238E27FC236}">
                <a16:creationId xmlns:a16="http://schemas.microsoft.com/office/drawing/2014/main" id="{AAB39B21-78C3-4B2E-9364-8FE655C6A1B4}"/>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
        <p:nvSpPr>
          <p:cNvPr id="55" name="Titre 9">
            <a:extLst>
              <a:ext uri="{FF2B5EF4-FFF2-40B4-BE49-F238E27FC236}">
                <a16:creationId xmlns:a16="http://schemas.microsoft.com/office/drawing/2014/main" id="{533562AF-D395-401B-84F7-ED95FD16289E}"/>
              </a:ext>
            </a:extLst>
          </p:cNvPr>
          <p:cNvSpPr txBox="1">
            <a:spLocks/>
          </p:cNvSpPr>
          <p:nvPr/>
        </p:nvSpPr>
        <p:spPr>
          <a:xfrm>
            <a:off x="4422364" y="5456010"/>
            <a:ext cx="2874602" cy="318428"/>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600" dirty="0">
                <a:solidFill>
                  <a:schemeClr val="tx1"/>
                </a:solidFill>
              </a:rPr>
              <a:t>Exemples de participations</a:t>
            </a:r>
            <a:endParaRPr lang="fr-GB" sz="1600" dirty="0">
              <a:solidFill>
                <a:schemeClr val="tx1"/>
              </a:solidFill>
            </a:endParaRPr>
          </a:p>
        </p:txBody>
      </p:sp>
    </p:spTree>
    <p:extLst>
      <p:ext uri="{BB962C8B-B14F-4D97-AF65-F5344CB8AC3E}">
        <p14:creationId xmlns:p14="http://schemas.microsoft.com/office/powerpoint/2010/main" val="2243315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CD0E7514-2093-433F-BD35-95876810B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07" y="3195718"/>
            <a:ext cx="583200" cy="583200"/>
          </a:xfrm>
          <a:prstGeom prst="rect">
            <a:avLst/>
          </a:prstGeom>
        </p:spPr>
      </p:pic>
      <p:sp>
        <p:nvSpPr>
          <p:cNvPr id="42" name="Arc 41">
            <a:extLst>
              <a:ext uri="{FF2B5EF4-FFF2-40B4-BE49-F238E27FC236}">
                <a16:creationId xmlns:a16="http://schemas.microsoft.com/office/drawing/2014/main" id="{2192F9CE-02B4-47A5-903F-47EA59AAEC55}"/>
              </a:ext>
            </a:extLst>
          </p:cNvPr>
          <p:cNvSpPr/>
          <p:nvPr/>
        </p:nvSpPr>
        <p:spPr>
          <a:xfrm rot="11466527">
            <a:off x="10567623" y="-930879"/>
            <a:ext cx="2430579" cy="2332611"/>
          </a:xfrm>
          <a:prstGeom prst="arc">
            <a:avLst>
              <a:gd name="adj1" fmla="val 12161543"/>
              <a:gd name="adj2" fmla="val 0"/>
            </a:avLst>
          </a:prstGeom>
          <a:ln w="19050">
            <a:solidFill>
              <a:srgbClr val="CF8D2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19</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LEMON TRI</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2" y="1753353"/>
            <a:ext cx="3780361" cy="738664"/>
          </a:xfrm>
          <a:prstGeom prst="rect">
            <a:avLst/>
          </a:prstGeom>
          <a:noFill/>
          <a:ln>
            <a:noFill/>
          </a:ln>
        </p:spPr>
        <p:txBody>
          <a:bodyPr wrap="square" rtlCol="0">
            <a:spAutoFit/>
          </a:bodyPr>
          <a:lstStyle/>
          <a:p>
            <a:pPr algn="just"/>
            <a:r>
              <a:rPr lang="fr-FR" sz="1400" dirty="0">
                <a:solidFill>
                  <a:srgbClr val="000000"/>
                </a:solidFill>
              </a:rPr>
              <a:t>Société de gestion de déchet et de vente d’automates de consigne pour le recyclage, employant des salariés en insertion.</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PREVISIONNELS</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2011</a:t>
            </a: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2898879" cy="553998"/>
          </a:xfrm>
          <a:prstGeom prst="rect">
            <a:avLst/>
          </a:prstGeom>
          <a:noFill/>
        </p:spPr>
        <p:txBody>
          <a:bodyPr wrap="square" rtlCol="0">
            <a:spAutoFit/>
          </a:bodyPr>
          <a:lstStyle/>
          <a:p>
            <a:r>
              <a:rPr lang="fr-FR" sz="1600" b="1" dirty="0">
                <a:solidFill>
                  <a:srgbClr val="000000"/>
                </a:solidFill>
              </a:rPr>
              <a:t>ETP : 62 </a:t>
            </a:r>
            <a:r>
              <a:rPr lang="fr-FR" sz="1400" dirty="0">
                <a:solidFill>
                  <a:srgbClr val="000000"/>
                </a:solidFill>
              </a:rPr>
              <a:t>dont 15 en insertion (au 31/12/2020) </a:t>
            </a: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3,5 M€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 ESUS</a:t>
            </a:r>
          </a:p>
          <a:p>
            <a:r>
              <a:rPr lang="fr-FR" sz="1400" dirty="0">
                <a:solidFill>
                  <a:srgbClr val="000000"/>
                </a:solidFill>
              </a:rPr>
              <a:t>Territoire : France entière</a:t>
            </a:r>
          </a:p>
          <a:p>
            <a:r>
              <a:rPr lang="fr-FR" sz="1400" dirty="0">
                <a:solidFill>
                  <a:srgbClr val="000000"/>
                </a:solidFill>
              </a:rPr>
              <a:t>Dirigeant : Emmanuel Bardin </a:t>
            </a:r>
          </a:p>
        </p:txBody>
      </p:sp>
      <p:pic>
        <p:nvPicPr>
          <p:cNvPr id="50" name="Image 49">
            <a:extLst>
              <a:ext uri="{FF2B5EF4-FFF2-40B4-BE49-F238E27FC236}">
                <a16:creationId xmlns:a16="http://schemas.microsoft.com/office/drawing/2014/main" id="{14BC5615-B548-48C1-880D-1187E6C8AA86}"/>
              </a:ext>
            </a:extLst>
          </p:cNvPr>
          <p:cNvPicPr>
            <a:picLocks noChangeAspect="1"/>
          </p:cNvPicPr>
          <p:nvPr/>
        </p:nvPicPr>
        <p:blipFill>
          <a:blip r:embed="rId8"/>
          <a:stretch>
            <a:fillRect/>
          </a:stretch>
        </p:blipFill>
        <p:spPr>
          <a:xfrm>
            <a:off x="9139104" y="1944014"/>
            <a:ext cx="959569" cy="942861"/>
          </a:xfrm>
          <a:prstGeom prst="rect">
            <a:avLst/>
          </a:prstGeom>
        </p:spPr>
      </p:pic>
      <p:sp>
        <p:nvSpPr>
          <p:cNvPr id="39" name="ZoneTexte 38">
            <a:extLst>
              <a:ext uri="{FF2B5EF4-FFF2-40B4-BE49-F238E27FC236}">
                <a16:creationId xmlns:a16="http://schemas.microsoft.com/office/drawing/2014/main" id="{A32EFD84-2EC5-45AE-B474-4C6C8CAE3847}"/>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140A3C"/>
                </a:solidFill>
              </a:rPr>
              <a:t>Montant investi </a:t>
            </a:r>
            <a:r>
              <a:rPr lang="fr-FR" sz="1600" dirty="0">
                <a:solidFill>
                  <a:srgbClr val="140A3C"/>
                </a:solidFill>
              </a:rPr>
              <a:t>: </a:t>
            </a:r>
            <a:r>
              <a:rPr lang="fr-FR" sz="1600" b="1" dirty="0">
                <a:solidFill>
                  <a:srgbClr val="140A3C"/>
                </a:solidFill>
              </a:rPr>
              <a:t>560 k€</a:t>
            </a:r>
          </a:p>
        </p:txBody>
      </p:sp>
      <p:pic>
        <p:nvPicPr>
          <p:cNvPr id="40" name="Graphique 39" descr="Pièces avec un remplissage uni">
            <a:extLst>
              <a:ext uri="{FF2B5EF4-FFF2-40B4-BE49-F238E27FC236}">
                <a16:creationId xmlns:a16="http://schemas.microsoft.com/office/drawing/2014/main" id="{D5C0A86B-09D5-4845-8898-1706F75372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9734" y="5398264"/>
            <a:ext cx="484044" cy="484044"/>
          </a:xfrm>
          <a:prstGeom prst="rect">
            <a:avLst/>
          </a:prstGeom>
        </p:spPr>
      </p:pic>
      <p:sp>
        <p:nvSpPr>
          <p:cNvPr id="44" name="Titre 2">
            <a:extLst>
              <a:ext uri="{FF2B5EF4-FFF2-40B4-BE49-F238E27FC236}">
                <a16:creationId xmlns:a16="http://schemas.microsoft.com/office/drawing/2014/main" id="{5AC538BA-48D7-4219-9151-FD5E8AE9D535}"/>
              </a:ext>
            </a:extLst>
          </p:cNvPr>
          <p:cNvSpPr txBox="1">
            <a:spLocks/>
          </p:cNvSpPr>
          <p:nvPr/>
        </p:nvSpPr>
        <p:spPr>
          <a:xfrm>
            <a:off x="10771581" y="159828"/>
            <a:ext cx="1978910" cy="614113"/>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CF8D2A"/>
                </a:solidFill>
              </a:rPr>
              <a:t>Economie circulaire</a:t>
            </a:r>
          </a:p>
        </p:txBody>
      </p:sp>
      <p:pic>
        <p:nvPicPr>
          <p:cNvPr id="46" name="Image 45">
            <a:extLst>
              <a:ext uri="{FF2B5EF4-FFF2-40B4-BE49-F238E27FC236}">
                <a16:creationId xmlns:a16="http://schemas.microsoft.com/office/drawing/2014/main" id="{E427784E-DF65-42EB-A79A-42A48037E081}"/>
              </a:ext>
            </a:extLst>
          </p:cNvPr>
          <p:cNvPicPr>
            <a:picLocks noChangeAspect="1"/>
          </p:cNvPicPr>
          <p:nvPr/>
        </p:nvPicPr>
        <p:blipFill>
          <a:blip r:embed="rId11"/>
          <a:stretch>
            <a:fillRect/>
          </a:stretch>
        </p:blipFill>
        <p:spPr>
          <a:xfrm>
            <a:off x="10175266" y="1941831"/>
            <a:ext cx="967485" cy="954569"/>
          </a:xfrm>
          <a:prstGeom prst="rect">
            <a:avLst/>
          </a:prstGeom>
        </p:spPr>
      </p:pic>
      <p:pic>
        <p:nvPicPr>
          <p:cNvPr id="47" name="Image 46">
            <a:extLst>
              <a:ext uri="{FF2B5EF4-FFF2-40B4-BE49-F238E27FC236}">
                <a16:creationId xmlns:a16="http://schemas.microsoft.com/office/drawing/2014/main" id="{9C2C9596-8EE0-443F-A927-09959D1A4DB6}"/>
              </a:ext>
            </a:extLst>
          </p:cNvPr>
          <p:cNvPicPr>
            <a:picLocks noChangeAspect="1"/>
          </p:cNvPicPr>
          <p:nvPr/>
        </p:nvPicPr>
        <p:blipFill>
          <a:blip r:embed="rId12"/>
          <a:stretch>
            <a:fillRect/>
          </a:stretch>
        </p:blipFill>
        <p:spPr>
          <a:xfrm>
            <a:off x="11207463" y="1940112"/>
            <a:ext cx="963535" cy="946763"/>
          </a:xfrm>
          <a:prstGeom prst="rect">
            <a:avLst/>
          </a:prstGeom>
        </p:spPr>
      </p:pic>
      <p:sp>
        <p:nvSpPr>
          <p:cNvPr id="58" name="Rectangle 57">
            <a:extLst>
              <a:ext uri="{FF2B5EF4-FFF2-40B4-BE49-F238E27FC236}">
                <a16:creationId xmlns:a16="http://schemas.microsoft.com/office/drawing/2014/main" id="{67BF7203-0C16-4A75-BFD1-C21287FDEF71}"/>
              </a:ext>
            </a:extLst>
          </p:cNvPr>
          <p:cNvSpPr/>
          <p:nvPr/>
        </p:nvSpPr>
        <p:spPr>
          <a:xfrm>
            <a:off x="9139104" y="3350216"/>
            <a:ext cx="3444132" cy="422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lnSpcReduction="10000"/>
          </a:bodyPr>
          <a:lstStyle/>
          <a:p>
            <a:pPr>
              <a:lnSpc>
                <a:spcPct val="90000"/>
              </a:lnSpc>
              <a:spcBef>
                <a:spcPct val="0"/>
              </a:spcBef>
              <a:spcAft>
                <a:spcPts val="629"/>
              </a:spcAft>
            </a:pPr>
            <a:r>
              <a:rPr lang="en-US" sz="2400" dirty="0" err="1">
                <a:solidFill>
                  <a:srgbClr val="8F1838"/>
                </a:solidFill>
              </a:rPr>
              <a:t>Emplois</a:t>
            </a:r>
            <a:r>
              <a:rPr lang="en-US" sz="2400" dirty="0">
                <a:solidFill>
                  <a:srgbClr val="8F1838"/>
                </a:solidFill>
              </a:rPr>
              <a:t> </a:t>
            </a:r>
            <a:r>
              <a:rPr lang="en-US" sz="2400" dirty="0" err="1">
                <a:solidFill>
                  <a:srgbClr val="8F1838"/>
                </a:solidFill>
              </a:rPr>
              <a:t>locaux</a:t>
            </a:r>
            <a:endParaRPr lang="en-US" sz="2000" dirty="0">
              <a:solidFill>
                <a:srgbClr val="000000"/>
              </a:solidFill>
            </a:endParaRPr>
          </a:p>
        </p:txBody>
      </p:sp>
      <p:sp>
        <p:nvSpPr>
          <p:cNvPr id="60" name="Rectangle 59">
            <a:extLst>
              <a:ext uri="{FF2B5EF4-FFF2-40B4-BE49-F238E27FC236}">
                <a16:creationId xmlns:a16="http://schemas.microsoft.com/office/drawing/2014/main" id="{6A2B496A-FE3E-44D5-A397-77DFBCACF698}"/>
              </a:ext>
            </a:extLst>
          </p:cNvPr>
          <p:cNvSpPr/>
          <p:nvPr/>
        </p:nvSpPr>
        <p:spPr>
          <a:xfrm>
            <a:off x="9139104" y="3983110"/>
            <a:ext cx="3444132" cy="55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a:bodyPr>
          <a:lstStyle/>
          <a:p>
            <a:pPr>
              <a:lnSpc>
                <a:spcPct val="90000"/>
              </a:lnSpc>
              <a:spcBef>
                <a:spcPct val="0"/>
              </a:spcBef>
              <a:spcAft>
                <a:spcPts val="629"/>
              </a:spcAft>
            </a:pPr>
            <a:r>
              <a:rPr lang="en-US" sz="2400" dirty="0" err="1">
                <a:solidFill>
                  <a:srgbClr val="E11484"/>
                </a:solidFill>
              </a:rPr>
              <a:t>Emplois</a:t>
            </a:r>
            <a:r>
              <a:rPr lang="en-US" sz="2400" dirty="0">
                <a:solidFill>
                  <a:srgbClr val="E11484"/>
                </a:solidFill>
              </a:rPr>
              <a:t> </a:t>
            </a:r>
            <a:r>
              <a:rPr lang="en-US" sz="2400" dirty="0" err="1">
                <a:solidFill>
                  <a:srgbClr val="E11484"/>
                </a:solidFill>
              </a:rPr>
              <a:t>en</a:t>
            </a:r>
            <a:r>
              <a:rPr lang="en-US" sz="2400" dirty="0">
                <a:solidFill>
                  <a:srgbClr val="E11484"/>
                </a:solidFill>
              </a:rPr>
              <a:t> insertion</a:t>
            </a:r>
            <a:endParaRPr lang="en-US" sz="2306" dirty="0">
              <a:solidFill>
                <a:srgbClr val="000000"/>
              </a:solidFill>
            </a:endParaRPr>
          </a:p>
        </p:txBody>
      </p:sp>
      <p:sp>
        <p:nvSpPr>
          <p:cNvPr id="61" name="Rectangle 60">
            <a:extLst>
              <a:ext uri="{FF2B5EF4-FFF2-40B4-BE49-F238E27FC236}">
                <a16:creationId xmlns:a16="http://schemas.microsoft.com/office/drawing/2014/main" id="{60E4679E-CE41-4D52-97A3-49C6E6E04371}"/>
              </a:ext>
            </a:extLst>
          </p:cNvPr>
          <p:cNvSpPr/>
          <p:nvPr/>
        </p:nvSpPr>
        <p:spPr>
          <a:xfrm>
            <a:off x="9139104" y="4646942"/>
            <a:ext cx="3184824" cy="1151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2400" dirty="0" err="1">
                <a:solidFill>
                  <a:schemeClr val="accent3">
                    <a:lumMod val="75000"/>
                  </a:schemeClr>
                </a:solidFill>
              </a:rPr>
              <a:t>Economie</a:t>
            </a:r>
            <a:r>
              <a:rPr lang="en-US" sz="2400" dirty="0">
                <a:solidFill>
                  <a:schemeClr val="accent3">
                    <a:lumMod val="75000"/>
                  </a:schemeClr>
                </a:solidFill>
              </a:rPr>
              <a:t> </a:t>
            </a:r>
            <a:r>
              <a:rPr lang="en-US" sz="2400" dirty="0" err="1">
                <a:solidFill>
                  <a:schemeClr val="accent3">
                    <a:lumMod val="75000"/>
                  </a:schemeClr>
                </a:solidFill>
              </a:rPr>
              <a:t>circulaire</a:t>
            </a:r>
            <a:r>
              <a:rPr lang="en-US" sz="2400" dirty="0">
                <a:solidFill>
                  <a:schemeClr val="accent3">
                    <a:lumMod val="75000"/>
                  </a:schemeClr>
                </a:solidFill>
              </a:rPr>
              <a:t> : </a:t>
            </a:r>
            <a:r>
              <a:rPr lang="en-US" sz="2400" dirty="0" err="1">
                <a:solidFill>
                  <a:schemeClr val="accent3">
                    <a:lumMod val="75000"/>
                  </a:schemeClr>
                </a:solidFill>
              </a:rPr>
              <a:t>revalorisation</a:t>
            </a:r>
            <a:r>
              <a:rPr lang="en-US" sz="2400" dirty="0">
                <a:solidFill>
                  <a:schemeClr val="accent3">
                    <a:lumMod val="75000"/>
                  </a:schemeClr>
                </a:solidFill>
              </a:rPr>
              <a:t> des </a:t>
            </a:r>
            <a:r>
              <a:rPr lang="en-US" sz="2400" dirty="0" err="1">
                <a:solidFill>
                  <a:schemeClr val="accent3">
                    <a:lumMod val="75000"/>
                  </a:schemeClr>
                </a:solidFill>
              </a:rPr>
              <a:t>déchets</a:t>
            </a:r>
            <a:r>
              <a:rPr lang="en-US" sz="2400" dirty="0">
                <a:solidFill>
                  <a:schemeClr val="accent3">
                    <a:lumMod val="75000"/>
                  </a:schemeClr>
                </a:solidFill>
              </a:rPr>
              <a:t> </a:t>
            </a:r>
            <a:r>
              <a:rPr lang="en-US" sz="2400" dirty="0" err="1">
                <a:solidFill>
                  <a:schemeClr val="accent3">
                    <a:lumMod val="75000"/>
                  </a:schemeClr>
                </a:solidFill>
              </a:rPr>
              <a:t>collectés</a:t>
            </a:r>
            <a:endParaRPr lang="en-US" sz="2000" dirty="0">
              <a:solidFill>
                <a:schemeClr val="accent3">
                  <a:lumMod val="75000"/>
                </a:schemeClr>
              </a:solidFill>
            </a:endParaRPr>
          </a:p>
        </p:txBody>
      </p:sp>
      <p:pic>
        <p:nvPicPr>
          <p:cNvPr id="62" name="Picture 4" descr="Le Contrat de ville - Cluses Arve &amp; montagnes">
            <a:extLst>
              <a:ext uri="{FF2B5EF4-FFF2-40B4-BE49-F238E27FC236}">
                <a16:creationId xmlns:a16="http://schemas.microsoft.com/office/drawing/2014/main" id="{786AEDCE-3E29-4BC7-8645-111AA26FE6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0761" y="205750"/>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Lemon Tri | Certified B Corporation">
            <a:extLst>
              <a:ext uri="{FF2B5EF4-FFF2-40B4-BE49-F238E27FC236}">
                <a16:creationId xmlns:a16="http://schemas.microsoft.com/office/drawing/2014/main" id="{7E1A6937-4F8D-4804-88AF-1D35A17BA1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3817" y="3093599"/>
            <a:ext cx="1681386" cy="1038905"/>
          </a:xfrm>
          <a:prstGeom prst="rect">
            <a:avLst/>
          </a:prstGeom>
          <a:noFill/>
          <a:extLst>
            <a:ext uri="{909E8E84-426E-40DD-AFC4-6F175D3DCCD1}">
              <a14:hiddenFill xmlns:a14="http://schemas.microsoft.com/office/drawing/2010/main">
                <a:solidFill>
                  <a:srgbClr val="FFFFFF"/>
                </a:solidFill>
              </a14:hiddenFill>
            </a:ext>
          </a:extLst>
        </p:spPr>
      </p:pic>
      <p:sp>
        <p:nvSpPr>
          <p:cNvPr id="38" name="Espace réservé du pied de page 2">
            <a:extLst>
              <a:ext uri="{FF2B5EF4-FFF2-40B4-BE49-F238E27FC236}">
                <a16:creationId xmlns:a16="http://schemas.microsoft.com/office/drawing/2014/main" id="{5F6F00A4-97DE-43F4-911D-38E9EDEC7E93}"/>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5" name="Graphique 44" descr="Homme ouvrier du bâtiment avec un remplissage uni">
            <a:extLst>
              <a:ext uri="{FF2B5EF4-FFF2-40B4-BE49-F238E27FC236}">
                <a16:creationId xmlns:a16="http://schemas.microsoft.com/office/drawing/2014/main" id="{47A67CEC-1E3B-407F-BA04-1B90E076A9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53679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Connecteur droit 75">
            <a:extLst>
              <a:ext uri="{FF2B5EF4-FFF2-40B4-BE49-F238E27FC236}">
                <a16:creationId xmlns:a16="http://schemas.microsoft.com/office/drawing/2014/main" id="{D4AF55F3-E2DB-9A4F-BAEB-ECC33E31C0DA}"/>
              </a:ext>
            </a:extLst>
          </p:cNvPr>
          <p:cNvCxnSpPr/>
          <p:nvPr/>
        </p:nvCxnSpPr>
        <p:spPr>
          <a:xfrm flipH="1" flipV="1">
            <a:off x="4936168" y="2492163"/>
            <a:ext cx="674211" cy="358028"/>
          </a:xfrm>
          <a:prstGeom prst="line">
            <a:avLst/>
          </a:prstGeom>
          <a:ln w="254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F3DBA6F5-00A4-F54B-A197-5CA689559FC4}"/>
              </a:ext>
            </a:extLst>
          </p:cNvPr>
          <p:cNvCxnSpPr>
            <a:cxnSpLocks/>
          </p:cNvCxnSpPr>
          <p:nvPr/>
        </p:nvCxnSpPr>
        <p:spPr>
          <a:xfrm flipH="1">
            <a:off x="6843097" y="2492163"/>
            <a:ext cx="699819" cy="358271"/>
          </a:xfrm>
          <a:prstGeom prst="line">
            <a:avLst/>
          </a:prstGeom>
          <a:ln w="254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FE84E26A-B60F-7D46-836B-BEE5B23ECB98}"/>
              </a:ext>
            </a:extLst>
          </p:cNvPr>
          <p:cNvCxnSpPr>
            <a:cxnSpLocks/>
          </p:cNvCxnSpPr>
          <p:nvPr/>
        </p:nvCxnSpPr>
        <p:spPr>
          <a:xfrm flipH="1" flipV="1">
            <a:off x="6854655" y="4121719"/>
            <a:ext cx="688260" cy="380743"/>
          </a:xfrm>
          <a:prstGeom prst="line">
            <a:avLst/>
          </a:prstGeom>
          <a:ln w="254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BE5F4EEC-741D-124D-974E-8407FF602134}"/>
              </a:ext>
            </a:extLst>
          </p:cNvPr>
          <p:cNvCxnSpPr>
            <a:cxnSpLocks/>
          </p:cNvCxnSpPr>
          <p:nvPr/>
        </p:nvCxnSpPr>
        <p:spPr>
          <a:xfrm flipV="1">
            <a:off x="6242128" y="4087049"/>
            <a:ext cx="0" cy="717719"/>
          </a:xfrm>
          <a:prstGeom prst="line">
            <a:avLst/>
          </a:prstGeom>
          <a:ln w="254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777F06AB-3466-E240-B366-85295DA5B897}"/>
              </a:ext>
            </a:extLst>
          </p:cNvPr>
          <p:cNvCxnSpPr>
            <a:cxnSpLocks/>
          </p:cNvCxnSpPr>
          <p:nvPr/>
        </p:nvCxnSpPr>
        <p:spPr>
          <a:xfrm flipV="1">
            <a:off x="4936169" y="4098605"/>
            <a:ext cx="670318" cy="403857"/>
          </a:xfrm>
          <a:prstGeom prst="line">
            <a:avLst/>
          </a:prstGeom>
          <a:ln w="254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10" name="Espace réservé du numéro de diapositive 9">
            <a:extLst>
              <a:ext uri="{FF2B5EF4-FFF2-40B4-BE49-F238E27FC236}">
                <a16:creationId xmlns:a16="http://schemas.microsoft.com/office/drawing/2014/main" id="{138316BC-EB2B-4680-8E5B-62DC528559A2}"/>
              </a:ext>
            </a:extLst>
          </p:cNvPr>
          <p:cNvSpPr>
            <a:spLocks noGrp="1"/>
          </p:cNvSpPr>
          <p:nvPr>
            <p:ph type="sldNum" sz="quarter" idx="12"/>
          </p:nvPr>
        </p:nvSpPr>
        <p:spPr/>
        <p:txBody>
          <a:bodyPr/>
          <a:lstStyle/>
          <a:p>
            <a:fld id="{FF67EF60-D3B0-409C-88CD-C39F952AE724}" type="slidenum">
              <a:rPr lang="fr-FR" smtClean="0"/>
              <a:pPr/>
              <a:t>2</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999308" y="618803"/>
            <a:ext cx="9748904" cy="895694"/>
          </a:xfrm>
        </p:spPr>
        <p:txBody>
          <a:bodyPr/>
          <a:lstStyle/>
          <a:p>
            <a:r>
              <a:rPr lang="fr-FR" dirty="0"/>
              <a:t>La </a:t>
            </a:r>
            <a:r>
              <a:rPr lang="fr-FR" spc="-5" dirty="0"/>
              <a:t>Banque </a:t>
            </a:r>
            <a:r>
              <a:rPr lang="fr-FR" dirty="0"/>
              <a:t>des </a:t>
            </a:r>
            <a:r>
              <a:rPr lang="fr-FR" spc="-25" dirty="0"/>
              <a:t>Territoires </a:t>
            </a:r>
            <a:r>
              <a:rPr lang="fr-FR" dirty="0"/>
              <a:t>est un des 5 </a:t>
            </a:r>
            <a:r>
              <a:rPr lang="fr-FR" spc="-5" dirty="0"/>
              <a:t>métiers </a:t>
            </a:r>
            <a:r>
              <a:rPr lang="fr-FR" dirty="0"/>
              <a:t>du</a:t>
            </a:r>
            <a:r>
              <a:rPr lang="fr-FR" spc="-100" dirty="0"/>
              <a:t> </a:t>
            </a:r>
            <a:r>
              <a:rPr lang="fr-FR" dirty="0"/>
              <a:t>Groupe Caisse </a:t>
            </a:r>
            <a:r>
              <a:rPr lang="fr-FR"/>
              <a:t>des Dépôts</a:t>
            </a:r>
            <a:endParaRPr lang="fr-FR" dirty="0"/>
          </a:p>
        </p:txBody>
      </p:sp>
      <p:sp>
        <p:nvSpPr>
          <p:cNvPr id="22" name="object 25">
            <a:extLst>
              <a:ext uri="{FF2B5EF4-FFF2-40B4-BE49-F238E27FC236}">
                <a16:creationId xmlns:a16="http://schemas.microsoft.com/office/drawing/2014/main" id="{E89F920D-F230-1B45-8EAA-5CDB72755B94}"/>
              </a:ext>
            </a:extLst>
          </p:cNvPr>
          <p:cNvSpPr/>
          <p:nvPr/>
        </p:nvSpPr>
        <p:spPr>
          <a:xfrm>
            <a:off x="5816639" y="4828401"/>
            <a:ext cx="845806" cy="956128"/>
          </a:xfrm>
          <a:custGeom>
            <a:avLst/>
            <a:gdLst/>
            <a:ahLst/>
            <a:cxnLst/>
            <a:rect l="l" t="t" r="r" b="b"/>
            <a:pathLst>
              <a:path w="847090" h="957579">
                <a:moveTo>
                  <a:pt x="423367" y="957135"/>
                </a:moveTo>
                <a:lnTo>
                  <a:pt x="385889" y="946670"/>
                </a:lnTo>
                <a:lnTo>
                  <a:pt x="40589" y="747013"/>
                </a:lnTo>
                <a:lnTo>
                  <a:pt x="11282" y="720347"/>
                </a:lnTo>
                <a:lnTo>
                  <a:pt x="25" y="681164"/>
                </a:lnTo>
                <a:lnTo>
                  <a:pt x="25" y="478599"/>
                </a:lnTo>
                <a:lnTo>
                  <a:pt x="0" y="275843"/>
                </a:lnTo>
                <a:lnTo>
                  <a:pt x="11828" y="235775"/>
                </a:lnTo>
                <a:lnTo>
                  <a:pt x="42468" y="209080"/>
                </a:lnTo>
                <a:lnTo>
                  <a:pt x="383667" y="11658"/>
                </a:lnTo>
                <a:lnTo>
                  <a:pt x="423367" y="0"/>
                </a:lnTo>
                <a:lnTo>
                  <a:pt x="434133" y="784"/>
                </a:lnTo>
                <a:lnTo>
                  <a:pt x="804265" y="209080"/>
                </a:lnTo>
                <a:lnTo>
                  <a:pt x="834905" y="235775"/>
                </a:lnTo>
                <a:lnTo>
                  <a:pt x="846734" y="275843"/>
                </a:lnTo>
                <a:lnTo>
                  <a:pt x="846709" y="478599"/>
                </a:lnTo>
                <a:lnTo>
                  <a:pt x="846709" y="681164"/>
                </a:lnTo>
                <a:lnTo>
                  <a:pt x="835453" y="720347"/>
                </a:lnTo>
                <a:lnTo>
                  <a:pt x="806157" y="747013"/>
                </a:lnTo>
                <a:lnTo>
                  <a:pt x="460844" y="946670"/>
                </a:lnTo>
                <a:lnTo>
                  <a:pt x="433459" y="956400"/>
                </a:lnTo>
                <a:lnTo>
                  <a:pt x="423367" y="957135"/>
                </a:lnTo>
                <a:close/>
              </a:path>
            </a:pathLst>
          </a:custGeom>
          <a:ln w="27940">
            <a:solidFill>
              <a:srgbClr val="EE382D"/>
            </a:solidFill>
          </a:ln>
        </p:spPr>
        <p:txBody>
          <a:bodyPr wrap="square" lIns="0" tIns="0" rIns="0" bIns="0" rtlCol="0"/>
          <a:lstStyle/>
          <a:p>
            <a:endParaRPr sz="1798"/>
          </a:p>
        </p:txBody>
      </p:sp>
      <p:sp>
        <p:nvSpPr>
          <p:cNvPr id="23" name="object 26">
            <a:extLst>
              <a:ext uri="{FF2B5EF4-FFF2-40B4-BE49-F238E27FC236}">
                <a16:creationId xmlns:a16="http://schemas.microsoft.com/office/drawing/2014/main" id="{6E4754DB-6143-6E48-89C0-6575C43BEB59}"/>
              </a:ext>
            </a:extLst>
          </p:cNvPr>
          <p:cNvSpPr/>
          <p:nvPr/>
        </p:nvSpPr>
        <p:spPr>
          <a:xfrm>
            <a:off x="6000716" y="5115316"/>
            <a:ext cx="252600" cy="157038"/>
          </a:xfrm>
          <a:prstGeom prst="rect">
            <a:avLst/>
          </a:prstGeom>
          <a:blipFill>
            <a:blip r:embed="rId3" cstate="print"/>
            <a:stretch>
              <a:fillRect/>
            </a:stretch>
          </a:blipFill>
        </p:spPr>
        <p:txBody>
          <a:bodyPr wrap="square" lIns="0" tIns="0" rIns="0" bIns="0" rtlCol="0"/>
          <a:lstStyle/>
          <a:p>
            <a:endParaRPr sz="1798"/>
          </a:p>
        </p:txBody>
      </p:sp>
      <p:sp>
        <p:nvSpPr>
          <p:cNvPr id="24" name="object 27">
            <a:extLst>
              <a:ext uri="{FF2B5EF4-FFF2-40B4-BE49-F238E27FC236}">
                <a16:creationId xmlns:a16="http://schemas.microsoft.com/office/drawing/2014/main" id="{A91573D7-6CD7-4F48-BF38-75238632FF31}"/>
              </a:ext>
            </a:extLst>
          </p:cNvPr>
          <p:cNvSpPr/>
          <p:nvPr/>
        </p:nvSpPr>
        <p:spPr>
          <a:xfrm>
            <a:off x="5936595" y="5114354"/>
            <a:ext cx="602969" cy="384227"/>
          </a:xfrm>
          <a:custGeom>
            <a:avLst/>
            <a:gdLst/>
            <a:ahLst/>
            <a:cxnLst/>
            <a:rect l="l" t="t" r="r" b="b"/>
            <a:pathLst>
              <a:path w="603884" h="384810">
                <a:moveTo>
                  <a:pt x="603313" y="359816"/>
                </a:moveTo>
                <a:lnTo>
                  <a:pt x="0" y="359816"/>
                </a:lnTo>
                <a:lnTo>
                  <a:pt x="0" y="384352"/>
                </a:lnTo>
                <a:lnTo>
                  <a:pt x="603313" y="384352"/>
                </a:lnTo>
                <a:lnTo>
                  <a:pt x="603313" y="359816"/>
                </a:lnTo>
                <a:close/>
              </a:path>
              <a:path w="603884" h="384810">
                <a:moveTo>
                  <a:pt x="109575" y="278536"/>
                </a:moveTo>
                <a:lnTo>
                  <a:pt x="85026" y="278536"/>
                </a:lnTo>
                <a:lnTo>
                  <a:pt x="85026" y="359816"/>
                </a:lnTo>
                <a:lnTo>
                  <a:pt x="109575" y="359816"/>
                </a:lnTo>
                <a:lnTo>
                  <a:pt x="109575" y="278536"/>
                </a:lnTo>
                <a:close/>
              </a:path>
              <a:path w="603884" h="384810">
                <a:moveTo>
                  <a:pt x="220319" y="224789"/>
                </a:moveTo>
                <a:lnTo>
                  <a:pt x="195783" y="224789"/>
                </a:lnTo>
                <a:lnTo>
                  <a:pt x="195783" y="359816"/>
                </a:lnTo>
                <a:lnTo>
                  <a:pt x="220319" y="359816"/>
                </a:lnTo>
                <a:lnTo>
                  <a:pt x="220319" y="224789"/>
                </a:lnTo>
                <a:close/>
              </a:path>
              <a:path w="603884" h="384810">
                <a:moveTo>
                  <a:pt x="331076" y="170967"/>
                </a:moveTo>
                <a:lnTo>
                  <a:pt x="306628" y="170967"/>
                </a:lnTo>
                <a:lnTo>
                  <a:pt x="306628" y="359816"/>
                </a:lnTo>
                <a:lnTo>
                  <a:pt x="331076" y="359816"/>
                </a:lnTo>
                <a:lnTo>
                  <a:pt x="331076" y="170967"/>
                </a:lnTo>
                <a:close/>
              </a:path>
              <a:path w="603884" h="384810">
                <a:moveTo>
                  <a:pt x="421943" y="243954"/>
                </a:moveTo>
                <a:lnTo>
                  <a:pt x="387731" y="243954"/>
                </a:lnTo>
                <a:lnTo>
                  <a:pt x="394184" y="251608"/>
                </a:lnTo>
                <a:lnTo>
                  <a:pt x="401324" y="258665"/>
                </a:lnTo>
                <a:lnTo>
                  <a:pt x="409081" y="265073"/>
                </a:lnTo>
                <a:lnTo>
                  <a:pt x="417385" y="270776"/>
                </a:lnTo>
                <a:lnTo>
                  <a:pt x="417385" y="359816"/>
                </a:lnTo>
                <a:lnTo>
                  <a:pt x="441921" y="359816"/>
                </a:lnTo>
                <a:lnTo>
                  <a:pt x="441921" y="282359"/>
                </a:lnTo>
                <a:lnTo>
                  <a:pt x="508256" y="282359"/>
                </a:lnTo>
                <a:lnTo>
                  <a:pt x="523349" y="279304"/>
                </a:lnTo>
                <a:lnTo>
                  <a:pt x="546275" y="263842"/>
                </a:lnTo>
                <a:lnTo>
                  <a:pt x="478510" y="263842"/>
                </a:lnTo>
                <a:lnTo>
                  <a:pt x="468907" y="263337"/>
                </a:lnTo>
                <a:lnTo>
                  <a:pt x="428967" y="249104"/>
                </a:lnTo>
                <a:lnTo>
                  <a:pt x="422987" y="244832"/>
                </a:lnTo>
                <a:lnTo>
                  <a:pt x="421943" y="243954"/>
                </a:lnTo>
                <a:close/>
              </a:path>
              <a:path w="603884" h="384810">
                <a:moveTo>
                  <a:pt x="109575" y="254076"/>
                </a:moveTo>
                <a:lnTo>
                  <a:pt x="30924" y="254076"/>
                </a:lnTo>
                <a:lnTo>
                  <a:pt x="30924" y="335368"/>
                </a:lnTo>
                <a:lnTo>
                  <a:pt x="55384" y="335368"/>
                </a:lnTo>
                <a:lnTo>
                  <a:pt x="55384" y="278536"/>
                </a:lnTo>
                <a:lnTo>
                  <a:pt x="109575" y="278536"/>
                </a:lnTo>
                <a:lnTo>
                  <a:pt x="109575" y="254076"/>
                </a:lnTo>
                <a:close/>
              </a:path>
              <a:path w="603884" h="384810">
                <a:moveTo>
                  <a:pt x="220319" y="200253"/>
                </a:moveTo>
                <a:lnTo>
                  <a:pt x="141681" y="200253"/>
                </a:lnTo>
                <a:lnTo>
                  <a:pt x="141681" y="335368"/>
                </a:lnTo>
                <a:lnTo>
                  <a:pt x="166230" y="335368"/>
                </a:lnTo>
                <a:lnTo>
                  <a:pt x="166230" y="224789"/>
                </a:lnTo>
                <a:lnTo>
                  <a:pt x="220319" y="224789"/>
                </a:lnTo>
                <a:lnTo>
                  <a:pt x="220319" y="200253"/>
                </a:lnTo>
                <a:close/>
              </a:path>
              <a:path w="603884" h="384810">
                <a:moveTo>
                  <a:pt x="331076" y="146519"/>
                </a:moveTo>
                <a:lnTo>
                  <a:pt x="252437" y="146519"/>
                </a:lnTo>
                <a:lnTo>
                  <a:pt x="252437" y="335368"/>
                </a:lnTo>
                <a:lnTo>
                  <a:pt x="276974" y="335368"/>
                </a:lnTo>
                <a:lnTo>
                  <a:pt x="276974" y="170967"/>
                </a:lnTo>
                <a:lnTo>
                  <a:pt x="331076" y="170967"/>
                </a:lnTo>
                <a:lnTo>
                  <a:pt x="331076" y="146519"/>
                </a:lnTo>
                <a:close/>
              </a:path>
              <a:path w="603884" h="384810">
                <a:moveTo>
                  <a:pt x="441921" y="0"/>
                </a:moveTo>
                <a:lnTo>
                  <a:pt x="363283" y="0"/>
                </a:lnTo>
                <a:lnTo>
                  <a:pt x="363283" y="335368"/>
                </a:lnTo>
                <a:lnTo>
                  <a:pt x="387731" y="335368"/>
                </a:lnTo>
                <a:lnTo>
                  <a:pt x="387731" y="243954"/>
                </a:lnTo>
                <a:lnTo>
                  <a:pt x="421943" y="243954"/>
                </a:lnTo>
                <a:lnTo>
                  <a:pt x="395714" y="210337"/>
                </a:lnTo>
                <a:lnTo>
                  <a:pt x="387731" y="173164"/>
                </a:lnTo>
                <a:lnTo>
                  <a:pt x="389798" y="153831"/>
                </a:lnTo>
                <a:lnTo>
                  <a:pt x="395714" y="135947"/>
                </a:lnTo>
                <a:lnTo>
                  <a:pt x="405052" y="119929"/>
                </a:lnTo>
                <a:lnTo>
                  <a:pt x="417385" y="106197"/>
                </a:lnTo>
                <a:lnTo>
                  <a:pt x="422047" y="102273"/>
                </a:lnTo>
                <a:lnTo>
                  <a:pt x="387731" y="102273"/>
                </a:lnTo>
                <a:lnTo>
                  <a:pt x="387731" y="24447"/>
                </a:lnTo>
                <a:lnTo>
                  <a:pt x="441921" y="24447"/>
                </a:lnTo>
                <a:lnTo>
                  <a:pt x="441921" y="0"/>
                </a:lnTo>
                <a:close/>
              </a:path>
              <a:path w="603884" h="384810">
                <a:moveTo>
                  <a:pt x="508256" y="282359"/>
                </a:moveTo>
                <a:lnTo>
                  <a:pt x="441921" y="282359"/>
                </a:lnTo>
                <a:lnTo>
                  <a:pt x="450691" y="284955"/>
                </a:lnTo>
                <a:lnTo>
                  <a:pt x="459735" y="286840"/>
                </a:lnTo>
                <a:lnTo>
                  <a:pt x="469019" y="287990"/>
                </a:lnTo>
                <a:lnTo>
                  <a:pt x="478510" y="288378"/>
                </a:lnTo>
                <a:lnTo>
                  <a:pt x="508256" y="282359"/>
                </a:lnTo>
                <a:close/>
              </a:path>
              <a:path w="603884" h="384810">
                <a:moveTo>
                  <a:pt x="546262" y="82384"/>
                </a:moveTo>
                <a:lnTo>
                  <a:pt x="478510" y="82384"/>
                </a:lnTo>
                <a:lnTo>
                  <a:pt x="513818" y="89525"/>
                </a:lnTo>
                <a:lnTo>
                  <a:pt x="542672" y="108991"/>
                </a:lnTo>
                <a:lnTo>
                  <a:pt x="562137" y="137848"/>
                </a:lnTo>
                <a:lnTo>
                  <a:pt x="569277" y="173164"/>
                </a:lnTo>
                <a:lnTo>
                  <a:pt x="562137" y="208421"/>
                </a:lnTo>
                <a:lnTo>
                  <a:pt x="542672" y="237248"/>
                </a:lnTo>
                <a:lnTo>
                  <a:pt x="513818" y="256703"/>
                </a:lnTo>
                <a:lnTo>
                  <a:pt x="478510" y="263842"/>
                </a:lnTo>
                <a:lnTo>
                  <a:pt x="546275" y="263842"/>
                </a:lnTo>
                <a:lnTo>
                  <a:pt x="560009" y="254579"/>
                </a:lnTo>
                <a:lnTo>
                  <a:pt x="584748" y="217950"/>
                </a:lnTo>
                <a:lnTo>
                  <a:pt x="593826" y="173164"/>
                </a:lnTo>
                <a:lnTo>
                  <a:pt x="584748" y="128319"/>
                </a:lnTo>
                <a:lnTo>
                  <a:pt x="560009" y="91660"/>
                </a:lnTo>
                <a:lnTo>
                  <a:pt x="546262" y="82384"/>
                </a:lnTo>
                <a:close/>
              </a:path>
              <a:path w="603884" h="384810">
                <a:moveTo>
                  <a:pt x="441921" y="24447"/>
                </a:moveTo>
                <a:lnTo>
                  <a:pt x="417385" y="24447"/>
                </a:lnTo>
                <a:lnTo>
                  <a:pt x="417385" y="75450"/>
                </a:lnTo>
                <a:lnTo>
                  <a:pt x="409096" y="81154"/>
                </a:lnTo>
                <a:lnTo>
                  <a:pt x="401362" y="87561"/>
                </a:lnTo>
                <a:lnTo>
                  <a:pt x="394227" y="94619"/>
                </a:lnTo>
                <a:lnTo>
                  <a:pt x="387731" y="102273"/>
                </a:lnTo>
                <a:lnTo>
                  <a:pt x="422047" y="102273"/>
                </a:lnTo>
                <a:lnTo>
                  <a:pt x="422987" y="101481"/>
                </a:lnTo>
                <a:lnTo>
                  <a:pt x="428967" y="97201"/>
                </a:lnTo>
                <a:lnTo>
                  <a:pt x="468907" y="82888"/>
                </a:lnTo>
                <a:lnTo>
                  <a:pt x="478510" y="82384"/>
                </a:lnTo>
                <a:lnTo>
                  <a:pt x="546262" y="82384"/>
                </a:lnTo>
                <a:lnTo>
                  <a:pt x="523349" y="66924"/>
                </a:lnTo>
                <a:lnTo>
                  <a:pt x="508251" y="63868"/>
                </a:lnTo>
                <a:lnTo>
                  <a:pt x="441921" y="63868"/>
                </a:lnTo>
                <a:lnTo>
                  <a:pt x="441921" y="24447"/>
                </a:lnTo>
                <a:close/>
              </a:path>
              <a:path w="603884" h="384810">
                <a:moveTo>
                  <a:pt x="478510" y="57848"/>
                </a:moveTo>
                <a:lnTo>
                  <a:pt x="469019" y="58237"/>
                </a:lnTo>
                <a:lnTo>
                  <a:pt x="459735" y="59386"/>
                </a:lnTo>
                <a:lnTo>
                  <a:pt x="450691" y="61272"/>
                </a:lnTo>
                <a:lnTo>
                  <a:pt x="441921" y="63868"/>
                </a:lnTo>
                <a:lnTo>
                  <a:pt x="508251" y="63868"/>
                </a:lnTo>
                <a:lnTo>
                  <a:pt x="478510" y="57848"/>
                </a:lnTo>
                <a:close/>
              </a:path>
            </a:pathLst>
          </a:custGeom>
          <a:solidFill>
            <a:srgbClr val="EE382D"/>
          </a:solidFill>
        </p:spPr>
        <p:txBody>
          <a:bodyPr wrap="square" lIns="0" tIns="0" rIns="0" bIns="0" rtlCol="0"/>
          <a:lstStyle/>
          <a:p>
            <a:endParaRPr sz="1798"/>
          </a:p>
        </p:txBody>
      </p:sp>
      <p:sp>
        <p:nvSpPr>
          <p:cNvPr id="25" name="object 28">
            <a:extLst>
              <a:ext uri="{FF2B5EF4-FFF2-40B4-BE49-F238E27FC236}">
                <a16:creationId xmlns:a16="http://schemas.microsoft.com/office/drawing/2014/main" id="{03610F88-D552-C740-8B74-315570C85879}"/>
              </a:ext>
            </a:extLst>
          </p:cNvPr>
          <p:cNvSpPr/>
          <p:nvPr/>
        </p:nvSpPr>
        <p:spPr>
          <a:xfrm>
            <a:off x="6323732" y="5196567"/>
            <a:ext cx="181271" cy="181182"/>
          </a:xfrm>
          <a:prstGeom prst="rect">
            <a:avLst/>
          </a:prstGeom>
          <a:blipFill>
            <a:blip r:embed="rId4" cstate="print"/>
            <a:stretch>
              <a:fillRect/>
            </a:stretch>
          </a:blipFill>
        </p:spPr>
        <p:txBody>
          <a:bodyPr wrap="square" lIns="0" tIns="0" rIns="0" bIns="0" rtlCol="0"/>
          <a:lstStyle/>
          <a:p>
            <a:endParaRPr sz="1798"/>
          </a:p>
        </p:txBody>
      </p:sp>
      <p:sp>
        <p:nvSpPr>
          <p:cNvPr id="32" name="object 35">
            <a:extLst>
              <a:ext uri="{FF2B5EF4-FFF2-40B4-BE49-F238E27FC236}">
                <a16:creationId xmlns:a16="http://schemas.microsoft.com/office/drawing/2014/main" id="{CF3F6125-E494-EA47-9523-7C26ECD44703}"/>
              </a:ext>
            </a:extLst>
          </p:cNvPr>
          <p:cNvSpPr txBox="1"/>
          <p:nvPr/>
        </p:nvSpPr>
        <p:spPr>
          <a:xfrm>
            <a:off x="2387376" y="2037980"/>
            <a:ext cx="1593336" cy="474470"/>
          </a:xfrm>
          <a:prstGeom prst="rect">
            <a:avLst/>
          </a:prstGeom>
        </p:spPr>
        <p:txBody>
          <a:bodyPr vert="horz" wrap="square" lIns="0" tIns="12681" rIns="0" bIns="0" rtlCol="0">
            <a:spAutoFit/>
          </a:bodyPr>
          <a:lstStyle/>
          <a:p>
            <a:pPr marL="12681">
              <a:lnSpc>
                <a:spcPts val="1758"/>
              </a:lnSpc>
              <a:spcBef>
                <a:spcPts val="100"/>
              </a:spcBef>
            </a:pPr>
            <a:r>
              <a:rPr sz="1597" b="1" dirty="0">
                <a:solidFill>
                  <a:srgbClr val="7B6D68"/>
                </a:solidFill>
                <a:latin typeface="Arial"/>
                <a:cs typeface="Arial"/>
              </a:rPr>
              <a:t>Filiales</a:t>
            </a:r>
            <a:endParaRPr sz="1597">
              <a:latin typeface="Arial"/>
              <a:cs typeface="Arial"/>
            </a:endParaRPr>
          </a:p>
          <a:p>
            <a:pPr marL="12681">
              <a:lnSpc>
                <a:spcPts val="1758"/>
              </a:lnSpc>
            </a:pPr>
            <a:r>
              <a:rPr sz="1597" b="1" spc="-5" dirty="0">
                <a:solidFill>
                  <a:srgbClr val="7B6D68"/>
                </a:solidFill>
                <a:latin typeface="Arial"/>
                <a:cs typeface="Arial"/>
              </a:rPr>
              <a:t>et</a:t>
            </a:r>
            <a:r>
              <a:rPr sz="1597" b="1" spc="-80" dirty="0">
                <a:solidFill>
                  <a:srgbClr val="7B6D68"/>
                </a:solidFill>
                <a:latin typeface="Arial"/>
                <a:cs typeface="Arial"/>
              </a:rPr>
              <a:t> </a:t>
            </a:r>
            <a:r>
              <a:rPr sz="1597" b="1" dirty="0">
                <a:solidFill>
                  <a:srgbClr val="7B6D68"/>
                </a:solidFill>
                <a:latin typeface="Arial"/>
                <a:cs typeface="Arial"/>
              </a:rPr>
              <a:t>participations</a:t>
            </a:r>
            <a:endParaRPr sz="1597">
              <a:latin typeface="Arial"/>
              <a:cs typeface="Arial"/>
            </a:endParaRPr>
          </a:p>
        </p:txBody>
      </p:sp>
      <p:sp>
        <p:nvSpPr>
          <p:cNvPr id="33" name="object 36">
            <a:extLst>
              <a:ext uri="{FF2B5EF4-FFF2-40B4-BE49-F238E27FC236}">
                <a16:creationId xmlns:a16="http://schemas.microsoft.com/office/drawing/2014/main" id="{64E946D9-F9DB-2442-B096-AEA0FAF390A3}"/>
              </a:ext>
            </a:extLst>
          </p:cNvPr>
          <p:cNvSpPr txBox="1"/>
          <p:nvPr/>
        </p:nvSpPr>
        <p:spPr>
          <a:xfrm>
            <a:off x="8506193" y="2241887"/>
            <a:ext cx="2219764" cy="258578"/>
          </a:xfrm>
          <a:prstGeom prst="rect">
            <a:avLst/>
          </a:prstGeom>
        </p:spPr>
        <p:txBody>
          <a:bodyPr vert="horz" wrap="square" lIns="0" tIns="12681" rIns="0" bIns="0" rtlCol="0">
            <a:spAutoFit/>
          </a:bodyPr>
          <a:lstStyle/>
          <a:p>
            <a:pPr marL="12681">
              <a:spcBef>
                <a:spcPts val="100"/>
              </a:spcBef>
            </a:pPr>
            <a:r>
              <a:rPr sz="1597" b="1" spc="-5" dirty="0">
                <a:solidFill>
                  <a:srgbClr val="7B6D68"/>
                </a:solidFill>
                <a:latin typeface="Arial"/>
                <a:cs typeface="Arial"/>
              </a:rPr>
              <a:t>Banque </a:t>
            </a:r>
            <a:r>
              <a:rPr sz="1597" b="1" dirty="0">
                <a:solidFill>
                  <a:srgbClr val="7B6D68"/>
                </a:solidFill>
                <a:latin typeface="Arial"/>
                <a:cs typeface="Arial"/>
              </a:rPr>
              <a:t>des</a:t>
            </a:r>
            <a:r>
              <a:rPr sz="1597" b="1" spc="-40" dirty="0">
                <a:solidFill>
                  <a:srgbClr val="7B6D68"/>
                </a:solidFill>
                <a:latin typeface="Arial"/>
                <a:cs typeface="Arial"/>
              </a:rPr>
              <a:t> </a:t>
            </a:r>
            <a:r>
              <a:rPr sz="1597" b="1" spc="-20" dirty="0">
                <a:solidFill>
                  <a:srgbClr val="7B6D68"/>
                </a:solidFill>
                <a:latin typeface="Arial"/>
                <a:cs typeface="Arial"/>
              </a:rPr>
              <a:t>Territoires</a:t>
            </a:r>
            <a:endParaRPr sz="1597">
              <a:latin typeface="Arial"/>
              <a:cs typeface="Arial"/>
            </a:endParaRPr>
          </a:p>
        </p:txBody>
      </p:sp>
      <p:sp>
        <p:nvSpPr>
          <p:cNvPr id="34" name="object 37">
            <a:extLst>
              <a:ext uri="{FF2B5EF4-FFF2-40B4-BE49-F238E27FC236}">
                <a16:creationId xmlns:a16="http://schemas.microsoft.com/office/drawing/2014/main" id="{40BD23C8-B6A9-3844-AD8A-9FABBCD48B7A}"/>
              </a:ext>
            </a:extLst>
          </p:cNvPr>
          <p:cNvSpPr txBox="1"/>
          <p:nvPr/>
        </p:nvSpPr>
        <p:spPr>
          <a:xfrm>
            <a:off x="8506191" y="4552013"/>
            <a:ext cx="1525494" cy="464148"/>
          </a:xfrm>
          <a:prstGeom prst="rect">
            <a:avLst/>
          </a:prstGeom>
        </p:spPr>
        <p:txBody>
          <a:bodyPr vert="horz" wrap="square" lIns="0" tIns="53259" rIns="0" bIns="0" rtlCol="0">
            <a:spAutoFit/>
          </a:bodyPr>
          <a:lstStyle/>
          <a:p>
            <a:pPr marL="12681" marR="5072">
              <a:lnSpc>
                <a:spcPts val="1597"/>
              </a:lnSpc>
              <a:spcBef>
                <a:spcPts val="419"/>
              </a:spcBef>
            </a:pPr>
            <a:r>
              <a:rPr sz="1597" b="1" dirty="0">
                <a:solidFill>
                  <a:srgbClr val="7B6D68"/>
                </a:solidFill>
                <a:latin typeface="Arial"/>
                <a:cs typeface="Arial"/>
              </a:rPr>
              <a:t>Financement  des</a:t>
            </a:r>
            <a:r>
              <a:rPr sz="1597" b="1" spc="-90" dirty="0">
                <a:solidFill>
                  <a:srgbClr val="7B6D68"/>
                </a:solidFill>
                <a:latin typeface="Arial"/>
                <a:cs typeface="Arial"/>
              </a:rPr>
              <a:t> </a:t>
            </a:r>
            <a:r>
              <a:rPr sz="1597" b="1" spc="-5" dirty="0">
                <a:solidFill>
                  <a:srgbClr val="7B6D68"/>
                </a:solidFill>
                <a:latin typeface="Arial"/>
                <a:cs typeface="Arial"/>
              </a:rPr>
              <a:t>entreprises</a:t>
            </a:r>
            <a:endParaRPr sz="1597">
              <a:latin typeface="Arial"/>
              <a:cs typeface="Arial"/>
            </a:endParaRPr>
          </a:p>
        </p:txBody>
      </p:sp>
      <p:sp>
        <p:nvSpPr>
          <p:cNvPr id="35" name="object 38">
            <a:extLst>
              <a:ext uri="{FF2B5EF4-FFF2-40B4-BE49-F238E27FC236}">
                <a16:creationId xmlns:a16="http://schemas.microsoft.com/office/drawing/2014/main" id="{D13E0B13-E5B5-8342-AFD2-B9B5CBBD3FCE}"/>
              </a:ext>
            </a:extLst>
          </p:cNvPr>
          <p:cNvSpPr txBox="1"/>
          <p:nvPr/>
        </p:nvSpPr>
        <p:spPr>
          <a:xfrm>
            <a:off x="2387376" y="4349121"/>
            <a:ext cx="1525494" cy="474470"/>
          </a:xfrm>
          <a:prstGeom prst="rect">
            <a:avLst/>
          </a:prstGeom>
        </p:spPr>
        <p:txBody>
          <a:bodyPr vert="horz" wrap="square" lIns="0" tIns="12681" rIns="0" bIns="0" rtlCol="0">
            <a:spAutoFit/>
          </a:bodyPr>
          <a:lstStyle/>
          <a:p>
            <a:pPr marL="12681">
              <a:lnSpc>
                <a:spcPts val="1758"/>
              </a:lnSpc>
              <a:spcBef>
                <a:spcPts val="100"/>
              </a:spcBef>
            </a:pPr>
            <a:r>
              <a:rPr lang="fr-FR" sz="1597" b="1" spc="-5" dirty="0">
                <a:solidFill>
                  <a:srgbClr val="7B6D68"/>
                </a:solidFill>
                <a:latin typeface="Arial"/>
                <a:cs typeface="Arial"/>
              </a:rPr>
              <a:t>Politiques Sociales</a:t>
            </a:r>
            <a:endParaRPr sz="1597" dirty="0">
              <a:latin typeface="Arial"/>
              <a:cs typeface="Arial"/>
            </a:endParaRPr>
          </a:p>
        </p:txBody>
      </p:sp>
      <p:sp>
        <p:nvSpPr>
          <p:cNvPr id="36" name="object 39">
            <a:extLst>
              <a:ext uri="{FF2B5EF4-FFF2-40B4-BE49-F238E27FC236}">
                <a16:creationId xmlns:a16="http://schemas.microsoft.com/office/drawing/2014/main" id="{2BDB9D68-D3FF-C640-A20F-2DE4090B1CF8}"/>
              </a:ext>
            </a:extLst>
          </p:cNvPr>
          <p:cNvSpPr txBox="1"/>
          <p:nvPr/>
        </p:nvSpPr>
        <p:spPr>
          <a:xfrm>
            <a:off x="5408032" y="5847682"/>
            <a:ext cx="1661178" cy="258578"/>
          </a:xfrm>
          <a:prstGeom prst="rect">
            <a:avLst/>
          </a:prstGeom>
        </p:spPr>
        <p:txBody>
          <a:bodyPr vert="horz" wrap="square" lIns="0" tIns="12681" rIns="0" bIns="0" rtlCol="0">
            <a:spAutoFit/>
          </a:bodyPr>
          <a:lstStyle/>
          <a:p>
            <a:pPr marL="12681">
              <a:spcBef>
                <a:spcPts val="100"/>
              </a:spcBef>
            </a:pPr>
            <a:r>
              <a:rPr sz="1597" b="1" dirty="0">
                <a:solidFill>
                  <a:srgbClr val="7B6D68"/>
                </a:solidFill>
                <a:latin typeface="Arial"/>
                <a:cs typeface="Arial"/>
              </a:rPr>
              <a:t>Gestions</a:t>
            </a:r>
            <a:r>
              <a:rPr sz="1597" b="1" spc="-85" dirty="0">
                <a:solidFill>
                  <a:srgbClr val="7B6D68"/>
                </a:solidFill>
                <a:latin typeface="Arial"/>
                <a:cs typeface="Arial"/>
              </a:rPr>
              <a:t> </a:t>
            </a:r>
            <a:r>
              <a:rPr sz="1597" b="1" dirty="0">
                <a:solidFill>
                  <a:srgbClr val="7B6D68"/>
                </a:solidFill>
                <a:latin typeface="Arial"/>
                <a:cs typeface="Arial"/>
              </a:rPr>
              <a:t>d’actifs</a:t>
            </a:r>
            <a:endParaRPr sz="1597">
              <a:latin typeface="Arial"/>
              <a:cs typeface="Arial"/>
            </a:endParaRPr>
          </a:p>
        </p:txBody>
      </p:sp>
      <p:grpSp>
        <p:nvGrpSpPr>
          <p:cNvPr id="37" name="object 40">
            <a:extLst>
              <a:ext uri="{FF2B5EF4-FFF2-40B4-BE49-F238E27FC236}">
                <a16:creationId xmlns:a16="http://schemas.microsoft.com/office/drawing/2014/main" id="{2F3BA2E5-0E7F-B24A-94E3-1B9460D563A7}"/>
              </a:ext>
            </a:extLst>
          </p:cNvPr>
          <p:cNvGrpSpPr/>
          <p:nvPr/>
        </p:nvGrpSpPr>
        <p:grpSpPr>
          <a:xfrm>
            <a:off x="4076414" y="1726776"/>
            <a:ext cx="873704" cy="984024"/>
            <a:chOff x="4072902" y="1723931"/>
            <a:chExt cx="875030" cy="985519"/>
          </a:xfrm>
        </p:grpSpPr>
        <p:sp>
          <p:nvSpPr>
            <p:cNvPr id="38" name="object 41">
              <a:extLst>
                <a:ext uri="{FF2B5EF4-FFF2-40B4-BE49-F238E27FC236}">
                  <a16:creationId xmlns:a16="http://schemas.microsoft.com/office/drawing/2014/main" id="{CE280089-E0C3-3644-9320-DAEDC3C9455F}"/>
                </a:ext>
              </a:extLst>
            </p:cNvPr>
            <p:cNvSpPr/>
            <p:nvPr/>
          </p:nvSpPr>
          <p:spPr>
            <a:xfrm>
              <a:off x="4086872" y="1737901"/>
              <a:ext cx="847090" cy="957580"/>
            </a:xfrm>
            <a:custGeom>
              <a:avLst/>
              <a:gdLst/>
              <a:ahLst/>
              <a:cxnLst/>
              <a:rect l="l" t="t" r="r" b="b"/>
              <a:pathLst>
                <a:path w="847089" h="957580">
                  <a:moveTo>
                    <a:pt x="423367" y="957135"/>
                  </a:moveTo>
                  <a:lnTo>
                    <a:pt x="385889" y="946670"/>
                  </a:lnTo>
                  <a:lnTo>
                    <a:pt x="40589" y="747014"/>
                  </a:lnTo>
                  <a:lnTo>
                    <a:pt x="11282" y="720347"/>
                  </a:lnTo>
                  <a:lnTo>
                    <a:pt x="25" y="681164"/>
                  </a:lnTo>
                  <a:lnTo>
                    <a:pt x="25" y="478599"/>
                  </a:lnTo>
                  <a:lnTo>
                    <a:pt x="0" y="275844"/>
                  </a:lnTo>
                  <a:lnTo>
                    <a:pt x="11828" y="235775"/>
                  </a:lnTo>
                  <a:lnTo>
                    <a:pt x="42468" y="209080"/>
                  </a:lnTo>
                  <a:lnTo>
                    <a:pt x="383667" y="11658"/>
                  </a:lnTo>
                  <a:lnTo>
                    <a:pt x="423367" y="0"/>
                  </a:lnTo>
                  <a:lnTo>
                    <a:pt x="434133" y="784"/>
                  </a:lnTo>
                  <a:lnTo>
                    <a:pt x="804265" y="209080"/>
                  </a:lnTo>
                  <a:lnTo>
                    <a:pt x="834905" y="235775"/>
                  </a:lnTo>
                  <a:lnTo>
                    <a:pt x="846734" y="275844"/>
                  </a:lnTo>
                  <a:lnTo>
                    <a:pt x="846709" y="478599"/>
                  </a:lnTo>
                  <a:lnTo>
                    <a:pt x="846709" y="681164"/>
                  </a:lnTo>
                  <a:lnTo>
                    <a:pt x="835453" y="720347"/>
                  </a:lnTo>
                  <a:lnTo>
                    <a:pt x="806157" y="747014"/>
                  </a:lnTo>
                  <a:lnTo>
                    <a:pt x="460844" y="946670"/>
                  </a:lnTo>
                  <a:lnTo>
                    <a:pt x="433459" y="956400"/>
                  </a:lnTo>
                  <a:lnTo>
                    <a:pt x="423367" y="957135"/>
                  </a:lnTo>
                  <a:close/>
                </a:path>
              </a:pathLst>
            </a:custGeom>
            <a:ln w="27940">
              <a:solidFill>
                <a:srgbClr val="EE382D"/>
              </a:solidFill>
            </a:ln>
          </p:spPr>
          <p:txBody>
            <a:bodyPr wrap="square" lIns="0" tIns="0" rIns="0" bIns="0" rtlCol="0"/>
            <a:lstStyle/>
            <a:p>
              <a:endParaRPr sz="1798"/>
            </a:p>
          </p:txBody>
        </p:sp>
        <p:sp>
          <p:nvSpPr>
            <p:cNvPr id="39" name="object 42">
              <a:extLst>
                <a:ext uri="{FF2B5EF4-FFF2-40B4-BE49-F238E27FC236}">
                  <a16:creationId xmlns:a16="http://schemas.microsoft.com/office/drawing/2014/main" id="{2DB03DE5-9EA9-B346-8302-FAC639B78534}"/>
                </a:ext>
              </a:extLst>
            </p:cNvPr>
            <p:cNvSpPr/>
            <p:nvPr/>
          </p:nvSpPr>
          <p:spPr>
            <a:xfrm>
              <a:off x="4553069" y="2195097"/>
              <a:ext cx="126568" cy="129844"/>
            </a:xfrm>
            <a:prstGeom prst="rect">
              <a:avLst/>
            </a:prstGeom>
            <a:blipFill>
              <a:blip r:embed="rId5" cstate="print"/>
              <a:stretch>
                <a:fillRect/>
              </a:stretch>
            </a:blipFill>
          </p:spPr>
          <p:txBody>
            <a:bodyPr wrap="square" lIns="0" tIns="0" rIns="0" bIns="0" rtlCol="0"/>
            <a:lstStyle/>
            <a:p>
              <a:endParaRPr sz="1798"/>
            </a:p>
          </p:txBody>
        </p:sp>
        <p:sp>
          <p:nvSpPr>
            <p:cNvPr id="40" name="object 43">
              <a:extLst>
                <a:ext uri="{FF2B5EF4-FFF2-40B4-BE49-F238E27FC236}">
                  <a16:creationId xmlns:a16="http://schemas.microsoft.com/office/drawing/2014/main" id="{D7B2AB30-CE80-3C40-9B26-BB788962BA2F}"/>
                </a:ext>
              </a:extLst>
            </p:cNvPr>
            <p:cNvSpPr/>
            <p:nvPr/>
          </p:nvSpPr>
          <p:spPr>
            <a:xfrm>
              <a:off x="4205909" y="2021167"/>
              <a:ext cx="628650" cy="363220"/>
            </a:xfrm>
            <a:custGeom>
              <a:avLst/>
              <a:gdLst/>
              <a:ahLst/>
              <a:cxnLst/>
              <a:rect l="l" t="t" r="r" b="b"/>
              <a:pathLst>
                <a:path w="628650" h="363219">
                  <a:moveTo>
                    <a:pt x="491591" y="363029"/>
                  </a:moveTo>
                  <a:lnTo>
                    <a:pt x="329298" y="363029"/>
                  </a:lnTo>
                  <a:lnTo>
                    <a:pt x="329298" y="131838"/>
                  </a:lnTo>
                  <a:lnTo>
                    <a:pt x="491591" y="131838"/>
                  </a:lnTo>
                  <a:lnTo>
                    <a:pt x="491591" y="363029"/>
                  </a:lnTo>
                  <a:close/>
                </a:path>
                <a:path w="628650" h="363219">
                  <a:moveTo>
                    <a:pt x="0" y="363029"/>
                  </a:moveTo>
                  <a:lnTo>
                    <a:pt x="628459" y="363029"/>
                  </a:lnTo>
                </a:path>
                <a:path w="628650" h="363219">
                  <a:moveTo>
                    <a:pt x="143192" y="260223"/>
                  </a:moveTo>
                  <a:lnTo>
                    <a:pt x="143192" y="359155"/>
                  </a:lnTo>
                </a:path>
                <a:path w="628650" h="363219">
                  <a:moveTo>
                    <a:pt x="82829" y="278739"/>
                  </a:moveTo>
                  <a:lnTo>
                    <a:pt x="82829" y="359168"/>
                  </a:lnTo>
                </a:path>
                <a:path w="628650" h="363219">
                  <a:moveTo>
                    <a:pt x="209943" y="363029"/>
                  </a:moveTo>
                  <a:lnTo>
                    <a:pt x="209943" y="264363"/>
                  </a:lnTo>
                </a:path>
                <a:path w="628650" h="363219">
                  <a:moveTo>
                    <a:pt x="209943" y="124929"/>
                  </a:moveTo>
                  <a:lnTo>
                    <a:pt x="209943" y="0"/>
                  </a:lnTo>
                </a:path>
                <a:path w="628650" h="363219">
                  <a:moveTo>
                    <a:pt x="199085" y="11811"/>
                  </a:moveTo>
                  <a:lnTo>
                    <a:pt x="404164" y="11811"/>
                  </a:lnTo>
                  <a:lnTo>
                    <a:pt x="404164" y="131838"/>
                  </a:lnTo>
                </a:path>
              </a:pathLst>
            </a:custGeom>
            <a:ln w="24663">
              <a:solidFill>
                <a:srgbClr val="EE382D"/>
              </a:solidFill>
            </a:ln>
          </p:spPr>
          <p:txBody>
            <a:bodyPr wrap="square" lIns="0" tIns="0" rIns="0" bIns="0" rtlCol="0"/>
            <a:lstStyle/>
            <a:p>
              <a:endParaRPr sz="1798"/>
            </a:p>
          </p:txBody>
        </p:sp>
        <p:sp>
          <p:nvSpPr>
            <p:cNvPr id="41" name="object 44">
              <a:extLst>
                <a:ext uri="{FF2B5EF4-FFF2-40B4-BE49-F238E27FC236}">
                  <a16:creationId xmlns:a16="http://schemas.microsoft.com/office/drawing/2014/main" id="{54C5F484-8DAA-8749-9CED-D78A7C657662}"/>
                </a:ext>
              </a:extLst>
            </p:cNvPr>
            <p:cNvSpPr/>
            <p:nvPr/>
          </p:nvSpPr>
          <p:spPr>
            <a:xfrm>
              <a:off x="4465574" y="2080374"/>
              <a:ext cx="97790" cy="216535"/>
            </a:xfrm>
            <a:custGeom>
              <a:avLst/>
              <a:gdLst/>
              <a:ahLst/>
              <a:cxnLst/>
              <a:rect l="l" t="t" r="r" b="b"/>
              <a:pathLst>
                <a:path w="97789" h="216535">
                  <a:moveTo>
                    <a:pt x="37630" y="178549"/>
                  </a:moveTo>
                  <a:lnTo>
                    <a:pt x="0" y="178549"/>
                  </a:lnTo>
                  <a:lnTo>
                    <a:pt x="0" y="216179"/>
                  </a:lnTo>
                  <a:lnTo>
                    <a:pt x="37630" y="216179"/>
                  </a:lnTo>
                  <a:lnTo>
                    <a:pt x="37630" y="178549"/>
                  </a:lnTo>
                  <a:close/>
                </a:path>
                <a:path w="97789" h="216535">
                  <a:moveTo>
                    <a:pt x="37630" y="119037"/>
                  </a:moveTo>
                  <a:lnTo>
                    <a:pt x="0" y="119037"/>
                  </a:lnTo>
                  <a:lnTo>
                    <a:pt x="0" y="156667"/>
                  </a:lnTo>
                  <a:lnTo>
                    <a:pt x="37630" y="156667"/>
                  </a:lnTo>
                  <a:lnTo>
                    <a:pt x="37630" y="119037"/>
                  </a:lnTo>
                  <a:close/>
                </a:path>
                <a:path w="97789" h="216535">
                  <a:moveTo>
                    <a:pt x="37630" y="59524"/>
                  </a:moveTo>
                  <a:lnTo>
                    <a:pt x="0" y="59524"/>
                  </a:lnTo>
                  <a:lnTo>
                    <a:pt x="0" y="97155"/>
                  </a:lnTo>
                  <a:lnTo>
                    <a:pt x="37630" y="97155"/>
                  </a:lnTo>
                  <a:lnTo>
                    <a:pt x="37630" y="59524"/>
                  </a:lnTo>
                  <a:close/>
                </a:path>
                <a:path w="97789" h="216535">
                  <a:moveTo>
                    <a:pt x="37630" y="0"/>
                  </a:moveTo>
                  <a:lnTo>
                    <a:pt x="0" y="0"/>
                  </a:lnTo>
                  <a:lnTo>
                    <a:pt x="0" y="37630"/>
                  </a:lnTo>
                  <a:lnTo>
                    <a:pt x="37630" y="37630"/>
                  </a:lnTo>
                  <a:lnTo>
                    <a:pt x="37630" y="0"/>
                  </a:lnTo>
                  <a:close/>
                </a:path>
                <a:path w="97789" h="216535">
                  <a:moveTo>
                    <a:pt x="97332" y="0"/>
                  </a:moveTo>
                  <a:lnTo>
                    <a:pt x="59690" y="0"/>
                  </a:lnTo>
                  <a:lnTo>
                    <a:pt x="59690" y="37630"/>
                  </a:lnTo>
                  <a:lnTo>
                    <a:pt x="97332" y="37630"/>
                  </a:lnTo>
                  <a:lnTo>
                    <a:pt x="97332" y="0"/>
                  </a:lnTo>
                  <a:close/>
                </a:path>
              </a:pathLst>
            </a:custGeom>
            <a:solidFill>
              <a:srgbClr val="EE382D"/>
            </a:solidFill>
          </p:spPr>
          <p:txBody>
            <a:bodyPr wrap="square" lIns="0" tIns="0" rIns="0" bIns="0" rtlCol="0"/>
            <a:lstStyle/>
            <a:p>
              <a:endParaRPr sz="1798"/>
            </a:p>
          </p:txBody>
        </p:sp>
        <p:sp>
          <p:nvSpPr>
            <p:cNvPr id="42" name="object 45">
              <a:extLst>
                <a:ext uri="{FF2B5EF4-FFF2-40B4-BE49-F238E27FC236}">
                  <a16:creationId xmlns:a16="http://schemas.microsoft.com/office/drawing/2014/main" id="{10F32EB3-0AF1-BC45-971F-591CF5C492C0}"/>
                </a:ext>
              </a:extLst>
            </p:cNvPr>
            <p:cNvSpPr/>
            <p:nvPr/>
          </p:nvSpPr>
          <p:spPr>
            <a:xfrm>
              <a:off x="4248017" y="2153000"/>
              <a:ext cx="165735" cy="147320"/>
            </a:xfrm>
            <a:custGeom>
              <a:avLst/>
              <a:gdLst/>
              <a:ahLst/>
              <a:cxnLst/>
              <a:rect l="l" t="t" r="r" b="b"/>
              <a:pathLst>
                <a:path w="165735" h="147319">
                  <a:moveTo>
                    <a:pt x="100977" y="0"/>
                  </a:moveTo>
                  <a:lnTo>
                    <a:pt x="76935" y="4660"/>
                  </a:lnTo>
                  <a:lnTo>
                    <a:pt x="57051" y="17422"/>
                  </a:lnTo>
                  <a:lnTo>
                    <a:pt x="43134" y="36459"/>
                  </a:lnTo>
                  <a:lnTo>
                    <a:pt x="36995" y="59944"/>
                  </a:lnTo>
                  <a:lnTo>
                    <a:pt x="39204" y="59601"/>
                  </a:lnTo>
                  <a:lnTo>
                    <a:pt x="41452" y="59372"/>
                  </a:lnTo>
                  <a:lnTo>
                    <a:pt x="43776" y="59372"/>
                  </a:lnTo>
                  <a:lnTo>
                    <a:pt x="60810" y="62810"/>
                  </a:lnTo>
                  <a:lnTo>
                    <a:pt x="74722" y="72186"/>
                  </a:lnTo>
                  <a:lnTo>
                    <a:pt x="84101" y="86097"/>
                  </a:lnTo>
                  <a:lnTo>
                    <a:pt x="87541" y="103136"/>
                  </a:lnTo>
                  <a:lnTo>
                    <a:pt x="87541" y="111252"/>
                  </a:lnTo>
                  <a:lnTo>
                    <a:pt x="85293" y="118833"/>
                  </a:lnTo>
                  <a:lnTo>
                    <a:pt x="81445" y="125348"/>
                  </a:lnTo>
                  <a:lnTo>
                    <a:pt x="87604" y="127304"/>
                  </a:lnTo>
                  <a:lnTo>
                    <a:pt x="94157" y="128384"/>
                  </a:lnTo>
                  <a:lnTo>
                    <a:pt x="100977" y="128384"/>
                  </a:lnTo>
                  <a:lnTo>
                    <a:pt x="125962" y="123339"/>
                  </a:lnTo>
                  <a:lnTo>
                    <a:pt x="146369" y="109581"/>
                  </a:lnTo>
                  <a:lnTo>
                    <a:pt x="160129" y="89175"/>
                  </a:lnTo>
                  <a:lnTo>
                    <a:pt x="165176" y="64185"/>
                  </a:lnTo>
                  <a:lnTo>
                    <a:pt x="160129" y="39203"/>
                  </a:lnTo>
                  <a:lnTo>
                    <a:pt x="146369" y="18800"/>
                  </a:lnTo>
                  <a:lnTo>
                    <a:pt x="125962" y="5044"/>
                  </a:lnTo>
                  <a:lnTo>
                    <a:pt x="100977" y="0"/>
                  </a:lnTo>
                  <a:close/>
                </a:path>
                <a:path w="165735" h="147319">
                  <a:moveTo>
                    <a:pt x="36779" y="64185"/>
                  </a:moveTo>
                  <a:lnTo>
                    <a:pt x="36779" y="62763"/>
                  </a:lnTo>
                  <a:lnTo>
                    <a:pt x="36906" y="61353"/>
                  </a:lnTo>
                  <a:lnTo>
                    <a:pt x="36995" y="59944"/>
                  </a:lnTo>
                  <a:lnTo>
                    <a:pt x="22379" y="64994"/>
                  </a:lnTo>
                  <a:lnTo>
                    <a:pt x="10644" y="74563"/>
                  </a:lnTo>
                  <a:lnTo>
                    <a:pt x="2835" y="87620"/>
                  </a:lnTo>
                  <a:lnTo>
                    <a:pt x="0" y="103136"/>
                  </a:lnTo>
                  <a:lnTo>
                    <a:pt x="3439" y="120172"/>
                  </a:lnTo>
                  <a:lnTo>
                    <a:pt x="12820" y="134088"/>
                  </a:lnTo>
                  <a:lnTo>
                    <a:pt x="26735" y="143472"/>
                  </a:lnTo>
                  <a:lnTo>
                    <a:pt x="43776" y="146913"/>
                  </a:lnTo>
                  <a:lnTo>
                    <a:pt x="55363" y="145355"/>
                  </a:lnTo>
                  <a:lnTo>
                    <a:pt x="65773" y="140960"/>
                  </a:lnTo>
                  <a:lnTo>
                    <a:pt x="74602" y="134151"/>
                  </a:lnTo>
                  <a:lnTo>
                    <a:pt x="81445" y="125348"/>
                  </a:lnTo>
                </a:path>
                <a:path w="165735" h="147319">
                  <a:moveTo>
                    <a:pt x="81445" y="125348"/>
                  </a:moveTo>
                  <a:lnTo>
                    <a:pt x="85280" y="118833"/>
                  </a:lnTo>
                  <a:lnTo>
                    <a:pt x="87541" y="111252"/>
                  </a:lnTo>
                  <a:lnTo>
                    <a:pt x="87541" y="103136"/>
                  </a:lnTo>
                  <a:lnTo>
                    <a:pt x="84101" y="86097"/>
                  </a:lnTo>
                  <a:lnTo>
                    <a:pt x="74722" y="72186"/>
                  </a:lnTo>
                  <a:lnTo>
                    <a:pt x="60810" y="62810"/>
                  </a:lnTo>
                  <a:lnTo>
                    <a:pt x="43776" y="59372"/>
                  </a:lnTo>
                  <a:lnTo>
                    <a:pt x="41465" y="59372"/>
                  </a:lnTo>
                  <a:lnTo>
                    <a:pt x="39204" y="59601"/>
                  </a:lnTo>
                  <a:lnTo>
                    <a:pt x="36995" y="59944"/>
                  </a:lnTo>
                  <a:lnTo>
                    <a:pt x="36893" y="61353"/>
                  </a:lnTo>
                  <a:lnTo>
                    <a:pt x="36779" y="62763"/>
                  </a:lnTo>
                  <a:lnTo>
                    <a:pt x="36779" y="64198"/>
                  </a:lnTo>
                </a:path>
              </a:pathLst>
            </a:custGeom>
            <a:ln w="24663">
              <a:solidFill>
                <a:srgbClr val="EE382D"/>
              </a:solidFill>
            </a:ln>
          </p:spPr>
          <p:txBody>
            <a:bodyPr wrap="square" lIns="0" tIns="0" rIns="0" bIns="0" rtlCol="0"/>
            <a:lstStyle/>
            <a:p>
              <a:endParaRPr sz="1798"/>
            </a:p>
          </p:txBody>
        </p:sp>
      </p:grpSp>
      <p:grpSp>
        <p:nvGrpSpPr>
          <p:cNvPr id="49" name="object 52">
            <a:extLst>
              <a:ext uri="{FF2B5EF4-FFF2-40B4-BE49-F238E27FC236}">
                <a16:creationId xmlns:a16="http://schemas.microsoft.com/office/drawing/2014/main" id="{5D1E0830-3916-9E43-A4A4-3C44BBF7218B}"/>
              </a:ext>
            </a:extLst>
          </p:cNvPr>
          <p:cNvGrpSpPr/>
          <p:nvPr/>
        </p:nvGrpSpPr>
        <p:grpSpPr>
          <a:xfrm>
            <a:off x="7542920" y="1740724"/>
            <a:ext cx="845808" cy="956127"/>
            <a:chOff x="7544666" y="1737901"/>
            <a:chExt cx="847091" cy="957580"/>
          </a:xfrm>
        </p:grpSpPr>
        <p:sp>
          <p:nvSpPr>
            <p:cNvPr id="50" name="object 53">
              <a:extLst>
                <a:ext uri="{FF2B5EF4-FFF2-40B4-BE49-F238E27FC236}">
                  <a16:creationId xmlns:a16="http://schemas.microsoft.com/office/drawing/2014/main" id="{C2B9C127-0B55-EB43-8C54-2D038C073620}"/>
                </a:ext>
              </a:extLst>
            </p:cNvPr>
            <p:cNvSpPr/>
            <p:nvPr/>
          </p:nvSpPr>
          <p:spPr>
            <a:xfrm>
              <a:off x="7544667" y="1737902"/>
              <a:ext cx="847090" cy="957579"/>
            </a:xfrm>
            <a:custGeom>
              <a:avLst/>
              <a:gdLst/>
              <a:ahLst/>
              <a:cxnLst/>
              <a:rect l="l" t="t" r="r" b="b"/>
              <a:pathLst>
                <a:path w="847090" h="957580">
                  <a:moveTo>
                    <a:pt x="423367" y="0"/>
                  </a:moveTo>
                  <a:lnTo>
                    <a:pt x="383667" y="11658"/>
                  </a:lnTo>
                  <a:lnTo>
                    <a:pt x="42468" y="209080"/>
                  </a:lnTo>
                  <a:lnTo>
                    <a:pt x="11828" y="235775"/>
                  </a:lnTo>
                  <a:lnTo>
                    <a:pt x="0" y="275844"/>
                  </a:lnTo>
                  <a:lnTo>
                    <a:pt x="25" y="681164"/>
                  </a:lnTo>
                  <a:lnTo>
                    <a:pt x="11287" y="720347"/>
                  </a:lnTo>
                  <a:lnTo>
                    <a:pt x="40589" y="747014"/>
                  </a:lnTo>
                  <a:lnTo>
                    <a:pt x="385889" y="946670"/>
                  </a:lnTo>
                  <a:lnTo>
                    <a:pt x="423367" y="957135"/>
                  </a:lnTo>
                  <a:lnTo>
                    <a:pt x="433459" y="956400"/>
                  </a:lnTo>
                  <a:lnTo>
                    <a:pt x="806157" y="747014"/>
                  </a:lnTo>
                  <a:lnTo>
                    <a:pt x="835453" y="720347"/>
                  </a:lnTo>
                  <a:lnTo>
                    <a:pt x="846709" y="681164"/>
                  </a:lnTo>
                  <a:lnTo>
                    <a:pt x="846734" y="275844"/>
                  </a:lnTo>
                  <a:lnTo>
                    <a:pt x="843625" y="254592"/>
                  </a:lnTo>
                  <a:lnTo>
                    <a:pt x="821483" y="220301"/>
                  </a:lnTo>
                  <a:lnTo>
                    <a:pt x="463067" y="11658"/>
                  </a:lnTo>
                  <a:lnTo>
                    <a:pt x="423367" y="0"/>
                  </a:lnTo>
                  <a:close/>
                </a:path>
              </a:pathLst>
            </a:custGeom>
            <a:solidFill>
              <a:srgbClr val="EE382D"/>
            </a:solidFill>
          </p:spPr>
          <p:txBody>
            <a:bodyPr wrap="square" lIns="0" tIns="0" rIns="0" bIns="0" rtlCol="0"/>
            <a:lstStyle/>
            <a:p>
              <a:endParaRPr sz="1798"/>
            </a:p>
          </p:txBody>
        </p:sp>
        <p:sp>
          <p:nvSpPr>
            <p:cNvPr id="51" name="object 54">
              <a:extLst>
                <a:ext uri="{FF2B5EF4-FFF2-40B4-BE49-F238E27FC236}">
                  <a16:creationId xmlns:a16="http://schemas.microsoft.com/office/drawing/2014/main" id="{2004B341-AA70-8441-B962-9F9F29C2283B}"/>
                </a:ext>
              </a:extLst>
            </p:cNvPr>
            <p:cNvSpPr/>
            <p:nvPr/>
          </p:nvSpPr>
          <p:spPr>
            <a:xfrm>
              <a:off x="7544666" y="1737901"/>
              <a:ext cx="847090" cy="957580"/>
            </a:xfrm>
            <a:custGeom>
              <a:avLst/>
              <a:gdLst/>
              <a:ahLst/>
              <a:cxnLst/>
              <a:rect l="l" t="t" r="r" b="b"/>
              <a:pathLst>
                <a:path w="847090" h="957580">
                  <a:moveTo>
                    <a:pt x="423367" y="957135"/>
                  </a:moveTo>
                  <a:lnTo>
                    <a:pt x="385889" y="946670"/>
                  </a:lnTo>
                  <a:lnTo>
                    <a:pt x="40589" y="747014"/>
                  </a:lnTo>
                  <a:lnTo>
                    <a:pt x="11287" y="720347"/>
                  </a:lnTo>
                  <a:lnTo>
                    <a:pt x="25" y="681164"/>
                  </a:lnTo>
                  <a:lnTo>
                    <a:pt x="25" y="478599"/>
                  </a:lnTo>
                  <a:lnTo>
                    <a:pt x="0" y="275844"/>
                  </a:lnTo>
                  <a:lnTo>
                    <a:pt x="11828" y="235775"/>
                  </a:lnTo>
                  <a:lnTo>
                    <a:pt x="42468" y="209080"/>
                  </a:lnTo>
                  <a:lnTo>
                    <a:pt x="383667" y="11658"/>
                  </a:lnTo>
                  <a:lnTo>
                    <a:pt x="423367" y="0"/>
                  </a:lnTo>
                  <a:lnTo>
                    <a:pt x="434133" y="784"/>
                  </a:lnTo>
                  <a:lnTo>
                    <a:pt x="804265" y="209080"/>
                  </a:lnTo>
                  <a:lnTo>
                    <a:pt x="834905" y="235775"/>
                  </a:lnTo>
                  <a:lnTo>
                    <a:pt x="846734" y="275844"/>
                  </a:lnTo>
                  <a:lnTo>
                    <a:pt x="846709" y="478599"/>
                  </a:lnTo>
                  <a:lnTo>
                    <a:pt x="846709" y="681164"/>
                  </a:lnTo>
                  <a:lnTo>
                    <a:pt x="835453" y="720347"/>
                  </a:lnTo>
                  <a:lnTo>
                    <a:pt x="806157" y="747014"/>
                  </a:lnTo>
                  <a:lnTo>
                    <a:pt x="460844" y="946670"/>
                  </a:lnTo>
                  <a:lnTo>
                    <a:pt x="433459" y="956400"/>
                  </a:lnTo>
                  <a:lnTo>
                    <a:pt x="423367" y="957135"/>
                  </a:lnTo>
                  <a:close/>
                </a:path>
              </a:pathLst>
            </a:custGeom>
            <a:ln w="27940">
              <a:solidFill>
                <a:srgbClr val="EE382D"/>
              </a:solidFill>
            </a:ln>
          </p:spPr>
          <p:txBody>
            <a:bodyPr wrap="square" lIns="0" tIns="0" rIns="0" bIns="0" rtlCol="0"/>
            <a:lstStyle/>
            <a:p>
              <a:endParaRPr sz="1798" dirty="0"/>
            </a:p>
          </p:txBody>
        </p:sp>
        <p:sp>
          <p:nvSpPr>
            <p:cNvPr id="52" name="object 55">
              <a:extLst>
                <a:ext uri="{FF2B5EF4-FFF2-40B4-BE49-F238E27FC236}">
                  <a16:creationId xmlns:a16="http://schemas.microsoft.com/office/drawing/2014/main" id="{1783BAA9-872E-124F-ACA1-080B4955786C}"/>
                </a:ext>
              </a:extLst>
            </p:cNvPr>
            <p:cNvSpPr/>
            <p:nvPr/>
          </p:nvSpPr>
          <p:spPr>
            <a:xfrm>
              <a:off x="7746001" y="2062994"/>
              <a:ext cx="462280" cy="305435"/>
            </a:xfrm>
            <a:custGeom>
              <a:avLst/>
              <a:gdLst/>
              <a:ahLst/>
              <a:cxnLst/>
              <a:rect l="l" t="t" r="r" b="b"/>
              <a:pathLst>
                <a:path w="462279" h="305435">
                  <a:moveTo>
                    <a:pt x="0" y="98818"/>
                  </a:moveTo>
                  <a:lnTo>
                    <a:pt x="181635" y="305244"/>
                  </a:lnTo>
                  <a:lnTo>
                    <a:pt x="462102" y="0"/>
                  </a:lnTo>
                </a:path>
              </a:pathLst>
            </a:custGeom>
            <a:ln w="55880">
              <a:solidFill>
                <a:srgbClr val="FFFFFF"/>
              </a:solidFill>
            </a:ln>
          </p:spPr>
          <p:txBody>
            <a:bodyPr wrap="square" lIns="0" tIns="0" rIns="0" bIns="0" rtlCol="0"/>
            <a:lstStyle/>
            <a:p>
              <a:endParaRPr sz="1798"/>
            </a:p>
          </p:txBody>
        </p:sp>
      </p:grpSp>
      <p:grpSp>
        <p:nvGrpSpPr>
          <p:cNvPr id="53" name="object 56">
            <a:extLst>
              <a:ext uri="{FF2B5EF4-FFF2-40B4-BE49-F238E27FC236}">
                <a16:creationId xmlns:a16="http://schemas.microsoft.com/office/drawing/2014/main" id="{BC9BA84A-55E5-284B-9F29-545120F7542C}"/>
              </a:ext>
            </a:extLst>
          </p:cNvPr>
          <p:cNvGrpSpPr/>
          <p:nvPr/>
        </p:nvGrpSpPr>
        <p:grpSpPr>
          <a:xfrm>
            <a:off x="7528966" y="4246315"/>
            <a:ext cx="873704" cy="984024"/>
            <a:chOff x="7530696" y="4247296"/>
            <a:chExt cx="875030" cy="985519"/>
          </a:xfrm>
        </p:grpSpPr>
        <p:sp>
          <p:nvSpPr>
            <p:cNvPr id="54" name="object 57">
              <a:extLst>
                <a:ext uri="{FF2B5EF4-FFF2-40B4-BE49-F238E27FC236}">
                  <a16:creationId xmlns:a16="http://schemas.microsoft.com/office/drawing/2014/main" id="{7686331C-0586-5D48-9AE4-8B4654F3D742}"/>
                </a:ext>
              </a:extLst>
            </p:cNvPr>
            <p:cNvSpPr/>
            <p:nvPr/>
          </p:nvSpPr>
          <p:spPr>
            <a:xfrm>
              <a:off x="7544666" y="4261266"/>
              <a:ext cx="847090" cy="957580"/>
            </a:xfrm>
            <a:custGeom>
              <a:avLst/>
              <a:gdLst/>
              <a:ahLst/>
              <a:cxnLst/>
              <a:rect l="l" t="t" r="r" b="b"/>
              <a:pathLst>
                <a:path w="847090" h="957579">
                  <a:moveTo>
                    <a:pt x="423367" y="957135"/>
                  </a:moveTo>
                  <a:lnTo>
                    <a:pt x="385889" y="946670"/>
                  </a:lnTo>
                  <a:lnTo>
                    <a:pt x="40589" y="747014"/>
                  </a:lnTo>
                  <a:lnTo>
                    <a:pt x="11287" y="720347"/>
                  </a:lnTo>
                  <a:lnTo>
                    <a:pt x="25" y="681164"/>
                  </a:lnTo>
                  <a:lnTo>
                    <a:pt x="25" y="478599"/>
                  </a:lnTo>
                  <a:lnTo>
                    <a:pt x="0" y="275844"/>
                  </a:lnTo>
                  <a:lnTo>
                    <a:pt x="11828" y="235775"/>
                  </a:lnTo>
                  <a:lnTo>
                    <a:pt x="42468" y="209080"/>
                  </a:lnTo>
                  <a:lnTo>
                    <a:pt x="383667" y="11658"/>
                  </a:lnTo>
                  <a:lnTo>
                    <a:pt x="423367" y="0"/>
                  </a:lnTo>
                  <a:lnTo>
                    <a:pt x="434133" y="784"/>
                  </a:lnTo>
                  <a:lnTo>
                    <a:pt x="804265" y="209080"/>
                  </a:lnTo>
                  <a:lnTo>
                    <a:pt x="834905" y="235775"/>
                  </a:lnTo>
                  <a:lnTo>
                    <a:pt x="846734" y="275844"/>
                  </a:lnTo>
                  <a:lnTo>
                    <a:pt x="846709" y="478599"/>
                  </a:lnTo>
                  <a:lnTo>
                    <a:pt x="846709" y="681164"/>
                  </a:lnTo>
                  <a:lnTo>
                    <a:pt x="835453" y="720347"/>
                  </a:lnTo>
                  <a:lnTo>
                    <a:pt x="806157" y="747014"/>
                  </a:lnTo>
                  <a:lnTo>
                    <a:pt x="460844" y="946670"/>
                  </a:lnTo>
                  <a:lnTo>
                    <a:pt x="433459" y="956400"/>
                  </a:lnTo>
                  <a:lnTo>
                    <a:pt x="423367" y="957135"/>
                  </a:lnTo>
                  <a:close/>
                </a:path>
              </a:pathLst>
            </a:custGeom>
            <a:ln w="27940">
              <a:solidFill>
                <a:srgbClr val="EE382D"/>
              </a:solidFill>
            </a:ln>
          </p:spPr>
          <p:txBody>
            <a:bodyPr wrap="square" lIns="0" tIns="0" rIns="0" bIns="0" rtlCol="0"/>
            <a:lstStyle/>
            <a:p>
              <a:endParaRPr sz="1798"/>
            </a:p>
          </p:txBody>
        </p:sp>
        <p:sp>
          <p:nvSpPr>
            <p:cNvPr id="55" name="object 58">
              <a:extLst>
                <a:ext uri="{FF2B5EF4-FFF2-40B4-BE49-F238E27FC236}">
                  <a16:creationId xmlns:a16="http://schemas.microsoft.com/office/drawing/2014/main" id="{E06EBE1B-12BA-354E-9176-9763AF5506D8}"/>
                </a:ext>
              </a:extLst>
            </p:cNvPr>
            <p:cNvSpPr/>
            <p:nvPr/>
          </p:nvSpPr>
          <p:spPr>
            <a:xfrm>
              <a:off x="7717297" y="4629749"/>
              <a:ext cx="519430" cy="353695"/>
            </a:xfrm>
            <a:custGeom>
              <a:avLst/>
              <a:gdLst/>
              <a:ahLst/>
              <a:cxnLst/>
              <a:rect l="l" t="t" r="r" b="b"/>
              <a:pathLst>
                <a:path w="519429" h="353695">
                  <a:moveTo>
                    <a:pt x="0" y="353288"/>
                  </a:moveTo>
                  <a:lnTo>
                    <a:pt x="519112" y="353288"/>
                  </a:lnTo>
                </a:path>
                <a:path w="519429" h="353695">
                  <a:moveTo>
                    <a:pt x="92824" y="353301"/>
                  </a:moveTo>
                  <a:lnTo>
                    <a:pt x="92824" y="129184"/>
                  </a:lnTo>
                  <a:lnTo>
                    <a:pt x="242138" y="129184"/>
                  </a:lnTo>
                </a:path>
                <a:path w="519429" h="353695">
                  <a:moveTo>
                    <a:pt x="235267" y="353288"/>
                  </a:moveTo>
                  <a:lnTo>
                    <a:pt x="235267" y="73025"/>
                  </a:lnTo>
                </a:path>
                <a:path w="519429" h="353695">
                  <a:moveTo>
                    <a:pt x="285775" y="0"/>
                  </a:moveTo>
                  <a:lnTo>
                    <a:pt x="437273" y="0"/>
                  </a:lnTo>
                  <a:lnTo>
                    <a:pt x="437273" y="353301"/>
                  </a:lnTo>
                </a:path>
              </a:pathLst>
            </a:custGeom>
            <a:ln w="25336">
              <a:solidFill>
                <a:srgbClr val="EE382D"/>
              </a:solidFill>
            </a:ln>
          </p:spPr>
          <p:txBody>
            <a:bodyPr wrap="square" lIns="0" tIns="0" rIns="0" bIns="0" rtlCol="0"/>
            <a:lstStyle/>
            <a:p>
              <a:endParaRPr sz="1798"/>
            </a:p>
          </p:txBody>
        </p:sp>
        <p:sp>
          <p:nvSpPr>
            <p:cNvPr id="56" name="object 59">
              <a:extLst>
                <a:ext uri="{FF2B5EF4-FFF2-40B4-BE49-F238E27FC236}">
                  <a16:creationId xmlns:a16="http://schemas.microsoft.com/office/drawing/2014/main" id="{4D0B59D2-26CE-EF45-9DCC-6E24E7AFB42A}"/>
                </a:ext>
              </a:extLst>
            </p:cNvPr>
            <p:cNvSpPr/>
            <p:nvPr/>
          </p:nvSpPr>
          <p:spPr>
            <a:xfrm>
              <a:off x="7861719" y="4678273"/>
              <a:ext cx="243204" cy="222885"/>
            </a:xfrm>
            <a:custGeom>
              <a:avLst/>
              <a:gdLst/>
              <a:ahLst/>
              <a:cxnLst/>
              <a:rect l="l" t="t" r="r" b="b"/>
              <a:pathLst>
                <a:path w="243204" h="222885">
                  <a:moveTo>
                    <a:pt x="39001" y="183476"/>
                  </a:moveTo>
                  <a:lnTo>
                    <a:pt x="0" y="183476"/>
                  </a:lnTo>
                  <a:lnTo>
                    <a:pt x="0" y="222478"/>
                  </a:lnTo>
                  <a:lnTo>
                    <a:pt x="39001" y="222478"/>
                  </a:lnTo>
                  <a:lnTo>
                    <a:pt x="39001" y="183476"/>
                  </a:lnTo>
                  <a:close/>
                </a:path>
                <a:path w="243204" h="222885">
                  <a:moveTo>
                    <a:pt x="39001" y="122313"/>
                  </a:moveTo>
                  <a:lnTo>
                    <a:pt x="0" y="122313"/>
                  </a:lnTo>
                  <a:lnTo>
                    <a:pt x="0" y="161328"/>
                  </a:lnTo>
                  <a:lnTo>
                    <a:pt x="39001" y="161328"/>
                  </a:lnTo>
                  <a:lnTo>
                    <a:pt x="39001" y="122313"/>
                  </a:lnTo>
                  <a:close/>
                </a:path>
                <a:path w="243204" h="222885">
                  <a:moveTo>
                    <a:pt x="177939" y="183476"/>
                  </a:moveTo>
                  <a:lnTo>
                    <a:pt x="138925" y="183476"/>
                  </a:lnTo>
                  <a:lnTo>
                    <a:pt x="138925" y="222478"/>
                  </a:lnTo>
                  <a:lnTo>
                    <a:pt x="177939" y="222478"/>
                  </a:lnTo>
                  <a:lnTo>
                    <a:pt x="177939" y="183476"/>
                  </a:lnTo>
                  <a:close/>
                </a:path>
                <a:path w="243204" h="222885">
                  <a:moveTo>
                    <a:pt x="177939" y="122313"/>
                  </a:moveTo>
                  <a:lnTo>
                    <a:pt x="138925" y="122313"/>
                  </a:lnTo>
                  <a:lnTo>
                    <a:pt x="138925" y="161328"/>
                  </a:lnTo>
                  <a:lnTo>
                    <a:pt x="177939" y="161328"/>
                  </a:lnTo>
                  <a:lnTo>
                    <a:pt x="177939" y="122313"/>
                  </a:lnTo>
                  <a:close/>
                </a:path>
                <a:path w="243204" h="222885">
                  <a:moveTo>
                    <a:pt x="177939" y="61163"/>
                  </a:moveTo>
                  <a:lnTo>
                    <a:pt x="138925" y="61163"/>
                  </a:lnTo>
                  <a:lnTo>
                    <a:pt x="138925" y="100177"/>
                  </a:lnTo>
                  <a:lnTo>
                    <a:pt x="177939" y="100177"/>
                  </a:lnTo>
                  <a:lnTo>
                    <a:pt x="177939" y="61163"/>
                  </a:lnTo>
                  <a:close/>
                </a:path>
                <a:path w="243204" h="222885">
                  <a:moveTo>
                    <a:pt x="177939" y="0"/>
                  </a:moveTo>
                  <a:lnTo>
                    <a:pt x="138925" y="0"/>
                  </a:lnTo>
                  <a:lnTo>
                    <a:pt x="138925" y="39014"/>
                  </a:lnTo>
                  <a:lnTo>
                    <a:pt x="177939" y="39014"/>
                  </a:lnTo>
                  <a:lnTo>
                    <a:pt x="177939" y="0"/>
                  </a:lnTo>
                  <a:close/>
                </a:path>
                <a:path w="243204" h="222885">
                  <a:moveTo>
                    <a:pt x="242747" y="183476"/>
                  </a:moveTo>
                  <a:lnTo>
                    <a:pt x="203733" y="183476"/>
                  </a:lnTo>
                  <a:lnTo>
                    <a:pt x="203733" y="222478"/>
                  </a:lnTo>
                  <a:lnTo>
                    <a:pt x="242747" y="222478"/>
                  </a:lnTo>
                  <a:lnTo>
                    <a:pt x="242747" y="183476"/>
                  </a:lnTo>
                  <a:close/>
                </a:path>
                <a:path w="243204" h="222885">
                  <a:moveTo>
                    <a:pt x="242747" y="122313"/>
                  </a:moveTo>
                  <a:lnTo>
                    <a:pt x="203733" y="122313"/>
                  </a:lnTo>
                  <a:lnTo>
                    <a:pt x="203733" y="161328"/>
                  </a:lnTo>
                  <a:lnTo>
                    <a:pt x="242747" y="161328"/>
                  </a:lnTo>
                  <a:lnTo>
                    <a:pt x="242747" y="122313"/>
                  </a:lnTo>
                  <a:close/>
                </a:path>
                <a:path w="243204" h="222885">
                  <a:moveTo>
                    <a:pt x="242747" y="61163"/>
                  </a:moveTo>
                  <a:lnTo>
                    <a:pt x="203733" y="61163"/>
                  </a:lnTo>
                  <a:lnTo>
                    <a:pt x="203733" y="100177"/>
                  </a:lnTo>
                  <a:lnTo>
                    <a:pt x="242747" y="100177"/>
                  </a:lnTo>
                  <a:lnTo>
                    <a:pt x="242747" y="61163"/>
                  </a:lnTo>
                  <a:close/>
                </a:path>
                <a:path w="243204" h="222885">
                  <a:moveTo>
                    <a:pt x="242747" y="0"/>
                  </a:moveTo>
                  <a:lnTo>
                    <a:pt x="203733" y="0"/>
                  </a:lnTo>
                  <a:lnTo>
                    <a:pt x="203733" y="39014"/>
                  </a:lnTo>
                  <a:lnTo>
                    <a:pt x="242747" y="39014"/>
                  </a:lnTo>
                  <a:lnTo>
                    <a:pt x="242747" y="0"/>
                  </a:lnTo>
                  <a:close/>
                </a:path>
              </a:pathLst>
            </a:custGeom>
            <a:solidFill>
              <a:srgbClr val="EE382D"/>
            </a:solidFill>
          </p:spPr>
          <p:txBody>
            <a:bodyPr wrap="square" lIns="0" tIns="0" rIns="0" bIns="0" rtlCol="0"/>
            <a:lstStyle/>
            <a:p>
              <a:endParaRPr sz="1798"/>
            </a:p>
          </p:txBody>
        </p:sp>
        <p:sp>
          <p:nvSpPr>
            <p:cNvPr id="57" name="object 60">
              <a:extLst>
                <a:ext uri="{FF2B5EF4-FFF2-40B4-BE49-F238E27FC236}">
                  <a16:creationId xmlns:a16="http://schemas.microsoft.com/office/drawing/2014/main" id="{02E737F4-66D2-7043-992B-D2B8131F62DF}"/>
                </a:ext>
              </a:extLst>
            </p:cNvPr>
            <p:cNvSpPr/>
            <p:nvPr/>
          </p:nvSpPr>
          <p:spPr>
            <a:xfrm>
              <a:off x="7755045" y="4465636"/>
              <a:ext cx="226060" cy="226060"/>
            </a:xfrm>
            <a:custGeom>
              <a:avLst/>
              <a:gdLst/>
              <a:ahLst/>
              <a:cxnLst/>
              <a:rect l="l" t="t" r="r" b="b"/>
              <a:pathLst>
                <a:path w="226059" h="226060">
                  <a:moveTo>
                    <a:pt x="112814" y="225628"/>
                  </a:moveTo>
                  <a:lnTo>
                    <a:pt x="156726" y="216762"/>
                  </a:lnTo>
                  <a:lnTo>
                    <a:pt x="192585" y="192585"/>
                  </a:lnTo>
                  <a:lnTo>
                    <a:pt x="216762" y="156726"/>
                  </a:lnTo>
                  <a:lnTo>
                    <a:pt x="225628" y="112814"/>
                  </a:lnTo>
                  <a:lnTo>
                    <a:pt x="216762" y="68901"/>
                  </a:lnTo>
                  <a:lnTo>
                    <a:pt x="192585" y="33042"/>
                  </a:lnTo>
                  <a:lnTo>
                    <a:pt x="156726" y="8865"/>
                  </a:lnTo>
                  <a:lnTo>
                    <a:pt x="112814" y="0"/>
                  </a:lnTo>
                  <a:lnTo>
                    <a:pt x="68901" y="8865"/>
                  </a:lnTo>
                  <a:lnTo>
                    <a:pt x="33042" y="33042"/>
                  </a:lnTo>
                  <a:lnTo>
                    <a:pt x="8865" y="68901"/>
                  </a:lnTo>
                  <a:lnTo>
                    <a:pt x="0" y="112814"/>
                  </a:lnTo>
                  <a:lnTo>
                    <a:pt x="8865" y="156726"/>
                  </a:lnTo>
                  <a:lnTo>
                    <a:pt x="33042" y="192585"/>
                  </a:lnTo>
                  <a:lnTo>
                    <a:pt x="68901" y="216762"/>
                  </a:lnTo>
                  <a:lnTo>
                    <a:pt x="112814" y="225628"/>
                  </a:lnTo>
                  <a:close/>
                </a:path>
              </a:pathLst>
            </a:custGeom>
            <a:ln w="18859">
              <a:solidFill>
                <a:srgbClr val="EE382D"/>
              </a:solidFill>
            </a:ln>
          </p:spPr>
          <p:txBody>
            <a:bodyPr wrap="square" lIns="0" tIns="0" rIns="0" bIns="0" rtlCol="0"/>
            <a:lstStyle/>
            <a:p>
              <a:endParaRPr sz="1798"/>
            </a:p>
          </p:txBody>
        </p:sp>
        <p:sp>
          <p:nvSpPr>
            <p:cNvPr id="58" name="object 61">
              <a:extLst>
                <a:ext uri="{FF2B5EF4-FFF2-40B4-BE49-F238E27FC236}">
                  <a16:creationId xmlns:a16="http://schemas.microsoft.com/office/drawing/2014/main" id="{A711D439-49E9-9F47-B3DB-1E33B19AC521}"/>
                </a:ext>
              </a:extLst>
            </p:cNvPr>
            <p:cNvSpPr/>
            <p:nvPr/>
          </p:nvSpPr>
          <p:spPr>
            <a:xfrm>
              <a:off x="7821842" y="4505106"/>
              <a:ext cx="92075" cy="147320"/>
            </a:xfrm>
            <a:custGeom>
              <a:avLst/>
              <a:gdLst/>
              <a:ahLst/>
              <a:cxnLst/>
              <a:rect l="l" t="t" r="r" b="b"/>
              <a:pathLst>
                <a:path w="92075" h="147320">
                  <a:moveTo>
                    <a:pt x="60744" y="0"/>
                  </a:moveTo>
                  <a:lnTo>
                    <a:pt x="42082" y="3124"/>
                  </a:lnTo>
                  <a:lnTo>
                    <a:pt x="28141" y="12496"/>
                  </a:lnTo>
                  <a:lnTo>
                    <a:pt x="18922" y="28117"/>
                  </a:lnTo>
                  <a:lnTo>
                    <a:pt x="14427" y="49987"/>
                  </a:lnTo>
                  <a:lnTo>
                    <a:pt x="6095" y="49987"/>
                  </a:lnTo>
                  <a:lnTo>
                    <a:pt x="0" y="65836"/>
                  </a:lnTo>
                  <a:lnTo>
                    <a:pt x="13817" y="65836"/>
                  </a:lnTo>
                  <a:lnTo>
                    <a:pt x="13614" y="76187"/>
                  </a:lnTo>
                  <a:lnTo>
                    <a:pt x="5892" y="76187"/>
                  </a:lnTo>
                  <a:lnTo>
                    <a:pt x="0" y="92036"/>
                  </a:lnTo>
                  <a:lnTo>
                    <a:pt x="14020" y="92036"/>
                  </a:lnTo>
                  <a:lnTo>
                    <a:pt x="17216" y="115949"/>
                  </a:lnTo>
                  <a:lnTo>
                    <a:pt x="25392" y="133030"/>
                  </a:lnTo>
                  <a:lnTo>
                    <a:pt x="38547" y="143280"/>
                  </a:lnTo>
                  <a:lnTo>
                    <a:pt x="56680" y="146697"/>
                  </a:lnTo>
                  <a:lnTo>
                    <a:pt x="64235" y="146164"/>
                  </a:lnTo>
                  <a:lnTo>
                    <a:pt x="71869" y="144564"/>
                  </a:lnTo>
                  <a:lnTo>
                    <a:pt x="79579" y="141897"/>
                  </a:lnTo>
                  <a:lnTo>
                    <a:pt x="87363" y="138163"/>
                  </a:lnTo>
                  <a:lnTo>
                    <a:pt x="87363" y="112763"/>
                  </a:lnTo>
                  <a:lnTo>
                    <a:pt x="79859" y="118721"/>
                  </a:lnTo>
                  <a:lnTo>
                    <a:pt x="72990" y="122975"/>
                  </a:lnTo>
                  <a:lnTo>
                    <a:pt x="66753" y="125527"/>
                  </a:lnTo>
                  <a:lnTo>
                    <a:pt x="61150" y="126377"/>
                  </a:lnTo>
                  <a:lnTo>
                    <a:pt x="53428" y="126377"/>
                  </a:lnTo>
                  <a:lnTo>
                    <a:pt x="48285" y="122250"/>
                  </a:lnTo>
                  <a:lnTo>
                    <a:pt x="44361" y="109918"/>
                  </a:lnTo>
                  <a:lnTo>
                    <a:pt x="43472" y="102603"/>
                  </a:lnTo>
                  <a:lnTo>
                    <a:pt x="43065" y="92036"/>
                  </a:lnTo>
                  <a:lnTo>
                    <a:pt x="63588" y="92036"/>
                  </a:lnTo>
                  <a:lnTo>
                    <a:pt x="69481" y="76187"/>
                  </a:lnTo>
                  <a:lnTo>
                    <a:pt x="42659" y="76187"/>
                  </a:lnTo>
                  <a:lnTo>
                    <a:pt x="42659" y="65836"/>
                  </a:lnTo>
                  <a:lnTo>
                    <a:pt x="71513" y="65836"/>
                  </a:lnTo>
                  <a:lnTo>
                    <a:pt x="77406" y="49987"/>
                  </a:lnTo>
                  <a:lnTo>
                    <a:pt x="43268" y="49987"/>
                  </a:lnTo>
                  <a:lnTo>
                    <a:pt x="43814" y="40779"/>
                  </a:lnTo>
                  <a:lnTo>
                    <a:pt x="44970" y="34137"/>
                  </a:lnTo>
                  <a:lnTo>
                    <a:pt x="49568" y="23444"/>
                  </a:lnTo>
                  <a:lnTo>
                    <a:pt x="54851" y="20116"/>
                  </a:lnTo>
                  <a:lnTo>
                    <a:pt x="69481" y="20116"/>
                  </a:lnTo>
                  <a:lnTo>
                    <a:pt x="76187" y="23571"/>
                  </a:lnTo>
                  <a:lnTo>
                    <a:pt x="82689" y="30479"/>
                  </a:lnTo>
                  <a:lnTo>
                    <a:pt x="92036" y="10159"/>
                  </a:lnTo>
                  <a:lnTo>
                    <a:pt x="85123" y="5716"/>
                  </a:lnTo>
                  <a:lnTo>
                    <a:pt x="77604" y="2541"/>
                  </a:lnTo>
                  <a:lnTo>
                    <a:pt x="69478" y="635"/>
                  </a:lnTo>
                  <a:lnTo>
                    <a:pt x="60744" y="0"/>
                  </a:lnTo>
                  <a:close/>
                </a:path>
              </a:pathLst>
            </a:custGeom>
            <a:solidFill>
              <a:srgbClr val="EE382D"/>
            </a:solidFill>
          </p:spPr>
          <p:txBody>
            <a:bodyPr wrap="square" lIns="0" tIns="0" rIns="0" bIns="0" rtlCol="0"/>
            <a:lstStyle/>
            <a:p>
              <a:endParaRPr sz="1798"/>
            </a:p>
          </p:txBody>
        </p:sp>
      </p:grpSp>
      <p:grpSp>
        <p:nvGrpSpPr>
          <p:cNvPr id="59" name="object 62">
            <a:extLst>
              <a:ext uri="{FF2B5EF4-FFF2-40B4-BE49-F238E27FC236}">
                <a16:creationId xmlns:a16="http://schemas.microsoft.com/office/drawing/2014/main" id="{07D58737-85BF-E247-AC98-606512DB8D2B}"/>
              </a:ext>
            </a:extLst>
          </p:cNvPr>
          <p:cNvGrpSpPr/>
          <p:nvPr/>
        </p:nvGrpSpPr>
        <p:grpSpPr>
          <a:xfrm>
            <a:off x="4076414" y="4246315"/>
            <a:ext cx="873704" cy="984024"/>
            <a:chOff x="4072902" y="4247296"/>
            <a:chExt cx="875030" cy="985519"/>
          </a:xfrm>
        </p:grpSpPr>
        <p:sp>
          <p:nvSpPr>
            <p:cNvPr id="60" name="object 63">
              <a:extLst>
                <a:ext uri="{FF2B5EF4-FFF2-40B4-BE49-F238E27FC236}">
                  <a16:creationId xmlns:a16="http://schemas.microsoft.com/office/drawing/2014/main" id="{D8FE82E2-A78B-D544-8B2D-99118B5621FC}"/>
                </a:ext>
              </a:extLst>
            </p:cNvPr>
            <p:cNvSpPr/>
            <p:nvPr/>
          </p:nvSpPr>
          <p:spPr>
            <a:xfrm>
              <a:off x="4086872" y="4261266"/>
              <a:ext cx="847090" cy="957580"/>
            </a:xfrm>
            <a:custGeom>
              <a:avLst/>
              <a:gdLst/>
              <a:ahLst/>
              <a:cxnLst/>
              <a:rect l="l" t="t" r="r" b="b"/>
              <a:pathLst>
                <a:path w="847089" h="957579">
                  <a:moveTo>
                    <a:pt x="423367" y="957135"/>
                  </a:moveTo>
                  <a:lnTo>
                    <a:pt x="385889" y="946670"/>
                  </a:lnTo>
                  <a:lnTo>
                    <a:pt x="40589" y="747014"/>
                  </a:lnTo>
                  <a:lnTo>
                    <a:pt x="11282" y="720347"/>
                  </a:lnTo>
                  <a:lnTo>
                    <a:pt x="25" y="681164"/>
                  </a:lnTo>
                  <a:lnTo>
                    <a:pt x="25" y="478599"/>
                  </a:lnTo>
                  <a:lnTo>
                    <a:pt x="0" y="275844"/>
                  </a:lnTo>
                  <a:lnTo>
                    <a:pt x="11828" y="235775"/>
                  </a:lnTo>
                  <a:lnTo>
                    <a:pt x="42468" y="209080"/>
                  </a:lnTo>
                  <a:lnTo>
                    <a:pt x="383667" y="11658"/>
                  </a:lnTo>
                  <a:lnTo>
                    <a:pt x="423367" y="0"/>
                  </a:lnTo>
                  <a:lnTo>
                    <a:pt x="434133" y="784"/>
                  </a:lnTo>
                  <a:lnTo>
                    <a:pt x="804265" y="209080"/>
                  </a:lnTo>
                  <a:lnTo>
                    <a:pt x="834905" y="235775"/>
                  </a:lnTo>
                  <a:lnTo>
                    <a:pt x="846734" y="275844"/>
                  </a:lnTo>
                  <a:lnTo>
                    <a:pt x="846709" y="478599"/>
                  </a:lnTo>
                  <a:lnTo>
                    <a:pt x="846709" y="681164"/>
                  </a:lnTo>
                  <a:lnTo>
                    <a:pt x="835453" y="720347"/>
                  </a:lnTo>
                  <a:lnTo>
                    <a:pt x="806157" y="747014"/>
                  </a:lnTo>
                  <a:lnTo>
                    <a:pt x="460844" y="946670"/>
                  </a:lnTo>
                  <a:lnTo>
                    <a:pt x="433459" y="956400"/>
                  </a:lnTo>
                  <a:lnTo>
                    <a:pt x="423367" y="957135"/>
                  </a:lnTo>
                  <a:close/>
                </a:path>
              </a:pathLst>
            </a:custGeom>
            <a:ln w="27940">
              <a:solidFill>
                <a:srgbClr val="EE382D"/>
              </a:solidFill>
            </a:ln>
          </p:spPr>
          <p:txBody>
            <a:bodyPr wrap="square" lIns="0" tIns="0" rIns="0" bIns="0" rtlCol="0"/>
            <a:lstStyle/>
            <a:p>
              <a:endParaRPr sz="1798"/>
            </a:p>
          </p:txBody>
        </p:sp>
        <p:sp>
          <p:nvSpPr>
            <p:cNvPr id="61" name="object 64">
              <a:extLst>
                <a:ext uri="{FF2B5EF4-FFF2-40B4-BE49-F238E27FC236}">
                  <a16:creationId xmlns:a16="http://schemas.microsoft.com/office/drawing/2014/main" id="{AD6985CD-D02C-F04A-9B57-E0A4FBC72DDD}"/>
                </a:ext>
              </a:extLst>
            </p:cNvPr>
            <p:cNvSpPr/>
            <p:nvPr/>
          </p:nvSpPr>
          <p:spPr>
            <a:xfrm>
              <a:off x="4190022" y="4591393"/>
              <a:ext cx="640715" cy="316865"/>
            </a:xfrm>
            <a:custGeom>
              <a:avLst/>
              <a:gdLst/>
              <a:ahLst/>
              <a:cxnLst/>
              <a:rect l="l" t="t" r="r" b="b"/>
              <a:pathLst>
                <a:path w="640714" h="316864">
                  <a:moveTo>
                    <a:pt x="178346" y="225399"/>
                  </a:moveTo>
                  <a:lnTo>
                    <a:pt x="62128" y="225399"/>
                  </a:lnTo>
                  <a:lnTo>
                    <a:pt x="62128" y="255841"/>
                  </a:lnTo>
                  <a:lnTo>
                    <a:pt x="166916" y="255841"/>
                  </a:lnTo>
                  <a:lnTo>
                    <a:pt x="168732" y="247751"/>
                  </a:lnTo>
                  <a:lnTo>
                    <a:pt x="171272" y="239953"/>
                  </a:lnTo>
                  <a:lnTo>
                    <a:pt x="174485" y="232486"/>
                  </a:lnTo>
                  <a:lnTo>
                    <a:pt x="178346" y="225399"/>
                  </a:lnTo>
                  <a:close/>
                </a:path>
                <a:path w="640714" h="316864">
                  <a:moveTo>
                    <a:pt x="192824" y="62915"/>
                  </a:moveTo>
                  <a:lnTo>
                    <a:pt x="187883" y="38430"/>
                  </a:lnTo>
                  <a:lnTo>
                    <a:pt x="182410" y="30327"/>
                  </a:lnTo>
                  <a:lnTo>
                    <a:pt x="174396" y="18427"/>
                  </a:lnTo>
                  <a:lnTo>
                    <a:pt x="162496" y="10414"/>
                  </a:lnTo>
                  <a:lnTo>
                    <a:pt x="162496" y="62915"/>
                  </a:lnTo>
                  <a:lnTo>
                    <a:pt x="159931" y="75590"/>
                  </a:lnTo>
                  <a:lnTo>
                    <a:pt x="152946" y="85953"/>
                  </a:lnTo>
                  <a:lnTo>
                    <a:pt x="142595" y="92938"/>
                  </a:lnTo>
                  <a:lnTo>
                    <a:pt x="129908" y="95504"/>
                  </a:lnTo>
                  <a:lnTo>
                    <a:pt x="117221" y="92938"/>
                  </a:lnTo>
                  <a:lnTo>
                    <a:pt x="106870" y="85953"/>
                  </a:lnTo>
                  <a:lnTo>
                    <a:pt x="99885" y="75590"/>
                  </a:lnTo>
                  <a:lnTo>
                    <a:pt x="97320" y="62915"/>
                  </a:lnTo>
                  <a:lnTo>
                    <a:pt x="99885" y="50228"/>
                  </a:lnTo>
                  <a:lnTo>
                    <a:pt x="106870" y="39865"/>
                  </a:lnTo>
                  <a:lnTo>
                    <a:pt x="117221" y="32880"/>
                  </a:lnTo>
                  <a:lnTo>
                    <a:pt x="129908" y="30327"/>
                  </a:lnTo>
                  <a:lnTo>
                    <a:pt x="142595" y="32880"/>
                  </a:lnTo>
                  <a:lnTo>
                    <a:pt x="152946" y="39865"/>
                  </a:lnTo>
                  <a:lnTo>
                    <a:pt x="159931" y="50228"/>
                  </a:lnTo>
                  <a:lnTo>
                    <a:pt x="162496" y="62915"/>
                  </a:lnTo>
                  <a:lnTo>
                    <a:pt x="162496" y="10414"/>
                  </a:lnTo>
                  <a:lnTo>
                    <a:pt x="154393" y="4940"/>
                  </a:lnTo>
                  <a:lnTo>
                    <a:pt x="129908" y="0"/>
                  </a:lnTo>
                  <a:lnTo>
                    <a:pt x="105422" y="4940"/>
                  </a:lnTo>
                  <a:lnTo>
                    <a:pt x="85420" y="18427"/>
                  </a:lnTo>
                  <a:lnTo>
                    <a:pt x="71945" y="38430"/>
                  </a:lnTo>
                  <a:lnTo>
                    <a:pt x="66992" y="62915"/>
                  </a:lnTo>
                  <a:lnTo>
                    <a:pt x="71945" y="87401"/>
                  </a:lnTo>
                  <a:lnTo>
                    <a:pt x="85420" y="107391"/>
                  </a:lnTo>
                  <a:lnTo>
                    <a:pt x="105422" y="120878"/>
                  </a:lnTo>
                  <a:lnTo>
                    <a:pt x="129908" y="125831"/>
                  </a:lnTo>
                  <a:lnTo>
                    <a:pt x="154393" y="120878"/>
                  </a:lnTo>
                  <a:lnTo>
                    <a:pt x="174396" y="107391"/>
                  </a:lnTo>
                  <a:lnTo>
                    <a:pt x="182410" y="95504"/>
                  </a:lnTo>
                  <a:lnTo>
                    <a:pt x="187883" y="87401"/>
                  </a:lnTo>
                  <a:lnTo>
                    <a:pt x="192824" y="62915"/>
                  </a:lnTo>
                  <a:close/>
                </a:path>
                <a:path w="640714" h="316864">
                  <a:moveTo>
                    <a:pt x="252793" y="181152"/>
                  </a:moveTo>
                  <a:lnTo>
                    <a:pt x="223697" y="150926"/>
                  </a:lnTo>
                  <a:lnTo>
                    <a:pt x="191465" y="142798"/>
                  </a:lnTo>
                  <a:lnTo>
                    <a:pt x="68351" y="142798"/>
                  </a:lnTo>
                  <a:lnTo>
                    <a:pt x="41770" y="148183"/>
                  </a:lnTo>
                  <a:lnTo>
                    <a:pt x="20040" y="162852"/>
                  </a:lnTo>
                  <a:lnTo>
                    <a:pt x="5384" y="184581"/>
                  </a:lnTo>
                  <a:lnTo>
                    <a:pt x="0" y="211150"/>
                  </a:lnTo>
                  <a:lnTo>
                    <a:pt x="0" y="240563"/>
                  </a:lnTo>
                  <a:lnTo>
                    <a:pt x="30441" y="240563"/>
                  </a:lnTo>
                  <a:lnTo>
                    <a:pt x="30441" y="211150"/>
                  </a:lnTo>
                  <a:lnTo>
                    <a:pt x="33439" y="196392"/>
                  </a:lnTo>
                  <a:lnTo>
                    <a:pt x="41592" y="184340"/>
                  </a:lnTo>
                  <a:lnTo>
                    <a:pt x="53644" y="176225"/>
                  </a:lnTo>
                  <a:lnTo>
                    <a:pt x="68351" y="173240"/>
                  </a:lnTo>
                  <a:lnTo>
                    <a:pt x="191465" y="173240"/>
                  </a:lnTo>
                  <a:lnTo>
                    <a:pt x="200291" y="174282"/>
                  </a:lnTo>
                  <a:lnTo>
                    <a:pt x="208407" y="177253"/>
                  </a:lnTo>
                  <a:lnTo>
                    <a:pt x="215557" y="181927"/>
                  </a:lnTo>
                  <a:lnTo>
                    <a:pt x="221449" y="188061"/>
                  </a:lnTo>
                  <a:lnTo>
                    <a:pt x="228892" y="185331"/>
                  </a:lnTo>
                  <a:lnTo>
                    <a:pt x="236613" y="183248"/>
                  </a:lnTo>
                  <a:lnTo>
                    <a:pt x="244589" y="181851"/>
                  </a:lnTo>
                  <a:lnTo>
                    <a:pt x="252793" y="181152"/>
                  </a:lnTo>
                  <a:close/>
                </a:path>
                <a:path w="640714" h="316864">
                  <a:moveTo>
                    <a:pt x="452361" y="272072"/>
                  </a:moveTo>
                  <a:lnTo>
                    <a:pt x="446989" y="245491"/>
                  </a:lnTo>
                  <a:lnTo>
                    <a:pt x="432320" y="223774"/>
                  </a:lnTo>
                  <a:lnTo>
                    <a:pt x="410603" y="209105"/>
                  </a:lnTo>
                  <a:lnTo>
                    <a:pt x="384022" y="203733"/>
                  </a:lnTo>
                  <a:lnTo>
                    <a:pt x="260997" y="203733"/>
                  </a:lnTo>
                  <a:lnTo>
                    <a:pt x="234429" y="209105"/>
                  </a:lnTo>
                  <a:lnTo>
                    <a:pt x="212699" y="223774"/>
                  </a:lnTo>
                  <a:lnTo>
                    <a:pt x="198043" y="245491"/>
                  </a:lnTo>
                  <a:lnTo>
                    <a:pt x="192659" y="272072"/>
                  </a:lnTo>
                  <a:lnTo>
                    <a:pt x="192659" y="316699"/>
                  </a:lnTo>
                  <a:lnTo>
                    <a:pt x="390232" y="316699"/>
                  </a:lnTo>
                  <a:lnTo>
                    <a:pt x="390232" y="286296"/>
                  </a:lnTo>
                  <a:lnTo>
                    <a:pt x="223062" y="286296"/>
                  </a:lnTo>
                  <a:lnTo>
                    <a:pt x="223062" y="272072"/>
                  </a:lnTo>
                  <a:lnTo>
                    <a:pt x="226047" y="257314"/>
                  </a:lnTo>
                  <a:lnTo>
                    <a:pt x="234188" y="245262"/>
                  </a:lnTo>
                  <a:lnTo>
                    <a:pt x="246253" y="237121"/>
                  </a:lnTo>
                  <a:lnTo>
                    <a:pt x="260997" y="234137"/>
                  </a:lnTo>
                  <a:lnTo>
                    <a:pt x="384022" y="234137"/>
                  </a:lnTo>
                  <a:lnTo>
                    <a:pt x="398780" y="237121"/>
                  </a:lnTo>
                  <a:lnTo>
                    <a:pt x="410845" y="245262"/>
                  </a:lnTo>
                  <a:lnTo>
                    <a:pt x="418985" y="257314"/>
                  </a:lnTo>
                  <a:lnTo>
                    <a:pt x="421970" y="272072"/>
                  </a:lnTo>
                  <a:lnTo>
                    <a:pt x="421970" y="301498"/>
                  </a:lnTo>
                  <a:lnTo>
                    <a:pt x="452361" y="301498"/>
                  </a:lnTo>
                  <a:lnTo>
                    <a:pt x="452361" y="272072"/>
                  </a:lnTo>
                  <a:close/>
                </a:path>
                <a:path w="640714" h="316864">
                  <a:moveTo>
                    <a:pt x="573430" y="62915"/>
                  </a:moveTo>
                  <a:lnTo>
                    <a:pt x="568490" y="38430"/>
                  </a:lnTo>
                  <a:lnTo>
                    <a:pt x="563016" y="30327"/>
                  </a:lnTo>
                  <a:lnTo>
                    <a:pt x="555002" y="18427"/>
                  </a:lnTo>
                  <a:lnTo>
                    <a:pt x="543102" y="10414"/>
                  </a:lnTo>
                  <a:lnTo>
                    <a:pt x="543102" y="62915"/>
                  </a:lnTo>
                  <a:lnTo>
                    <a:pt x="540537" y="75590"/>
                  </a:lnTo>
                  <a:lnTo>
                    <a:pt x="533552" y="85953"/>
                  </a:lnTo>
                  <a:lnTo>
                    <a:pt x="523201" y="92938"/>
                  </a:lnTo>
                  <a:lnTo>
                    <a:pt x="510514" y="95504"/>
                  </a:lnTo>
                  <a:lnTo>
                    <a:pt x="497827" y="92938"/>
                  </a:lnTo>
                  <a:lnTo>
                    <a:pt x="487476" y="85953"/>
                  </a:lnTo>
                  <a:lnTo>
                    <a:pt x="480491" y="75590"/>
                  </a:lnTo>
                  <a:lnTo>
                    <a:pt x="477926" y="62915"/>
                  </a:lnTo>
                  <a:lnTo>
                    <a:pt x="480491" y="50228"/>
                  </a:lnTo>
                  <a:lnTo>
                    <a:pt x="487476" y="39865"/>
                  </a:lnTo>
                  <a:lnTo>
                    <a:pt x="497827" y="32880"/>
                  </a:lnTo>
                  <a:lnTo>
                    <a:pt x="510514" y="30327"/>
                  </a:lnTo>
                  <a:lnTo>
                    <a:pt x="523201" y="32880"/>
                  </a:lnTo>
                  <a:lnTo>
                    <a:pt x="533552" y="39865"/>
                  </a:lnTo>
                  <a:lnTo>
                    <a:pt x="540537" y="50228"/>
                  </a:lnTo>
                  <a:lnTo>
                    <a:pt x="543102" y="62915"/>
                  </a:lnTo>
                  <a:lnTo>
                    <a:pt x="543102" y="10414"/>
                  </a:lnTo>
                  <a:lnTo>
                    <a:pt x="535000" y="4940"/>
                  </a:lnTo>
                  <a:lnTo>
                    <a:pt x="510514" y="0"/>
                  </a:lnTo>
                  <a:lnTo>
                    <a:pt x="486029" y="4940"/>
                  </a:lnTo>
                  <a:lnTo>
                    <a:pt x="466026" y="18427"/>
                  </a:lnTo>
                  <a:lnTo>
                    <a:pt x="452539" y="38430"/>
                  </a:lnTo>
                  <a:lnTo>
                    <a:pt x="447598" y="62915"/>
                  </a:lnTo>
                  <a:lnTo>
                    <a:pt x="452539" y="87401"/>
                  </a:lnTo>
                  <a:lnTo>
                    <a:pt x="466026" y="107391"/>
                  </a:lnTo>
                  <a:lnTo>
                    <a:pt x="486029" y="120878"/>
                  </a:lnTo>
                  <a:lnTo>
                    <a:pt x="510514" y="125831"/>
                  </a:lnTo>
                  <a:lnTo>
                    <a:pt x="535000" y="120878"/>
                  </a:lnTo>
                  <a:lnTo>
                    <a:pt x="555002" y="107391"/>
                  </a:lnTo>
                  <a:lnTo>
                    <a:pt x="563016" y="95504"/>
                  </a:lnTo>
                  <a:lnTo>
                    <a:pt x="568490" y="87401"/>
                  </a:lnTo>
                  <a:lnTo>
                    <a:pt x="573430" y="62915"/>
                  </a:lnTo>
                  <a:close/>
                </a:path>
                <a:path w="640714" h="316864">
                  <a:moveTo>
                    <a:pt x="578294" y="225399"/>
                  </a:moveTo>
                  <a:lnTo>
                    <a:pt x="462076" y="225399"/>
                  </a:lnTo>
                  <a:lnTo>
                    <a:pt x="465937" y="232486"/>
                  </a:lnTo>
                  <a:lnTo>
                    <a:pt x="469150" y="239953"/>
                  </a:lnTo>
                  <a:lnTo>
                    <a:pt x="471690" y="247751"/>
                  </a:lnTo>
                  <a:lnTo>
                    <a:pt x="473506" y="255841"/>
                  </a:lnTo>
                  <a:lnTo>
                    <a:pt x="578294" y="255841"/>
                  </a:lnTo>
                  <a:lnTo>
                    <a:pt x="578294" y="225399"/>
                  </a:lnTo>
                  <a:close/>
                </a:path>
                <a:path w="640714" h="316864">
                  <a:moveTo>
                    <a:pt x="640422" y="211150"/>
                  </a:moveTo>
                  <a:lnTo>
                    <a:pt x="635038" y="184581"/>
                  </a:lnTo>
                  <a:lnTo>
                    <a:pt x="620382" y="162852"/>
                  </a:lnTo>
                  <a:lnTo>
                    <a:pt x="598652" y="148183"/>
                  </a:lnTo>
                  <a:lnTo>
                    <a:pt x="572071" y="142798"/>
                  </a:lnTo>
                  <a:lnTo>
                    <a:pt x="448957" y="142798"/>
                  </a:lnTo>
                  <a:lnTo>
                    <a:pt x="403428" y="160274"/>
                  </a:lnTo>
                  <a:lnTo>
                    <a:pt x="387629" y="181152"/>
                  </a:lnTo>
                  <a:lnTo>
                    <a:pt x="395833" y="181851"/>
                  </a:lnTo>
                  <a:lnTo>
                    <a:pt x="403809" y="183248"/>
                  </a:lnTo>
                  <a:lnTo>
                    <a:pt x="411530" y="185331"/>
                  </a:lnTo>
                  <a:lnTo>
                    <a:pt x="418973" y="188061"/>
                  </a:lnTo>
                  <a:lnTo>
                    <a:pt x="424865" y="181927"/>
                  </a:lnTo>
                  <a:lnTo>
                    <a:pt x="432015" y="177253"/>
                  </a:lnTo>
                  <a:lnTo>
                    <a:pt x="440143" y="174282"/>
                  </a:lnTo>
                  <a:lnTo>
                    <a:pt x="448957" y="173240"/>
                  </a:lnTo>
                  <a:lnTo>
                    <a:pt x="572071" y="173240"/>
                  </a:lnTo>
                  <a:lnTo>
                    <a:pt x="586778" y="176225"/>
                  </a:lnTo>
                  <a:lnTo>
                    <a:pt x="598830" y="184340"/>
                  </a:lnTo>
                  <a:lnTo>
                    <a:pt x="606983" y="196392"/>
                  </a:lnTo>
                  <a:lnTo>
                    <a:pt x="609981" y="211150"/>
                  </a:lnTo>
                  <a:lnTo>
                    <a:pt x="609981" y="240563"/>
                  </a:lnTo>
                  <a:lnTo>
                    <a:pt x="640422" y="240563"/>
                  </a:lnTo>
                  <a:lnTo>
                    <a:pt x="640422" y="211150"/>
                  </a:lnTo>
                  <a:close/>
                </a:path>
              </a:pathLst>
            </a:custGeom>
            <a:solidFill>
              <a:srgbClr val="EE382D"/>
            </a:solidFill>
          </p:spPr>
          <p:txBody>
            <a:bodyPr wrap="square" lIns="0" tIns="0" rIns="0" bIns="0" rtlCol="0"/>
            <a:lstStyle/>
            <a:p>
              <a:endParaRPr sz="1798"/>
            </a:p>
          </p:txBody>
        </p:sp>
        <p:sp>
          <p:nvSpPr>
            <p:cNvPr id="62" name="object 65">
              <a:extLst>
                <a:ext uri="{FF2B5EF4-FFF2-40B4-BE49-F238E27FC236}">
                  <a16:creationId xmlns:a16="http://schemas.microsoft.com/office/drawing/2014/main" id="{07341B12-548E-AC40-B230-CD64FB0A8866}"/>
                </a:ext>
              </a:extLst>
            </p:cNvPr>
            <p:cNvSpPr/>
            <p:nvPr/>
          </p:nvSpPr>
          <p:spPr>
            <a:xfrm>
              <a:off x="4449608" y="4652249"/>
              <a:ext cx="125869" cy="125869"/>
            </a:xfrm>
            <a:prstGeom prst="rect">
              <a:avLst/>
            </a:prstGeom>
            <a:blipFill>
              <a:blip r:embed="rId6" cstate="print"/>
              <a:stretch>
                <a:fillRect/>
              </a:stretch>
            </a:blipFill>
          </p:spPr>
          <p:txBody>
            <a:bodyPr wrap="square" lIns="0" tIns="0" rIns="0" bIns="0" rtlCol="0"/>
            <a:lstStyle/>
            <a:p>
              <a:endParaRPr sz="1798"/>
            </a:p>
          </p:txBody>
        </p:sp>
      </p:grpSp>
      <p:pic>
        <p:nvPicPr>
          <p:cNvPr id="83" name="Image 82">
            <a:extLst>
              <a:ext uri="{FF2B5EF4-FFF2-40B4-BE49-F238E27FC236}">
                <a16:creationId xmlns:a16="http://schemas.microsoft.com/office/drawing/2014/main" id="{181387DC-7769-6544-A11D-A529B212C2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1717" y="2606962"/>
            <a:ext cx="1597774" cy="1661178"/>
          </a:xfrm>
          <a:prstGeom prst="rect">
            <a:avLst/>
          </a:prstGeom>
        </p:spPr>
      </p:pic>
      <p:pic>
        <p:nvPicPr>
          <p:cNvPr id="86" name="Image 85">
            <a:extLst>
              <a:ext uri="{FF2B5EF4-FFF2-40B4-BE49-F238E27FC236}">
                <a16:creationId xmlns:a16="http://schemas.microsoft.com/office/drawing/2014/main" id="{4C0B7F00-D4DE-504A-9FE3-6D6DBA200F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428" y="5084703"/>
            <a:ext cx="1407176" cy="413878"/>
          </a:xfrm>
          <a:prstGeom prst="rect">
            <a:avLst/>
          </a:prstGeom>
        </p:spPr>
      </p:pic>
      <p:pic>
        <p:nvPicPr>
          <p:cNvPr id="64" name="Image 63">
            <a:extLst>
              <a:ext uri="{FF2B5EF4-FFF2-40B4-BE49-F238E27FC236}">
                <a16:creationId xmlns:a16="http://schemas.microsoft.com/office/drawing/2014/main" id="{62FCEA56-4511-4DAC-AEDC-5356057B6C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27559" y="2576657"/>
            <a:ext cx="2167492" cy="485996"/>
          </a:xfrm>
          <a:prstGeom prst="rect">
            <a:avLst/>
          </a:prstGeom>
        </p:spPr>
      </p:pic>
      <p:sp>
        <p:nvSpPr>
          <p:cNvPr id="43" name="Espace réservé du pied de page 2">
            <a:extLst>
              <a:ext uri="{FF2B5EF4-FFF2-40B4-BE49-F238E27FC236}">
                <a16:creationId xmlns:a16="http://schemas.microsoft.com/office/drawing/2014/main" id="{2F53BEC9-8D5E-40E0-9E75-E0B3CA25B862}"/>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738967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Connecteur : en angle 93">
            <a:extLst>
              <a:ext uri="{FF2B5EF4-FFF2-40B4-BE49-F238E27FC236}">
                <a16:creationId xmlns:a16="http://schemas.microsoft.com/office/drawing/2014/main" id="{DEDDADC2-1A9E-4C08-83E3-50CCD6143D7E}"/>
              </a:ext>
            </a:extLst>
          </p:cNvPr>
          <p:cNvCxnSpPr>
            <a:cxnSpLocks/>
            <a:endCxn id="83" idx="4"/>
          </p:cNvCxnSpPr>
          <p:nvPr/>
        </p:nvCxnSpPr>
        <p:spPr>
          <a:xfrm rot="10800000">
            <a:off x="4440340" y="1707131"/>
            <a:ext cx="7171288" cy="370837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847CAC56-D6A2-48F2-8788-DA162F611F05}"/>
              </a:ext>
            </a:extLst>
          </p:cNvPr>
          <p:cNvGrpSpPr/>
          <p:nvPr/>
        </p:nvGrpSpPr>
        <p:grpSpPr>
          <a:xfrm>
            <a:off x="1093655" y="2301570"/>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43691" y="2857133"/>
              <a:ext cx="273905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r>
                <a:rPr lang="fr-FR" sz="2400" b="1" dirty="0"/>
                <a:t>Inclusion </a:t>
              </a:r>
              <a:br>
                <a:rPr lang="fr-FR" sz="2400" b="1" dirty="0"/>
              </a:br>
              <a:r>
                <a:rPr lang="fr-FR" sz="2400" b="1" dirty="0"/>
                <a:t>par l’emploi</a:t>
              </a:r>
            </a:p>
            <a:p>
              <a:endParaRPr lang="fr-FR" sz="1100" dirty="0"/>
            </a:p>
            <a:p>
              <a:r>
                <a:rPr lang="fr-FR" sz="1500" i="1" dirty="0"/>
                <a:t>Offrir un cadre de travail adapté aux parcours et </a:t>
              </a:r>
            </a:p>
            <a:p>
              <a:r>
                <a:rPr lang="fr-FR" sz="1500" i="1" dirty="0"/>
                <a:t>profils de chacun</a:t>
              </a:r>
            </a:p>
          </p:txBody>
        </p:sp>
      </p:grpSp>
      <p:grpSp>
        <p:nvGrpSpPr>
          <p:cNvPr id="64" name="Groupe 63">
            <a:extLst>
              <a:ext uri="{FF2B5EF4-FFF2-40B4-BE49-F238E27FC236}">
                <a16:creationId xmlns:a16="http://schemas.microsoft.com/office/drawing/2014/main" id="{8E5D3390-A0BB-43CA-A15D-6B2C791BE5F8}"/>
              </a:ext>
            </a:extLst>
          </p:cNvPr>
          <p:cNvGrpSpPr/>
          <p:nvPr/>
        </p:nvGrpSpPr>
        <p:grpSpPr>
          <a:xfrm rot="5400000">
            <a:off x="8379038" y="4970904"/>
            <a:ext cx="914400" cy="928800"/>
            <a:chOff x="1139826" y="1279616"/>
            <a:chExt cx="1203324" cy="1222248"/>
          </a:xfrm>
        </p:grpSpPr>
        <p:sp>
          <p:nvSpPr>
            <p:cNvPr id="65" name="Hexagone 64">
              <a:extLst>
                <a:ext uri="{FF2B5EF4-FFF2-40B4-BE49-F238E27FC236}">
                  <a16:creationId xmlns:a16="http://schemas.microsoft.com/office/drawing/2014/main" id="{1DCA3E5E-C35F-419A-979F-6C8A7D9C7990}"/>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7" name="Graphique 66">
              <a:extLst>
                <a:ext uri="{FF2B5EF4-FFF2-40B4-BE49-F238E27FC236}">
                  <a16:creationId xmlns:a16="http://schemas.microsoft.com/office/drawing/2014/main" id="{512521DE-B88E-4F68-BBBB-F7F8CA614B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32193">
              <a:off x="1208608" y="1279616"/>
              <a:ext cx="1063838" cy="1222248"/>
            </a:xfrm>
            <a:prstGeom prst="rect">
              <a:avLst/>
            </a:prstGeom>
          </p:spPr>
        </p:pic>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10334953"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b="0" dirty="0">
                <a:solidFill>
                  <a:schemeClr val="tx1"/>
                </a:solidFill>
              </a:rPr>
              <a:t>L’inclusion par l’emploi – </a:t>
            </a:r>
            <a:r>
              <a:rPr lang="fr-FR" sz="2400" b="0" i="1" dirty="0">
                <a:solidFill>
                  <a:schemeClr val="tx1"/>
                </a:solidFill>
              </a:rPr>
              <a:t>Axe d’investissement</a:t>
            </a:r>
            <a:endParaRPr lang="fr-GB" b="0" i="1" dirty="0">
              <a:solidFill>
                <a:schemeClr val="tx1"/>
              </a:solidFill>
            </a:endParaRPr>
          </a:p>
        </p:txBody>
      </p:sp>
      <p:grpSp>
        <p:nvGrpSpPr>
          <p:cNvPr id="33" name="Groupe 32">
            <a:extLst>
              <a:ext uri="{FF2B5EF4-FFF2-40B4-BE49-F238E27FC236}">
                <a16:creationId xmlns:a16="http://schemas.microsoft.com/office/drawing/2014/main" id="{E7699803-5B17-4052-A665-FA4380CDA2DE}"/>
              </a:ext>
            </a:extLst>
          </p:cNvPr>
          <p:cNvGrpSpPr/>
          <p:nvPr/>
        </p:nvGrpSpPr>
        <p:grpSpPr>
          <a:xfrm>
            <a:off x="4332340" y="3030457"/>
            <a:ext cx="7377432" cy="1140830"/>
            <a:chOff x="4332340" y="2577455"/>
            <a:chExt cx="7377432" cy="109433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656338" y="2853225"/>
              <a:ext cx="7053433" cy="818568"/>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285750" algn="just">
                <a:lnSpc>
                  <a:spcPct val="150000"/>
                </a:lnSpc>
                <a:buClr>
                  <a:schemeClr val="accent1"/>
                </a:buClr>
                <a:buFont typeface="Wingdings" panose="05000000000000000000" pitchFamily="2" charset="2"/>
                <a:buChar char="ü"/>
              </a:pPr>
              <a:r>
                <a:rPr lang="fr-FR" sz="1600" dirty="0">
                  <a:solidFill>
                    <a:schemeClr val="bg1">
                      <a:lumMod val="50000"/>
                    </a:schemeClr>
                  </a:solidFill>
                </a:rPr>
                <a:t>Insertion par l’activité économique</a:t>
              </a:r>
            </a:p>
            <a:p>
              <a:pPr marL="285750" indent="-285750" algn="just">
                <a:lnSpc>
                  <a:spcPct val="150000"/>
                </a:lnSpc>
                <a:buClr>
                  <a:schemeClr val="accent1"/>
                </a:buClr>
                <a:buFont typeface="Wingdings" panose="05000000000000000000" pitchFamily="2" charset="2"/>
                <a:buChar char="ü"/>
              </a:pPr>
              <a:r>
                <a:rPr lang="fr-FR" sz="1600" dirty="0">
                  <a:solidFill>
                    <a:schemeClr val="bg1">
                      <a:lumMod val="50000"/>
                    </a:schemeClr>
                  </a:solidFill>
                </a:rPr>
                <a:t>Travail protégé et adapté</a:t>
              </a:r>
            </a:p>
          </p:txBody>
        </p:sp>
        <p:sp>
          <p:nvSpPr>
            <p:cNvPr id="51" name="Titre 9">
              <a:extLst>
                <a:ext uri="{FF2B5EF4-FFF2-40B4-BE49-F238E27FC236}">
                  <a16:creationId xmlns:a16="http://schemas.microsoft.com/office/drawing/2014/main" id="{78FEC696-5253-4AF3-AB2A-9F5CAFBF1AA1}"/>
                </a:ext>
              </a:extLst>
            </p:cNvPr>
            <p:cNvSpPr txBox="1">
              <a:spLocks/>
            </p:cNvSpPr>
            <p:nvPr/>
          </p:nvSpPr>
          <p:spPr>
            <a:xfrm>
              <a:off x="4656339" y="2579855"/>
              <a:ext cx="7053433" cy="213598"/>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axes d’intervention</a:t>
              </a:r>
              <a:endParaRPr lang="fr-GB" sz="1300" dirty="0">
                <a:solidFill>
                  <a:schemeClr val="bg1"/>
                </a:solidFill>
              </a:endParaRPr>
            </a:p>
          </p:txBody>
        </p:sp>
        <p:sp>
          <p:nvSpPr>
            <p:cNvPr id="18" name="Ellipse 17">
              <a:extLst>
                <a:ext uri="{FF2B5EF4-FFF2-40B4-BE49-F238E27FC236}">
                  <a16:creationId xmlns:a16="http://schemas.microsoft.com/office/drawing/2014/main" id="{59DC7A77-D51D-4E5F-9733-C96012B7DCFE}"/>
                </a:ext>
              </a:extLst>
            </p:cNvPr>
            <p:cNvSpPr/>
            <p:nvPr/>
          </p:nvSpPr>
          <p:spPr>
            <a:xfrm>
              <a:off x="4332340" y="257745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2</a:t>
              </a:r>
            </a:p>
          </p:txBody>
        </p:sp>
      </p:grpSp>
      <p:grpSp>
        <p:nvGrpSpPr>
          <p:cNvPr id="78" name="Groupe 77">
            <a:extLst>
              <a:ext uri="{FF2B5EF4-FFF2-40B4-BE49-F238E27FC236}">
                <a16:creationId xmlns:a16="http://schemas.microsoft.com/office/drawing/2014/main" id="{BAF57248-C4B3-4641-8496-A22264FFE036}"/>
              </a:ext>
            </a:extLst>
          </p:cNvPr>
          <p:cNvGrpSpPr/>
          <p:nvPr/>
        </p:nvGrpSpPr>
        <p:grpSpPr>
          <a:xfrm>
            <a:off x="4332340" y="4307207"/>
            <a:ext cx="7377432" cy="672110"/>
            <a:chOff x="4330446" y="4118220"/>
            <a:chExt cx="7377432" cy="672110"/>
          </a:xfrm>
        </p:grpSpPr>
        <p:sp>
          <p:nvSpPr>
            <p:cNvPr id="49" name="Rectangle : coins arrondis 48">
              <a:extLst>
                <a:ext uri="{FF2B5EF4-FFF2-40B4-BE49-F238E27FC236}">
                  <a16:creationId xmlns:a16="http://schemas.microsoft.com/office/drawing/2014/main" id="{71CBE703-785D-47CA-B6ED-7488348671DD}"/>
                </a:ext>
              </a:extLst>
            </p:cNvPr>
            <p:cNvSpPr/>
            <p:nvPr/>
          </p:nvSpPr>
          <p:spPr>
            <a:xfrm>
              <a:off x="4654444" y="4358330"/>
              <a:ext cx="7053434" cy="432000"/>
            </a:xfrm>
            <a:prstGeom prst="roundRect">
              <a:avLst>
                <a:gd name="adj" fmla="val 4113"/>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i="1" dirty="0">
                  <a:solidFill>
                    <a:schemeClr val="bg1">
                      <a:lumMod val="50000"/>
                    </a:schemeClr>
                  </a:solidFill>
                </a:rPr>
                <a:t>Entreprises adaptées pour les personnes en situation de handicap, entreprises d’insertion et de travail temporaire d’insertion, ateliers chantiers d'insertion accueillant anciens détenus, personnes migrantes, etc.</a:t>
              </a:r>
            </a:p>
          </p:txBody>
        </p:sp>
        <p:sp>
          <p:nvSpPr>
            <p:cNvPr id="50" name="Titre 9">
              <a:extLst>
                <a:ext uri="{FF2B5EF4-FFF2-40B4-BE49-F238E27FC236}">
                  <a16:creationId xmlns:a16="http://schemas.microsoft.com/office/drawing/2014/main" id="{48C12EF0-7043-431F-9FD7-9BB4981A22D6}"/>
                </a:ext>
              </a:extLst>
            </p:cNvPr>
            <p:cNvSpPr txBox="1">
              <a:spLocks/>
            </p:cNvSpPr>
            <p:nvPr/>
          </p:nvSpPr>
          <p:spPr>
            <a:xfrm>
              <a:off x="4654443" y="4118220"/>
              <a:ext cx="914055" cy="202307"/>
            </a:xfrm>
            <a:prstGeom prst="rect">
              <a:avLst/>
            </a:prstGeom>
            <a:solidFill>
              <a:schemeClr val="bg1"/>
            </a:solidFill>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b="0" i="1" dirty="0">
                  <a:solidFill>
                    <a:schemeClr val="tx1"/>
                  </a:solidFill>
                </a:rPr>
                <a:t>Acteurs</a:t>
              </a:r>
              <a:endParaRPr lang="fr-GB" sz="1300" b="0" i="1" dirty="0">
                <a:solidFill>
                  <a:schemeClr val="tx1"/>
                </a:solidFill>
              </a:endParaRPr>
            </a:p>
          </p:txBody>
        </p:sp>
        <p:cxnSp>
          <p:nvCxnSpPr>
            <p:cNvPr id="60" name="Connecteur droit 59">
              <a:extLst>
                <a:ext uri="{FF2B5EF4-FFF2-40B4-BE49-F238E27FC236}">
                  <a16:creationId xmlns:a16="http://schemas.microsoft.com/office/drawing/2014/main" id="{69A5921D-6DEB-4832-9FF2-296270B51A9D}"/>
                </a:ext>
              </a:extLst>
            </p:cNvPr>
            <p:cNvCxnSpPr>
              <a:cxnSpLocks/>
              <a:stCxn id="50" idx="3"/>
            </p:cNvCxnSpPr>
            <p:nvPr/>
          </p:nvCxnSpPr>
          <p:spPr>
            <a:xfrm>
              <a:off x="5568498" y="4219374"/>
              <a:ext cx="6139379" cy="68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Ellipse 61">
              <a:extLst>
                <a:ext uri="{FF2B5EF4-FFF2-40B4-BE49-F238E27FC236}">
                  <a16:creationId xmlns:a16="http://schemas.microsoft.com/office/drawing/2014/main" id="{2479C00A-205B-40CD-96D6-3DC0E0F06621}"/>
                </a:ext>
              </a:extLst>
            </p:cNvPr>
            <p:cNvSpPr/>
            <p:nvPr/>
          </p:nvSpPr>
          <p:spPr>
            <a:xfrm>
              <a:off x="4330446" y="4118263"/>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3</a:t>
              </a:r>
            </a:p>
          </p:txBody>
        </p:sp>
      </p:gr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8F25086A-5FC3-4B79-9483-1F61B4BC638F}"/>
              </a:ext>
            </a:extLst>
          </p:cNvPr>
          <p:cNvCxnSpPr>
            <a:cxnSpLocks/>
          </p:cNvCxnSpPr>
          <p:nvPr/>
        </p:nvCxnSpPr>
        <p:spPr>
          <a:xfrm rot="5400000" flipH="1" flipV="1">
            <a:off x="3080429" y="1049659"/>
            <a:ext cx="702439" cy="180138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fld id="{FF67EF60-D3B0-409C-88CD-C39F952AE724}" type="slidenum">
              <a:rPr lang="fr-FR" smtClean="0"/>
              <a:t>20</a:t>
            </a:fld>
            <a:endParaRPr lang="fr-FR" dirty="0"/>
          </a:p>
        </p:txBody>
      </p:sp>
      <p:grpSp>
        <p:nvGrpSpPr>
          <p:cNvPr id="14" name="Groupe 13">
            <a:extLst>
              <a:ext uri="{FF2B5EF4-FFF2-40B4-BE49-F238E27FC236}">
                <a16:creationId xmlns:a16="http://schemas.microsoft.com/office/drawing/2014/main" id="{F33B62BC-A23B-4D11-9E04-20CD92488DCA}"/>
              </a:ext>
            </a:extLst>
          </p:cNvPr>
          <p:cNvGrpSpPr/>
          <p:nvPr/>
        </p:nvGrpSpPr>
        <p:grpSpPr>
          <a:xfrm>
            <a:off x="4332340" y="1491131"/>
            <a:ext cx="7377432" cy="1367826"/>
            <a:chOff x="4332340" y="1491131"/>
            <a:chExt cx="7377432" cy="1367826"/>
          </a:xfrm>
        </p:grpSpPr>
        <p:sp>
          <p:nvSpPr>
            <p:cNvPr id="81" name="Rectangle : coins arrondis 80">
              <a:extLst>
                <a:ext uri="{FF2B5EF4-FFF2-40B4-BE49-F238E27FC236}">
                  <a16:creationId xmlns:a16="http://schemas.microsoft.com/office/drawing/2014/main" id="{E5EBEDBD-262C-4087-9480-F4C0EB977592}"/>
                </a:ext>
              </a:extLst>
            </p:cNvPr>
            <p:cNvSpPr/>
            <p:nvPr/>
          </p:nvSpPr>
          <p:spPr>
            <a:xfrm>
              <a:off x="6224853" y="1744184"/>
              <a:ext cx="5484919" cy="1114773"/>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Financer les structures conventionnées accompagnant les personnes éloignées </a:t>
              </a:r>
              <a:br>
                <a:rPr lang="fr-FR" b="1" dirty="0">
                  <a:solidFill>
                    <a:schemeClr val="tx2"/>
                  </a:solidFill>
                </a:rPr>
              </a:br>
              <a:r>
                <a:rPr lang="fr-FR" b="1" dirty="0">
                  <a:solidFill>
                    <a:schemeClr val="tx2"/>
                  </a:solidFill>
                </a:rPr>
                <a:t>de l’emploi dans leur vie active </a:t>
              </a:r>
            </a:p>
          </p:txBody>
        </p:sp>
        <p:sp>
          <p:nvSpPr>
            <p:cNvPr id="82" name="Titre 9">
              <a:extLst>
                <a:ext uri="{FF2B5EF4-FFF2-40B4-BE49-F238E27FC236}">
                  <a16:creationId xmlns:a16="http://schemas.microsoft.com/office/drawing/2014/main" id="{D41D4263-49AE-45C0-A926-80E3A6FD3A7C}"/>
                </a:ext>
              </a:extLst>
            </p:cNvPr>
            <p:cNvSpPr txBox="1">
              <a:spLocks/>
            </p:cNvSpPr>
            <p:nvPr/>
          </p:nvSpPr>
          <p:spPr>
            <a:xfrm>
              <a:off x="4656340" y="1491131"/>
              <a:ext cx="7053432" cy="212572"/>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objectifs</a:t>
              </a:r>
              <a:endParaRPr lang="fr-GB" sz="1300" dirty="0">
                <a:solidFill>
                  <a:schemeClr val="bg1"/>
                </a:solidFill>
              </a:endParaRPr>
            </a:p>
          </p:txBody>
        </p:sp>
        <p:sp>
          <p:nvSpPr>
            <p:cNvPr id="83" name="Ellipse 82">
              <a:extLst>
                <a:ext uri="{FF2B5EF4-FFF2-40B4-BE49-F238E27FC236}">
                  <a16:creationId xmlns:a16="http://schemas.microsoft.com/office/drawing/2014/main" id="{A9040DBC-25E4-4646-A0FE-272531078952}"/>
                </a:ext>
              </a:extLst>
            </p:cNvPr>
            <p:cNvSpPr/>
            <p:nvPr/>
          </p:nvSpPr>
          <p:spPr>
            <a:xfrm>
              <a:off x="4332340" y="1491131"/>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1</a:t>
              </a:r>
            </a:p>
          </p:txBody>
        </p:sp>
        <p:sp>
          <p:nvSpPr>
            <p:cNvPr id="120" name="Triangle isocèle 119">
              <a:extLst>
                <a:ext uri="{FF2B5EF4-FFF2-40B4-BE49-F238E27FC236}">
                  <a16:creationId xmlns:a16="http://schemas.microsoft.com/office/drawing/2014/main" id="{252F4A06-8204-4D03-A819-323799A11B3A}"/>
                </a:ext>
              </a:extLst>
            </p:cNvPr>
            <p:cNvSpPr/>
            <p:nvPr/>
          </p:nvSpPr>
          <p:spPr>
            <a:xfrm rot="5400000">
              <a:off x="5440596" y="2110211"/>
              <a:ext cx="1114774" cy="382715"/>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66" name="Image 65">
            <a:extLst>
              <a:ext uri="{FF2B5EF4-FFF2-40B4-BE49-F238E27FC236}">
                <a16:creationId xmlns:a16="http://schemas.microsoft.com/office/drawing/2014/main" id="{D3665757-B13C-4424-AFE0-B1F9FFFD4E3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39356" y="2741082"/>
            <a:ext cx="583200" cy="583200"/>
          </a:xfrm>
          <a:prstGeom prst="rect">
            <a:avLst/>
          </a:prstGeom>
        </p:spPr>
      </p:pic>
      <p:grpSp>
        <p:nvGrpSpPr>
          <p:cNvPr id="118" name="Groupe 117">
            <a:extLst>
              <a:ext uri="{FF2B5EF4-FFF2-40B4-BE49-F238E27FC236}">
                <a16:creationId xmlns:a16="http://schemas.microsoft.com/office/drawing/2014/main" id="{645A378A-3DCA-4E5A-8EBB-BD448B55C699}"/>
              </a:ext>
            </a:extLst>
          </p:cNvPr>
          <p:cNvGrpSpPr/>
          <p:nvPr/>
        </p:nvGrpSpPr>
        <p:grpSpPr>
          <a:xfrm rot="5400000">
            <a:off x="10039203" y="4960552"/>
            <a:ext cx="914400" cy="928800"/>
            <a:chOff x="1139826" y="1279616"/>
            <a:chExt cx="1203324" cy="1222248"/>
          </a:xfrm>
        </p:grpSpPr>
        <p:sp>
          <p:nvSpPr>
            <p:cNvPr id="121" name="Hexagone 120">
              <a:extLst>
                <a:ext uri="{FF2B5EF4-FFF2-40B4-BE49-F238E27FC236}">
                  <a16:creationId xmlns:a16="http://schemas.microsoft.com/office/drawing/2014/main" id="{4186E268-6F07-44A5-B919-D0DF8CDB774F}"/>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2" name="Graphique 121">
              <a:extLst>
                <a:ext uri="{FF2B5EF4-FFF2-40B4-BE49-F238E27FC236}">
                  <a16:creationId xmlns:a16="http://schemas.microsoft.com/office/drawing/2014/main" id="{5A2EB9AD-BD98-4346-8268-CC17BBFB4848}"/>
                </a:ext>
              </a:extLst>
            </p:cNvPr>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rot="1832193">
              <a:off x="1208608" y="1279616"/>
              <a:ext cx="1063838" cy="1222248"/>
            </a:xfrm>
            <a:prstGeom prst="rect">
              <a:avLst/>
            </a:prstGeom>
          </p:spPr>
        </p:pic>
      </p:grpSp>
      <p:pic>
        <p:nvPicPr>
          <p:cNvPr id="3074" name="Picture 2">
            <a:extLst>
              <a:ext uri="{FF2B5EF4-FFF2-40B4-BE49-F238E27FC236}">
                <a16:creationId xmlns:a16="http://schemas.microsoft.com/office/drawing/2014/main" id="{F967DC17-BFC6-410D-AEC2-3453718371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5266" y="5072210"/>
            <a:ext cx="469968" cy="674458"/>
          </a:xfrm>
          <a:prstGeom prst="rect">
            <a:avLst/>
          </a:prstGeom>
          <a:noFill/>
          <a:extLst>
            <a:ext uri="{909E8E84-426E-40DD-AFC4-6F175D3DCCD1}">
              <a14:hiddenFill xmlns:a14="http://schemas.microsoft.com/office/drawing/2010/main">
                <a:solidFill>
                  <a:srgbClr val="FFFFFF"/>
                </a:solidFill>
              </a14:hiddenFill>
            </a:ext>
          </a:extLst>
        </p:spPr>
      </p:pic>
      <p:pic>
        <p:nvPicPr>
          <p:cNvPr id="133" name="Image 132">
            <a:extLst>
              <a:ext uri="{FF2B5EF4-FFF2-40B4-BE49-F238E27FC236}">
                <a16:creationId xmlns:a16="http://schemas.microsoft.com/office/drawing/2014/main" id="{BBF36D3D-1DA4-4EA2-B4FE-DDC9FE6F72E3}"/>
              </a:ext>
            </a:extLst>
          </p:cNvPr>
          <p:cNvPicPr>
            <a:picLocks noChangeAspect="1"/>
          </p:cNvPicPr>
          <p:nvPr/>
        </p:nvPicPr>
        <p:blipFill>
          <a:blip r:embed="rId9"/>
          <a:stretch>
            <a:fillRect/>
          </a:stretch>
        </p:blipFill>
        <p:spPr>
          <a:xfrm>
            <a:off x="5244997" y="1745332"/>
            <a:ext cx="505605" cy="540000"/>
          </a:xfrm>
          <a:prstGeom prst="rect">
            <a:avLst/>
          </a:prstGeom>
        </p:spPr>
      </p:pic>
      <p:pic>
        <p:nvPicPr>
          <p:cNvPr id="10" name="Image 9">
            <a:extLst>
              <a:ext uri="{FF2B5EF4-FFF2-40B4-BE49-F238E27FC236}">
                <a16:creationId xmlns:a16="http://schemas.microsoft.com/office/drawing/2014/main" id="{3F1DA24F-3FE5-49E3-B881-14DD94B56FDC}"/>
              </a:ext>
            </a:extLst>
          </p:cNvPr>
          <p:cNvPicPr>
            <a:picLocks noChangeAspect="1"/>
          </p:cNvPicPr>
          <p:nvPr/>
        </p:nvPicPr>
        <p:blipFill>
          <a:blip r:embed="rId10"/>
          <a:stretch>
            <a:fillRect/>
          </a:stretch>
        </p:blipFill>
        <p:spPr>
          <a:xfrm>
            <a:off x="4680656" y="1745332"/>
            <a:ext cx="502166" cy="540000"/>
          </a:xfrm>
          <a:prstGeom prst="rect">
            <a:avLst/>
          </a:prstGeom>
        </p:spPr>
      </p:pic>
      <p:pic>
        <p:nvPicPr>
          <p:cNvPr id="11" name="Image 10">
            <a:extLst>
              <a:ext uri="{FF2B5EF4-FFF2-40B4-BE49-F238E27FC236}">
                <a16:creationId xmlns:a16="http://schemas.microsoft.com/office/drawing/2014/main" id="{D95CE1DA-7D23-4165-A6B3-E01BFD70A7BF}"/>
              </a:ext>
            </a:extLst>
          </p:cNvPr>
          <p:cNvPicPr>
            <a:picLocks noChangeAspect="1"/>
          </p:cNvPicPr>
          <p:nvPr/>
        </p:nvPicPr>
        <p:blipFill>
          <a:blip r:embed="rId11"/>
          <a:stretch>
            <a:fillRect/>
          </a:stretch>
        </p:blipFill>
        <p:spPr>
          <a:xfrm>
            <a:off x="4680656" y="2332055"/>
            <a:ext cx="505605" cy="540000"/>
          </a:xfrm>
          <a:prstGeom prst="rect">
            <a:avLst/>
          </a:prstGeom>
        </p:spPr>
      </p:pic>
      <p:pic>
        <p:nvPicPr>
          <p:cNvPr id="134" name="Image 133">
            <a:extLst>
              <a:ext uri="{FF2B5EF4-FFF2-40B4-BE49-F238E27FC236}">
                <a16:creationId xmlns:a16="http://schemas.microsoft.com/office/drawing/2014/main" id="{2F4050D9-F0CA-49FA-98BE-7B8CD49340E1}"/>
              </a:ext>
            </a:extLst>
          </p:cNvPr>
          <p:cNvPicPr>
            <a:picLocks noChangeAspect="1"/>
          </p:cNvPicPr>
          <p:nvPr/>
        </p:nvPicPr>
        <p:blipFill>
          <a:blip r:embed="rId12"/>
          <a:stretch>
            <a:fillRect/>
          </a:stretch>
        </p:blipFill>
        <p:spPr>
          <a:xfrm>
            <a:off x="5242284" y="2332055"/>
            <a:ext cx="508318" cy="540000"/>
          </a:xfrm>
          <a:prstGeom prst="rect">
            <a:avLst/>
          </a:prstGeom>
        </p:spPr>
      </p:pic>
      <p:pic>
        <p:nvPicPr>
          <p:cNvPr id="2" name="Image 1">
            <a:extLst>
              <a:ext uri="{FF2B5EF4-FFF2-40B4-BE49-F238E27FC236}">
                <a16:creationId xmlns:a16="http://schemas.microsoft.com/office/drawing/2014/main" id="{4B5618C4-E7BD-4AEA-A306-19207649590F}"/>
              </a:ext>
            </a:extLst>
          </p:cNvPr>
          <p:cNvPicPr>
            <a:picLocks noChangeAspect="1"/>
          </p:cNvPicPr>
          <p:nvPr/>
        </p:nvPicPr>
        <p:blipFill>
          <a:blip r:embed="rId13"/>
          <a:stretch>
            <a:fillRect/>
          </a:stretch>
        </p:blipFill>
        <p:spPr>
          <a:xfrm>
            <a:off x="8513495" y="5191562"/>
            <a:ext cx="639014" cy="470524"/>
          </a:xfrm>
          <a:prstGeom prst="rect">
            <a:avLst/>
          </a:prstGeom>
        </p:spPr>
      </p:pic>
      <p:sp>
        <p:nvSpPr>
          <p:cNvPr id="39" name="Espace réservé du pied de page 2">
            <a:extLst>
              <a:ext uri="{FF2B5EF4-FFF2-40B4-BE49-F238E27FC236}">
                <a16:creationId xmlns:a16="http://schemas.microsoft.com/office/drawing/2014/main" id="{E96DC7D7-65A4-4690-9983-BD11D2B5EB01}"/>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
        <p:nvSpPr>
          <p:cNvPr id="41" name="Titre 9">
            <a:extLst>
              <a:ext uri="{FF2B5EF4-FFF2-40B4-BE49-F238E27FC236}">
                <a16:creationId xmlns:a16="http://schemas.microsoft.com/office/drawing/2014/main" id="{16E64AB0-7E5E-4CE3-A461-F34F0F3CEB22}"/>
              </a:ext>
            </a:extLst>
          </p:cNvPr>
          <p:cNvSpPr txBox="1">
            <a:spLocks/>
          </p:cNvSpPr>
          <p:nvPr/>
        </p:nvSpPr>
        <p:spPr>
          <a:xfrm>
            <a:off x="4422364" y="5103585"/>
            <a:ext cx="2874602" cy="318428"/>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600" dirty="0">
                <a:solidFill>
                  <a:schemeClr val="tx1"/>
                </a:solidFill>
              </a:rPr>
              <a:t>Exemples de participations</a:t>
            </a:r>
            <a:endParaRPr lang="fr-GB" sz="1600" dirty="0">
              <a:solidFill>
                <a:schemeClr val="tx1"/>
              </a:solidFill>
            </a:endParaRPr>
          </a:p>
        </p:txBody>
      </p:sp>
    </p:spTree>
    <p:extLst>
      <p:ext uri="{BB962C8B-B14F-4D97-AF65-F5344CB8AC3E}">
        <p14:creationId xmlns:p14="http://schemas.microsoft.com/office/powerpoint/2010/main" val="3132475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40">
            <a:extLst>
              <a:ext uri="{FF2B5EF4-FFF2-40B4-BE49-F238E27FC236}">
                <a16:creationId xmlns:a16="http://schemas.microsoft.com/office/drawing/2014/main" id="{A1481EAA-F7F3-48A5-A23D-89FDCA6214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484" y="3166590"/>
            <a:ext cx="583200" cy="583200"/>
          </a:xfrm>
          <a:prstGeom prst="rect">
            <a:avLst/>
          </a:prstGeom>
        </p:spPr>
      </p:pic>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7030A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21</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GROUPE IDEES</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2" y="1753353"/>
            <a:ext cx="3780361" cy="1169551"/>
          </a:xfrm>
          <a:prstGeom prst="rect">
            <a:avLst/>
          </a:prstGeom>
          <a:noFill/>
          <a:ln>
            <a:noFill/>
          </a:ln>
        </p:spPr>
        <p:txBody>
          <a:bodyPr wrap="square" rtlCol="0">
            <a:spAutoFit/>
          </a:bodyPr>
          <a:lstStyle/>
          <a:p>
            <a:pPr algn="just"/>
            <a:r>
              <a:rPr lang="fr-FR" sz="1400" dirty="0">
                <a:solidFill>
                  <a:srgbClr val="000000"/>
                </a:solidFill>
              </a:rPr>
              <a:t>Structures d’Insertion par l’Activité Economique. 7 entreprises d’insertion et une entreprise de travail temporaire d’insertion, actives sur une grande partie du territoire national.</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1985</a:t>
            </a: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553998"/>
          </a:xfrm>
          <a:prstGeom prst="rect">
            <a:avLst/>
          </a:prstGeom>
          <a:noFill/>
        </p:spPr>
        <p:txBody>
          <a:bodyPr wrap="square" rtlCol="0">
            <a:spAutoFit/>
          </a:bodyPr>
          <a:lstStyle/>
          <a:p>
            <a:r>
              <a:rPr lang="fr-FR" sz="1600" b="1" dirty="0">
                <a:solidFill>
                  <a:srgbClr val="000000"/>
                </a:solidFill>
              </a:rPr>
              <a:t>ETP : 1 500 </a:t>
            </a:r>
            <a:r>
              <a:rPr lang="fr-FR" sz="1400" dirty="0">
                <a:solidFill>
                  <a:srgbClr val="000000"/>
                </a:solidFill>
              </a:rPr>
              <a:t>dont 1 200 en insertion (au 31/12/2020) </a:t>
            </a: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37 M€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68" name="Titre 2">
            <a:extLst>
              <a:ext uri="{FF2B5EF4-FFF2-40B4-BE49-F238E27FC236}">
                <a16:creationId xmlns:a16="http://schemas.microsoft.com/office/drawing/2014/main" id="{5E0B2E16-1FC4-49F8-8DCB-B87E0EBA90D2}"/>
              </a:ext>
            </a:extLst>
          </p:cNvPr>
          <p:cNvSpPr txBox="1">
            <a:spLocks/>
          </p:cNvSpPr>
          <p:nvPr/>
        </p:nvSpPr>
        <p:spPr>
          <a:xfrm>
            <a:off x="10771581" y="159828"/>
            <a:ext cx="1978910" cy="614113"/>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7030A0"/>
                </a:solidFill>
              </a:rPr>
              <a:t>Insertion par l’emploi</a:t>
            </a:r>
          </a:p>
        </p:txBody>
      </p:sp>
      <p:sp>
        <p:nvSpPr>
          <p:cNvPr id="38" name="Rectangle 37">
            <a:extLst>
              <a:ext uri="{FF2B5EF4-FFF2-40B4-BE49-F238E27FC236}">
                <a16:creationId xmlns:a16="http://schemas.microsoft.com/office/drawing/2014/main" id="{DFEEEB43-4A44-4DE9-8296-B656ABDC244D}"/>
              </a:ext>
            </a:extLst>
          </p:cNvPr>
          <p:cNvSpPr/>
          <p:nvPr/>
        </p:nvSpPr>
        <p:spPr>
          <a:xfrm>
            <a:off x="9061991" y="5024133"/>
            <a:ext cx="2993938" cy="835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nSpc>
                <a:spcPct val="90000"/>
              </a:lnSpc>
              <a:spcBef>
                <a:spcPct val="0"/>
              </a:spcBef>
              <a:spcAft>
                <a:spcPts val="600"/>
              </a:spcAft>
            </a:pPr>
            <a:r>
              <a:rPr lang="fr-FR" sz="2400" b="1" dirty="0">
                <a:solidFill>
                  <a:srgbClr val="8F1838"/>
                </a:solidFill>
              </a:rPr>
              <a:t>4 200 </a:t>
            </a:r>
            <a:r>
              <a:rPr lang="fr-FR" sz="2000" dirty="0">
                <a:solidFill>
                  <a:srgbClr val="000000"/>
                </a:solidFill>
              </a:rPr>
              <a:t>salariés</a:t>
            </a:r>
            <a:r>
              <a:rPr lang="fr-FR" sz="2000" dirty="0">
                <a:solidFill>
                  <a:srgbClr val="C31F33"/>
                </a:solidFill>
              </a:rPr>
              <a:t> </a:t>
            </a:r>
          </a:p>
          <a:p>
            <a:pPr marL="342900" indent="-342900">
              <a:lnSpc>
                <a:spcPct val="90000"/>
              </a:lnSpc>
              <a:spcBef>
                <a:spcPct val="0"/>
              </a:spcBef>
              <a:spcAft>
                <a:spcPts val="600"/>
              </a:spcAft>
              <a:buFont typeface="Wingdings" panose="05000000000000000000" pitchFamily="2" charset="2"/>
              <a:buChar char="Ø"/>
            </a:pPr>
            <a:r>
              <a:rPr lang="fr-FR" sz="2400" b="1" dirty="0">
                <a:solidFill>
                  <a:srgbClr val="E11484"/>
                </a:solidFill>
              </a:rPr>
              <a:t>3 800 </a:t>
            </a:r>
            <a:r>
              <a:rPr lang="fr-FR" sz="2000" dirty="0">
                <a:solidFill>
                  <a:srgbClr val="000000"/>
                </a:solidFill>
              </a:rPr>
              <a:t>en insertion</a:t>
            </a:r>
          </a:p>
        </p:txBody>
      </p:sp>
      <p:sp>
        <p:nvSpPr>
          <p:cNvPr id="45" name="Rectangle 44">
            <a:extLst>
              <a:ext uri="{FF2B5EF4-FFF2-40B4-BE49-F238E27FC236}">
                <a16:creationId xmlns:a16="http://schemas.microsoft.com/office/drawing/2014/main" id="{F42FD965-51CC-42F1-A12F-127AC132CA0B}"/>
              </a:ext>
            </a:extLst>
          </p:cNvPr>
          <p:cNvSpPr/>
          <p:nvPr/>
        </p:nvSpPr>
        <p:spPr>
          <a:xfrm>
            <a:off x="9061991" y="3120475"/>
            <a:ext cx="3095307" cy="978729"/>
          </a:xfrm>
          <a:prstGeom prst="rect">
            <a:avLst/>
          </a:prstGeom>
        </p:spPr>
        <p:txBody>
          <a:bodyPr wrap="square">
            <a:spAutoFit/>
          </a:bodyPr>
          <a:lstStyle/>
          <a:p>
            <a:pPr>
              <a:lnSpc>
                <a:spcPct val="90000"/>
              </a:lnSpc>
              <a:spcBef>
                <a:spcPct val="0"/>
              </a:spcBef>
              <a:spcAft>
                <a:spcPts val="600"/>
              </a:spcAft>
            </a:pPr>
            <a:r>
              <a:rPr lang="fr-FR" sz="2400" b="1" dirty="0">
                <a:solidFill>
                  <a:srgbClr val="C31F33"/>
                </a:solidFill>
              </a:rPr>
              <a:t>64% </a:t>
            </a:r>
            <a:r>
              <a:rPr lang="fr-FR" sz="2000" dirty="0">
                <a:solidFill>
                  <a:srgbClr val="000000"/>
                </a:solidFill>
              </a:rPr>
              <a:t>de taux de sortie positive vers un emploi ou la formation</a:t>
            </a:r>
            <a:endParaRPr lang="en-US" sz="1800" dirty="0">
              <a:solidFill>
                <a:srgbClr val="000000"/>
              </a:solidFill>
            </a:endParaRPr>
          </a:p>
        </p:txBody>
      </p:sp>
      <p:sp>
        <p:nvSpPr>
          <p:cNvPr id="53" name="Rectangle 52">
            <a:extLst>
              <a:ext uri="{FF2B5EF4-FFF2-40B4-BE49-F238E27FC236}">
                <a16:creationId xmlns:a16="http://schemas.microsoft.com/office/drawing/2014/main" id="{8F8BE6A6-40FD-4E3C-9CA7-73F756228E61}"/>
              </a:ext>
            </a:extLst>
          </p:cNvPr>
          <p:cNvSpPr/>
          <p:nvPr/>
        </p:nvSpPr>
        <p:spPr>
          <a:xfrm>
            <a:off x="9061991" y="4134199"/>
            <a:ext cx="2933411" cy="830997"/>
          </a:xfrm>
          <a:prstGeom prst="rect">
            <a:avLst/>
          </a:prstGeom>
        </p:spPr>
        <p:txBody>
          <a:bodyPr wrap="square">
            <a:spAutoFit/>
          </a:bodyPr>
          <a:lstStyle/>
          <a:p>
            <a:r>
              <a:rPr lang="fr-FR" sz="2400" b="1" dirty="0">
                <a:solidFill>
                  <a:srgbClr val="8F1838"/>
                </a:solidFill>
              </a:rPr>
              <a:t>67</a:t>
            </a:r>
            <a:r>
              <a:rPr lang="fr-FR" sz="1800" dirty="0">
                <a:solidFill>
                  <a:srgbClr val="C31F33"/>
                </a:solidFill>
              </a:rPr>
              <a:t> </a:t>
            </a:r>
            <a:r>
              <a:rPr lang="fr-FR" sz="2000" dirty="0">
                <a:solidFill>
                  <a:srgbClr val="000000"/>
                </a:solidFill>
              </a:rPr>
              <a:t>établissements </a:t>
            </a:r>
          </a:p>
          <a:p>
            <a:pPr marL="342900" indent="-342900">
              <a:buFont typeface="Wingdings" panose="05000000000000000000" pitchFamily="2" charset="2"/>
              <a:buChar char="Ø"/>
            </a:pPr>
            <a:r>
              <a:rPr lang="fr-FR" sz="2400" b="1" dirty="0">
                <a:solidFill>
                  <a:srgbClr val="8F1838"/>
                </a:solidFill>
              </a:rPr>
              <a:t>35</a:t>
            </a:r>
            <a:r>
              <a:rPr lang="fr-FR" sz="2000" dirty="0">
                <a:solidFill>
                  <a:srgbClr val="C31F33"/>
                </a:solidFill>
              </a:rPr>
              <a:t> </a:t>
            </a:r>
            <a:r>
              <a:rPr lang="fr-FR" sz="2000" dirty="0">
                <a:solidFill>
                  <a:srgbClr val="000000"/>
                </a:solidFill>
              </a:rPr>
              <a:t>départements</a:t>
            </a:r>
            <a:endParaRPr lang="fr-FR" dirty="0">
              <a:solidFill>
                <a:srgbClr val="000000"/>
              </a:solidFill>
            </a:endParaRP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Patrick Choux</a:t>
            </a:r>
          </a:p>
        </p:txBody>
      </p:sp>
      <p:pic>
        <p:nvPicPr>
          <p:cNvPr id="35" name="Image 34" descr="ID'EES Intérim | Savoie Mont Blanc Solidaires">
            <a:extLst>
              <a:ext uri="{FF2B5EF4-FFF2-40B4-BE49-F238E27FC236}">
                <a16:creationId xmlns:a16="http://schemas.microsoft.com/office/drawing/2014/main" id="{400DF759-2310-4EEC-9B0D-DCC0A822122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245" r="10364"/>
          <a:stretch/>
        </p:blipFill>
        <p:spPr bwMode="auto">
          <a:xfrm>
            <a:off x="5427098" y="2744924"/>
            <a:ext cx="2064742" cy="14265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Le Contrat de ville - Cluses Arve &amp; montagnes">
            <a:extLst>
              <a:ext uri="{FF2B5EF4-FFF2-40B4-BE49-F238E27FC236}">
                <a16:creationId xmlns:a16="http://schemas.microsoft.com/office/drawing/2014/main" id="{77505CFA-F82C-40AF-B312-79804C279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7036" y="205750"/>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a:extLst>
              <a:ext uri="{FF2B5EF4-FFF2-40B4-BE49-F238E27FC236}">
                <a16:creationId xmlns:a16="http://schemas.microsoft.com/office/drawing/2014/main" id="{14BC5615-B548-48C1-880D-1187E6C8AA86}"/>
              </a:ext>
            </a:extLst>
          </p:cNvPr>
          <p:cNvPicPr>
            <a:picLocks noChangeAspect="1"/>
          </p:cNvPicPr>
          <p:nvPr/>
        </p:nvPicPr>
        <p:blipFill>
          <a:blip r:embed="rId10"/>
          <a:stretch>
            <a:fillRect/>
          </a:stretch>
        </p:blipFill>
        <p:spPr>
          <a:xfrm>
            <a:off x="10186526" y="1944968"/>
            <a:ext cx="963535" cy="946758"/>
          </a:xfrm>
          <a:prstGeom prst="rect">
            <a:avLst/>
          </a:prstGeom>
        </p:spPr>
      </p:pic>
      <p:pic>
        <p:nvPicPr>
          <p:cNvPr id="57" name="Image 56">
            <a:extLst>
              <a:ext uri="{FF2B5EF4-FFF2-40B4-BE49-F238E27FC236}">
                <a16:creationId xmlns:a16="http://schemas.microsoft.com/office/drawing/2014/main" id="{3CD8AC09-965E-46D3-9C13-B7E0097E63A6}"/>
              </a:ext>
            </a:extLst>
          </p:cNvPr>
          <p:cNvPicPr>
            <a:picLocks noChangeAspect="1"/>
          </p:cNvPicPr>
          <p:nvPr/>
        </p:nvPicPr>
        <p:blipFill>
          <a:blip r:embed="rId11"/>
          <a:stretch>
            <a:fillRect/>
          </a:stretch>
        </p:blipFill>
        <p:spPr>
          <a:xfrm>
            <a:off x="11197731" y="1945892"/>
            <a:ext cx="959568" cy="946758"/>
          </a:xfrm>
          <a:prstGeom prst="rect">
            <a:avLst/>
          </a:prstGeom>
        </p:spPr>
      </p:pic>
      <p:pic>
        <p:nvPicPr>
          <p:cNvPr id="59" name="Image 58">
            <a:extLst>
              <a:ext uri="{FF2B5EF4-FFF2-40B4-BE49-F238E27FC236}">
                <a16:creationId xmlns:a16="http://schemas.microsoft.com/office/drawing/2014/main" id="{8148AA39-3EEC-40D2-999A-DE71EF839C07}"/>
              </a:ext>
            </a:extLst>
          </p:cNvPr>
          <p:cNvPicPr>
            <a:picLocks noChangeAspect="1"/>
          </p:cNvPicPr>
          <p:nvPr/>
        </p:nvPicPr>
        <p:blipFill>
          <a:blip r:embed="rId12"/>
          <a:stretch>
            <a:fillRect/>
          </a:stretch>
        </p:blipFill>
        <p:spPr>
          <a:xfrm>
            <a:off x="9161812" y="1941994"/>
            <a:ext cx="975494" cy="946758"/>
          </a:xfrm>
          <a:prstGeom prst="rect">
            <a:avLst/>
          </a:prstGeom>
        </p:spPr>
      </p:pic>
      <p:sp>
        <p:nvSpPr>
          <p:cNvPr id="39" name="ZoneTexte 38">
            <a:extLst>
              <a:ext uri="{FF2B5EF4-FFF2-40B4-BE49-F238E27FC236}">
                <a16:creationId xmlns:a16="http://schemas.microsoft.com/office/drawing/2014/main" id="{A32EFD84-2EC5-45AE-B474-4C6C8CAE3847}"/>
              </a:ext>
            </a:extLst>
          </p:cNvPr>
          <p:cNvSpPr txBox="1"/>
          <p:nvPr/>
        </p:nvSpPr>
        <p:spPr>
          <a:xfrm>
            <a:off x="5382125" y="5485777"/>
            <a:ext cx="2721351"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1.000 k€</a:t>
            </a:r>
          </a:p>
        </p:txBody>
      </p:sp>
      <p:pic>
        <p:nvPicPr>
          <p:cNvPr id="40" name="Graphique 39" descr="Pièces avec un remplissage uni">
            <a:extLst>
              <a:ext uri="{FF2B5EF4-FFF2-40B4-BE49-F238E27FC236}">
                <a16:creationId xmlns:a16="http://schemas.microsoft.com/office/drawing/2014/main" id="{D5C0A86B-09D5-4845-8898-1706F753729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59734" y="5398264"/>
            <a:ext cx="484044" cy="484044"/>
          </a:xfrm>
          <a:prstGeom prst="rect">
            <a:avLst/>
          </a:prstGeom>
        </p:spPr>
      </p:pic>
      <p:sp>
        <p:nvSpPr>
          <p:cNvPr id="42" name="Espace réservé du pied de page 2">
            <a:extLst>
              <a:ext uri="{FF2B5EF4-FFF2-40B4-BE49-F238E27FC236}">
                <a16:creationId xmlns:a16="http://schemas.microsoft.com/office/drawing/2014/main" id="{D6F375CD-8D3F-4AA7-8A36-5756993DB580}"/>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4" name="Graphique 43" descr="Homme ouvrier du bâtiment avec un remplissage uni">
            <a:extLst>
              <a:ext uri="{FF2B5EF4-FFF2-40B4-BE49-F238E27FC236}">
                <a16:creationId xmlns:a16="http://schemas.microsoft.com/office/drawing/2014/main" id="{CB66E71D-BB7C-4D2E-AE18-44962329331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72503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847CAC56-D6A2-48F2-8788-DA162F611F05}"/>
              </a:ext>
            </a:extLst>
          </p:cNvPr>
          <p:cNvGrpSpPr/>
          <p:nvPr/>
        </p:nvGrpSpPr>
        <p:grpSpPr>
          <a:xfrm>
            <a:off x="1093655" y="2301570"/>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43691" y="2888665"/>
              <a:ext cx="273905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r>
                <a:rPr lang="fr-FR" sz="2400" b="1" dirty="0"/>
                <a:t>Tiers-lieux &amp; dynamisme territorial</a:t>
              </a:r>
            </a:p>
            <a:p>
              <a:endParaRPr lang="fr-FR" sz="1100" dirty="0"/>
            </a:p>
          </p:txBody>
        </p:sp>
      </p:grpSp>
      <p:cxnSp>
        <p:nvCxnSpPr>
          <p:cNvPr id="94" name="Connecteur : en angle 93">
            <a:extLst>
              <a:ext uri="{FF2B5EF4-FFF2-40B4-BE49-F238E27FC236}">
                <a16:creationId xmlns:a16="http://schemas.microsoft.com/office/drawing/2014/main" id="{DEDDADC2-1A9E-4C08-83E3-50CCD6143D7E}"/>
              </a:ext>
            </a:extLst>
          </p:cNvPr>
          <p:cNvCxnSpPr>
            <a:cxnSpLocks/>
            <a:endCxn id="83" idx="4"/>
          </p:cNvCxnSpPr>
          <p:nvPr/>
        </p:nvCxnSpPr>
        <p:spPr>
          <a:xfrm rot="10800000">
            <a:off x="4440340" y="1707132"/>
            <a:ext cx="7171288" cy="4127723"/>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10334953"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b="0" dirty="0">
                <a:solidFill>
                  <a:schemeClr val="tx1"/>
                </a:solidFill>
              </a:rPr>
              <a:t>Tiers-lieux et dynamisme territorial – </a:t>
            </a:r>
            <a:r>
              <a:rPr lang="fr-FR" sz="2400" b="0" i="1" dirty="0">
                <a:solidFill>
                  <a:schemeClr val="tx1"/>
                </a:solidFill>
              </a:rPr>
              <a:t>Axe d’investissement</a:t>
            </a:r>
            <a:endParaRPr lang="fr-GB" b="0" i="1" dirty="0">
              <a:solidFill>
                <a:schemeClr val="tx1"/>
              </a:solidFill>
            </a:endParaRPr>
          </a:p>
        </p:txBody>
      </p:sp>
      <p:grpSp>
        <p:nvGrpSpPr>
          <p:cNvPr id="33" name="Groupe 32">
            <a:extLst>
              <a:ext uri="{FF2B5EF4-FFF2-40B4-BE49-F238E27FC236}">
                <a16:creationId xmlns:a16="http://schemas.microsoft.com/office/drawing/2014/main" id="{E7699803-5B17-4052-A665-FA4380CDA2DE}"/>
              </a:ext>
            </a:extLst>
          </p:cNvPr>
          <p:cNvGrpSpPr/>
          <p:nvPr/>
        </p:nvGrpSpPr>
        <p:grpSpPr>
          <a:xfrm>
            <a:off x="4332340" y="3030457"/>
            <a:ext cx="7377432" cy="1478104"/>
            <a:chOff x="4332340" y="2577455"/>
            <a:chExt cx="7377432" cy="1417867"/>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656338" y="2853225"/>
              <a:ext cx="7053433" cy="1142097"/>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indent="-285750" algn="just">
                <a:lnSpc>
                  <a:spcPct val="150000"/>
                </a:lnSpc>
                <a:buClr>
                  <a:schemeClr val="accent1"/>
                </a:buClr>
                <a:buFont typeface="Wingdings" panose="05000000000000000000" pitchFamily="2" charset="2"/>
                <a:buChar char="ü"/>
              </a:pPr>
              <a:r>
                <a:rPr lang="fr-FR" sz="1600" dirty="0">
                  <a:solidFill>
                    <a:schemeClr val="bg1">
                      <a:lumMod val="50000"/>
                    </a:schemeClr>
                  </a:solidFill>
                </a:rPr>
                <a:t>Tiers-lieux d’innovation sociale</a:t>
              </a:r>
            </a:p>
            <a:p>
              <a:pPr marL="285750" indent="-285750" algn="just">
                <a:lnSpc>
                  <a:spcPct val="150000"/>
                </a:lnSpc>
                <a:buClr>
                  <a:schemeClr val="accent1"/>
                </a:buClr>
                <a:buFont typeface="Wingdings" panose="05000000000000000000" pitchFamily="2" charset="2"/>
                <a:buChar char="ü"/>
              </a:pPr>
              <a:r>
                <a:rPr lang="fr-FR" sz="1600" dirty="0">
                  <a:solidFill>
                    <a:schemeClr val="bg1">
                      <a:lumMod val="50000"/>
                    </a:schemeClr>
                  </a:solidFill>
                </a:rPr>
                <a:t>Financement participatif et engagement citoyen</a:t>
              </a:r>
            </a:p>
            <a:p>
              <a:pPr marL="285750" indent="-285750" algn="just">
                <a:lnSpc>
                  <a:spcPct val="150000"/>
                </a:lnSpc>
                <a:buClr>
                  <a:schemeClr val="accent1"/>
                </a:buClr>
                <a:buFont typeface="Wingdings" panose="05000000000000000000" pitchFamily="2" charset="2"/>
                <a:buChar char="ü"/>
              </a:pPr>
              <a:r>
                <a:rPr lang="fr-FR" sz="1600" dirty="0">
                  <a:solidFill>
                    <a:schemeClr val="bg1">
                      <a:lumMod val="50000"/>
                    </a:schemeClr>
                  </a:solidFill>
                </a:rPr>
                <a:t>Soutien au secteur de l’ESS et au développement économique local</a:t>
              </a:r>
            </a:p>
          </p:txBody>
        </p:sp>
        <p:sp>
          <p:nvSpPr>
            <p:cNvPr id="51" name="Titre 9">
              <a:extLst>
                <a:ext uri="{FF2B5EF4-FFF2-40B4-BE49-F238E27FC236}">
                  <a16:creationId xmlns:a16="http://schemas.microsoft.com/office/drawing/2014/main" id="{78FEC696-5253-4AF3-AB2A-9F5CAFBF1AA1}"/>
                </a:ext>
              </a:extLst>
            </p:cNvPr>
            <p:cNvSpPr txBox="1">
              <a:spLocks/>
            </p:cNvSpPr>
            <p:nvPr/>
          </p:nvSpPr>
          <p:spPr>
            <a:xfrm>
              <a:off x="4656339" y="2579855"/>
              <a:ext cx="7053433" cy="213598"/>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axes d’intervention</a:t>
              </a:r>
              <a:endParaRPr lang="fr-GB" sz="1300" dirty="0">
                <a:solidFill>
                  <a:schemeClr val="bg1"/>
                </a:solidFill>
              </a:endParaRPr>
            </a:p>
          </p:txBody>
        </p:sp>
        <p:sp>
          <p:nvSpPr>
            <p:cNvPr id="18" name="Ellipse 17">
              <a:extLst>
                <a:ext uri="{FF2B5EF4-FFF2-40B4-BE49-F238E27FC236}">
                  <a16:creationId xmlns:a16="http://schemas.microsoft.com/office/drawing/2014/main" id="{59DC7A77-D51D-4E5F-9733-C96012B7DCFE}"/>
                </a:ext>
              </a:extLst>
            </p:cNvPr>
            <p:cNvSpPr/>
            <p:nvPr/>
          </p:nvSpPr>
          <p:spPr>
            <a:xfrm>
              <a:off x="4332340" y="257745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2</a:t>
              </a:r>
            </a:p>
          </p:txBody>
        </p:sp>
      </p:grpSp>
      <p:grpSp>
        <p:nvGrpSpPr>
          <p:cNvPr id="78" name="Groupe 77">
            <a:extLst>
              <a:ext uri="{FF2B5EF4-FFF2-40B4-BE49-F238E27FC236}">
                <a16:creationId xmlns:a16="http://schemas.microsoft.com/office/drawing/2014/main" id="{BAF57248-C4B3-4641-8496-A22264FFE036}"/>
              </a:ext>
            </a:extLst>
          </p:cNvPr>
          <p:cNvGrpSpPr/>
          <p:nvPr/>
        </p:nvGrpSpPr>
        <p:grpSpPr>
          <a:xfrm>
            <a:off x="4332340" y="4638287"/>
            <a:ext cx="7377432" cy="673450"/>
            <a:chOff x="4330446" y="4118220"/>
            <a:chExt cx="7377432" cy="673450"/>
          </a:xfrm>
        </p:grpSpPr>
        <p:sp>
          <p:nvSpPr>
            <p:cNvPr id="49" name="Rectangle : coins arrondis 48">
              <a:extLst>
                <a:ext uri="{FF2B5EF4-FFF2-40B4-BE49-F238E27FC236}">
                  <a16:creationId xmlns:a16="http://schemas.microsoft.com/office/drawing/2014/main" id="{71CBE703-785D-47CA-B6ED-7488348671DD}"/>
                </a:ext>
              </a:extLst>
            </p:cNvPr>
            <p:cNvSpPr/>
            <p:nvPr/>
          </p:nvSpPr>
          <p:spPr>
            <a:xfrm>
              <a:off x="4654444" y="4359670"/>
              <a:ext cx="7053434" cy="432000"/>
            </a:xfrm>
            <a:prstGeom prst="roundRect">
              <a:avLst>
                <a:gd name="adj" fmla="val 4113"/>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sz="1200" i="1" dirty="0">
                  <a:solidFill>
                    <a:schemeClr val="bg1">
                      <a:lumMod val="50000"/>
                    </a:schemeClr>
                  </a:solidFill>
                </a:rPr>
                <a:t>Foncières et opérateurs de tiers-lieux, acteurs du financement alternatif ou participatif, Civic Tech, réseaux de l’ESS, incubateurs d’entreprises sociales…</a:t>
              </a:r>
            </a:p>
          </p:txBody>
        </p:sp>
        <p:sp>
          <p:nvSpPr>
            <p:cNvPr id="50" name="Titre 9">
              <a:extLst>
                <a:ext uri="{FF2B5EF4-FFF2-40B4-BE49-F238E27FC236}">
                  <a16:creationId xmlns:a16="http://schemas.microsoft.com/office/drawing/2014/main" id="{48C12EF0-7043-431F-9FD7-9BB4981A22D6}"/>
                </a:ext>
              </a:extLst>
            </p:cNvPr>
            <p:cNvSpPr txBox="1">
              <a:spLocks/>
            </p:cNvSpPr>
            <p:nvPr/>
          </p:nvSpPr>
          <p:spPr>
            <a:xfrm>
              <a:off x="4654443" y="4118220"/>
              <a:ext cx="914055" cy="216000"/>
            </a:xfrm>
            <a:prstGeom prst="rect">
              <a:avLst/>
            </a:prstGeom>
            <a:solidFill>
              <a:schemeClr val="bg1"/>
            </a:solidFill>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b="0" i="1" dirty="0">
                  <a:solidFill>
                    <a:schemeClr val="tx1"/>
                  </a:solidFill>
                </a:rPr>
                <a:t>Acteurs</a:t>
              </a:r>
              <a:endParaRPr lang="fr-GB" sz="1300" b="0" i="1" dirty="0">
                <a:solidFill>
                  <a:schemeClr val="tx1"/>
                </a:solidFill>
              </a:endParaRPr>
            </a:p>
          </p:txBody>
        </p:sp>
        <p:cxnSp>
          <p:nvCxnSpPr>
            <p:cNvPr id="60" name="Connecteur droit 59">
              <a:extLst>
                <a:ext uri="{FF2B5EF4-FFF2-40B4-BE49-F238E27FC236}">
                  <a16:creationId xmlns:a16="http://schemas.microsoft.com/office/drawing/2014/main" id="{69A5921D-6DEB-4832-9FF2-296270B51A9D}"/>
                </a:ext>
              </a:extLst>
            </p:cNvPr>
            <p:cNvCxnSpPr>
              <a:cxnSpLocks/>
              <a:stCxn id="50" idx="3"/>
            </p:cNvCxnSpPr>
            <p:nvPr/>
          </p:nvCxnSpPr>
          <p:spPr>
            <a:xfrm>
              <a:off x="5568498" y="4226220"/>
              <a:ext cx="61393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Ellipse 61">
              <a:extLst>
                <a:ext uri="{FF2B5EF4-FFF2-40B4-BE49-F238E27FC236}">
                  <a16:creationId xmlns:a16="http://schemas.microsoft.com/office/drawing/2014/main" id="{2479C00A-205B-40CD-96D6-3DC0E0F06621}"/>
                </a:ext>
              </a:extLst>
            </p:cNvPr>
            <p:cNvSpPr/>
            <p:nvPr/>
          </p:nvSpPr>
          <p:spPr>
            <a:xfrm>
              <a:off x="4330446" y="4118263"/>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3</a:t>
              </a:r>
            </a:p>
          </p:txBody>
        </p:sp>
      </p:gr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itre 9">
            <a:extLst>
              <a:ext uri="{FF2B5EF4-FFF2-40B4-BE49-F238E27FC236}">
                <a16:creationId xmlns:a16="http://schemas.microsoft.com/office/drawing/2014/main" id="{1DF96937-4E48-4947-B166-AD75BFFD3111}"/>
              </a:ext>
            </a:extLst>
          </p:cNvPr>
          <p:cNvSpPr txBox="1">
            <a:spLocks/>
          </p:cNvSpPr>
          <p:nvPr/>
        </p:nvSpPr>
        <p:spPr>
          <a:xfrm>
            <a:off x="4453896" y="5503309"/>
            <a:ext cx="3079018" cy="318428"/>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600" dirty="0">
                <a:solidFill>
                  <a:schemeClr val="tx1"/>
                </a:solidFill>
              </a:rPr>
              <a:t>Exemples de participations</a:t>
            </a:r>
            <a:endParaRPr lang="fr-GB" sz="1600" dirty="0">
              <a:solidFill>
                <a:schemeClr val="tx1"/>
              </a:solidFill>
            </a:endParaRPr>
          </a:p>
        </p:txBody>
      </p:sp>
      <p:cxnSp>
        <p:nvCxnSpPr>
          <p:cNvPr id="45" name="Connecteur : en angle 44">
            <a:extLst>
              <a:ext uri="{FF2B5EF4-FFF2-40B4-BE49-F238E27FC236}">
                <a16:creationId xmlns:a16="http://schemas.microsoft.com/office/drawing/2014/main" id="{8F25086A-5FC3-4B79-9483-1F61B4BC638F}"/>
              </a:ext>
            </a:extLst>
          </p:cNvPr>
          <p:cNvCxnSpPr>
            <a:cxnSpLocks/>
          </p:cNvCxnSpPr>
          <p:nvPr/>
        </p:nvCxnSpPr>
        <p:spPr>
          <a:xfrm rot="5400000" flipH="1" flipV="1">
            <a:off x="3080429" y="1049659"/>
            <a:ext cx="702439" cy="180138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fld id="{FF67EF60-D3B0-409C-88CD-C39F952AE724}" type="slidenum">
              <a:rPr lang="fr-FR" smtClean="0"/>
              <a:t>22</a:t>
            </a:fld>
            <a:endParaRPr lang="fr-FR" dirty="0"/>
          </a:p>
        </p:txBody>
      </p:sp>
      <p:grpSp>
        <p:nvGrpSpPr>
          <p:cNvPr id="14" name="Groupe 13">
            <a:extLst>
              <a:ext uri="{FF2B5EF4-FFF2-40B4-BE49-F238E27FC236}">
                <a16:creationId xmlns:a16="http://schemas.microsoft.com/office/drawing/2014/main" id="{F33B62BC-A23B-4D11-9E04-20CD92488DCA}"/>
              </a:ext>
            </a:extLst>
          </p:cNvPr>
          <p:cNvGrpSpPr/>
          <p:nvPr/>
        </p:nvGrpSpPr>
        <p:grpSpPr>
          <a:xfrm>
            <a:off x="4332340" y="1491131"/>
            <a:ext cx="7377432" cy="1367826"/>
            <a:chOff x="4332340" y="1491131"/>
            <a:chExt cx="7377432" cy="1367826"/>
          </a:xfrm>
        </p:grpSpPr>
        <p:sp>
          <p:nvSpPr>
            <p:cNvPr id="81" name="Rectangle : coins arrondis 80">
              <a:extLst>
                <a:ext uri="{FF2B5EF4-FFF2-40B4-BE49-F238E27FC236}">
                  <a16:creationId xmlns:a16="http://schemas.microsoft.com/office/drawing/2014/main" id="{E5EBEDBD-262C-4087-9480-F4C0EB977592}"/>
                </a:ext>
              </a:extLst>
            </p:cNvPr>
            <p:cNvSpPr/>
            <p:nvPr/>
          </p:nvSpPr>
          <p:spPr>
            <a:xfrm>
              <a:off x="6224853" y="1744184"/>
              <a:ext cx="5484919" cy="1114773"/>
            </a:xfrm>
            <a:prstGeom prst="roundRect">
              <a:avLst>
                <a:gd name="adj" fmla="val 4113"/>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2"/>
                  </a:solidFill>
                </a:rPr>
                <a:t>Soutenir la création d’activité et l’attractivité </a:t>
              </a:r>
              <a:br>
                <a:rPr lang="fr-FR" b="1" dirty="0">
                  <a:solidFill>
                    <a:schemeClr val="tx2"/>
                  </a:solidFill>
                </a:rPr>
              </a:br>
              <a:r>
                <a:rPr lang="fr-FR" b="1" dirty="0">
                  <a:solidFill>
                    <a:schemeClr val="tx2"/>
                  </a:solidFill>
                </a:rPr>
                <a:t>des territoires en favorisant </a:t>
              </a:r>
              <a:br>
                <a:rPr lang="fr-FR" b="1" dirty="0">
                  <a:solidFill>
                    <a:schemeClr val="tx2"/>
                  </a:solidFill>
                </a:rPr>
              </a:br>
              <a:r>
                <a:rPr lang="fr-FR" b="1" dirty="0">
                  <a:solidFill>
                    <a:schemeClr val="tx2"/>
                  </a:solidFill>
                </a:rPr>
                <a:t>le développement de l’ESS</a:t>
              </a:r>
            </a:p>
          </p:txBody>
        </p:sp>
        <p:sp>
          <p:nvSpPr>
            <p:cNvPr id="82" name="Titre 9">
              <a:extLst>
                <a:ext uri="{FF2B5EF4-FFF2-40B4-BE49-F238E27FC236}">
                  <a16:creationId xmlns:a16="http://schemas.microsoft.com/office/drawing/2014/main" id="{D41D4263-49AE-45C0-A926-80E3A6FD3A7C}"/>
                </a:ext>
              </a:extLst>
            </p:cNvPr>
            <p:cNvSpPr txBox="1">
              <a:spLocks/>
            </p:cNvSpPr>
            <p:nvPr/>
          </p:nvSpPr>
          <p:spPr>
            <a:xfrm>
              <a:off x="4656340" y="1491131"/>
              <a:ext cx="7053432" cy="212572"/>
            </a:xfrm>
            <a:prstGeom prst="roundRect">
              <a:avLst/>
            </a:prstGeom>
            <a:solidFill>
              <a:schemeClr val="bg1">
                <a:lumMod val="50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r>
                <a:rPr lang="fr-FR" sz="1300" dirty="0">
                  <a:solidFill>
                    <a:schemeClr val="bg1"/>
                  </a:solidFill>
                </a:rPr>
                <a:t>Nos objectifs</a:t>
              </a:r>
              <a:endParaRPr lang="fr-GB" sz="1300" dirty="0">
                <a:solidFill>
                  <a:schemeClr val="bg1"/>
                </a:solidFill>
              </a:endParaRPr>
            </a:p>
          </p:txBody>
        </p:sp>
        <p:sp>
          <p:nvSpPr>
            <p:cNvPr id="83" name="Ellipse 82">
              <a:extLst>
                <a:ext uri="{FF2B5EF4-FFF2-40B4-BE49-F238E27FC236}">
                  <a16:creationId xmlns:a16="http://schemas.microsoft.com/office/drawing/2014/main" id="{A9040DBC-25E4-4646-A0FE-272531078952}"/>
                </a:ext>
              </a:extLst>
            </p:cNvPr>
            <p:cNvSpPr/>
            <p:nvPr/>
          </p:nvSpPr>
          <p:spPr>
            <a:xfrm>
              <a:off x="4332340" y="1491131"/>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1</a:t>
              </a:r>
            </a:p>
          </p:txBody>
        </p:sp>
        <p:sp>
          <p:nvSpPr>
            <p:cNvPr id="120" name="Triangle isocèle 119">
              <a:extLst>
                <a:ext uri="{FF2B5EF4-FFF2-40B4-BE49-F238E27FC236}">
                  <a16:creationId xmlns:a16="http://schemas.microsoft.com/office/drawing/2014/main" id="{252F4A06-8204-4D03-A819-323799A11B3A}"/>
                </a:ext>
              </a:extLst>
            </p:cNvPr>
            <p:cNvSpPr/>
            <p:nvPr/>
          </p:nvSpPr>
          <p:spPr>
            <a:xfrm rot="5400000">
              <a:off x="5440596" y="2110211"/>
              <a:ext cx="1114774" cy="382715"/>
            </a:xfrm>
            <a:prstGeom prst="triangle">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pic>
        <p:nvPicPr>
          <p:cNvPr id="4" name="Image 3">
            <a:extLst>
              <a:ext uri="{FF2B5EF4-FFF2-40B4-BE49-F238E27FC236}">
                <a16:creationId xmlns:a16="http://schemas.microsoft.com/office/drawing/2014/main" id="{F483CB3C-EF9A-4E8D-B5D3-AA8AE03C3472}"/>
              </a:ext>
            </a:extLst>
          </p:cNvPr>
          <p:cNvPicPr>
            <a:picLocks noChangeAspect="1"/>
          </p:cNvPicPr>
          <p:nvPr/>
        </p:nvPicPr>
        <p:blipFill>
          <a:blip r:embed="rId4"/>
          <a:stretch>
            <a:fillRect/>
          </a:stretch>
        </p:blipFill>
        <p:spPr>
          <a:xfrm>
            <a:off x="5238133" y="2332197"/>
            <a:ext cx="505605" cy="539858"/>
          </a:xfrm>
          <a:prstGeom prst="rect">
            <a:avLst/>
          </a:prstGeom>
        </p:spPr>
      </p:pic>
      <p:pic>
        <p:nvPicPr>
          <p:cNvPr id="68" name="Image 67">
            <a:extLst>
              <a:ext uri="{FF2B5EF4-FFF2-40B4-BE49-F238E27FC236}">
                <a16:creationId xmlns:a16="http://schemas.microsoft.com/office/drawing/2014/main" id="{56E0DC51-BBEA-43F1-B26C-63FFD6A655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9356" y="2814326"/>
            <a:ext cx="583200" cy="583200"/>
          </a:xfrm>
          <a:prstGeom prst="rect">
            <a:avLst/>
          </a:prstGeom>
        </p:spPr>
      </p:pic>
      <p:pic>
        <p:nvPicPr>
          <p:cNvPr id="10" name="Image 9">
            <a:extLst>
              <a:ext uri="{FF2B5EF4-FFF2-40B4-BE49-F238E27FC236}">
                <a16:creationId xmlns:a16="http://schemas.microsoft.com/office/drawing/2014/main" id="{2C213612-5305-43C6-B09A-696770E39C95}"/>
              </a:ext>
            </a:extLst>
          </p:cNvPr>
          <p:cNvPicPr>
            <a:picLocks noChangeAspect="1"/>
          </p:cNvPicPr>
          <p:nvPr/>
        </p:nvPicPr>
        <p:blipFill>
          <a:blip r:embed="rId6"/>
          <a:stretch>
            <a:fillRect/>
          </a:stretch>
        </p:blipFill>
        <p:spPr>
          <a:xfrm>
            <a:off x="4689761" y="1745510"/>
            <a:ext cx="505605" cy="540000"/>
          </a:xfrm>
          <a:prstGeom prst="rect">
            <a:avLst/>
          </a:prstGeom>
        </p:spPr>
      </p:pic>
      <p:pic>
        <p:nvPicPr>
          <p:cNvPr id="11" name="Image 10">
            <a:extLst>
              <a:ext uri="{FF2B5EF4-FFF2-40B4-BE49-F238E27FC236}">
                <a16:creationId xmlns:a16="http://schemas.microsoft.com/office/drawing/2014/main" id="{1B177EE0-035A-41E6-9A0E-90ACA788A84B}"/>
              </a:ext>
            </a:extLst>
          </p:cNvPr>
          <p:cNvPicPr>
            <a:picLocks noChangeAspect="1"/>
          </p:cNvPicPr>
          <p:nvPr/>
        </p:nvPicPr>
        <p:blipFill>
          <a:blip r:embed="rId7"/>
          <a:stretch>
            <a:fillRect/>
          </a:stretch>
        </p:blipFill>
        <p:spPr>
          <a:xfrm>
            <a:off x="5237915" y="1745510"/>
            <a:ext cx="505823" cy="540000"/>
          </a:xfrm>
          <a:prstGeom prst="rect">
            <a:avLst/>
          </a:prstGeom>
        </p:spPr>
      </p:pic>
      <p:pic>
        <p:nvPicPr>
          <p:cNvPr id="13" name="Image 12">
            <a:extLst>
              <a:ext uri="{FF2B5EF4-FFF2-40B4-BE49-F238E27FC236}">
                <a16:creationId xmlns:a16="http://schemas.microsoft.com/office/drawing/2014/main" id="{22F3D7BF-8475-4051-A3D4-081935B1B25C}"/>
              </a:ext>
            </a:extLst>
          </p:cNvPr>
          <p:cNvPicPr>
            <a:picLocks noChangeAspect="1"/>
          </p:cNvPicPr>
          <p:nvPr/>
        </p:nvPicPr>
        <p:blipFill>
          <a:blip r:embed="rId8"/>
          <a:stretch>
            <a:fillRect/>
          </a:stretch>
        </p:blipFill>
        <p:spPr>
          <a:xfrm>
            <a:off x="4689761" y="2332055"/>
            <a:ext cx="509045" cy="540000"/>
          </a:xfrm>
          <a:prstGeom prst="rect">
            <a:avLst/>
          </a:prstGeom>
        </p:spPr>
      </p:pic>
      <p:grpSp>
        <p:nvGrpSpPr>
          <p:cNvPr id="2" name="Groupe 1">
            <a:extLst>
              <a:ext uri="{FF2B5EF4-FFF2-40B4-BE49-F238E27FC236}">
                <a16:creationId xmlns:a16="http://schemas.microsoft.com/office/drawing/2014/main" id="{A97835C9-8A9E-4D5B-9C5E-0B132CBA7F4D}"/>
              </a:ext>
            </a:extLst>
          </p:cNvPr>
          <p:cNvGrpSpPr/>
          <p:nvPr/>
        </p:nvGrpSpPr>
        <p:grpSpPr>
          <a:xfrm>
            <a:off x="8686746" y="5337187"/>
            <a:ext cx="928800" cy="914400"/>
            <a:chOff x="6189341" y="5425813"/>
            <a:chExt cx="928800" cy="914400"/>
          </a:xfrm>
        </p:grpSpPr>
        <p:grpSp>
          <p:nvGrpSpPr>
            <p:cNvPr id="58" name="Groupe 57">
              <a:extLst>
                <a:ext uri="{FF2B5EF4-FFF2-40B4-BE49-F238E27FC236}">
                  <a16:creationId xmlns:a16="http://schemas.microsoft.com/office/drawing/2014/main" id="{DFD9AFDA-49AA-487D-B8CB-1AA8F71351F8}"/>
                </a:ext>
              </a:extLst>
            </p:cNvPr>
            <p:cNvGrpSpPr/>
            <p:nvPr/>
          </p:nvGrpSpPr>
          <p:grpSpPr>
            <a:xfrm rot="5400000">
              <a:off x="6196541" y="5418613"/>
              <a:ext cx="914400" cy="928800"/>
              <a:chOff x="1139826" y="1279616"/>
              <a:chExt cx="1203324" cy="1222248"/>
            </a:xfrm>
          </p:grpSpPr>
          <p:sp>
            <p:nvSpPr>
              <p:cNvPr id="59" name="Hexagone 58">
                <a:extLst>
                  <a:ext uri="{FF2B5EF4-FFF2-40B4-BE49-F238E27FC236}">
                    <a16:creationId xmlns:a16="http://schemas.microsoft.com/office/drawing/2014/main" id="{A34BE6F2-6824-42B7-9B1E-3B7C8A2A06E1}"/>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Graphique 60">
                <a:extLst>
                  <a:ext uri="{FF2B5EF4-FFF2-40B4-BE49-F238E27FC236}">
                    <a16:creationId xmlns:a16="http://schemas.microsoft.com/office/drawing/2014/main" id="{A3125764-68A3-4B50-BEFC-8B54181967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2193">
                <a:off x="1208608" y="1279616"/>
                <a:ext cx="1063838" cy="1222248"/>
              </a:xfrm>
              <a:prstGeom prst="rect">
                <a:avLst/>
              </a:prstGeom>
            </p:spPr>
          </p:pic>
        </p:grpSp>
        <p:pic>
          <p:nvPicPr>
            <p:cNvPr id="56" name="Image 55" descr="illusion &amp; macadam (@illusionmacadam) | Twitter">
              <a:extLst>
                <a:ext uri="{FF2B5EF4-FFF2-40B4-BE49-F238E27FC236}">
                  <a16:creationId xmlns:a16="http://schemas.microsoft.com/office/drawing/2014/main" id="{833DF13A-55B6-40F8-A7CA-E494D8515C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20147" y="5666184"/>
              <a:ext cx="463787" cy="4544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e 2">
            <a:extLst>
              <a:ext uri="{FF2B5EF4-FFF2-40B4-BE49-F238E27FC236}">
                <a16:creationId xmlns:a16="http://schemas.microsoft.com/office/drawing/2014/main" id="{473A7F0E-682A-46E5-8029-B93C61695DAD}"/>
              </a:ext>
            </a:extLst>
          </p:cNvPr>
          <p:cNvGrpSpPr/>
          <p:nvPr/>
        </p:nvGrpSpPr>
        <p:grpSpPr>
          <a:xfrm>
            <a:off x="9915980" y="5353523"/>
            <a:ext cx="928800" cy="914400"/>
            <a:chOff x="8038512" y="5461392"/>
            <a:chExt cx="928800" cy="914400"/>
          </a:xfrm>
        </p:grpSpPr>
        <p:grpSp>
          <p:nvGrpSpPr>
            <p:cNvPr id="65" name="Groupe 64">
              <a:extLst>
                <a:ext uri="{FF2B5EF4-FFF2-40B4-BE49-F238E27FC236}">
                  <a16:creationId xmlns:a16="http://schemas.microsoft.com/office/drawing/2014/main" id="{56D68AE3-B6C6-4038-BE63-1F83272597D5}"/>
                </a:ext>
              </a:extLst>
            </p:cNvPr>
            <p:cNvGrpSpPr/>
            <p:nvPr/>
          </p:nvGrpSpPr>
          <p:grpSpPr>
            <a:xfrm rot="5400000">
              <a:off x="8045712" y="5454192"/>
              <a:ext cx="914400" cy="928800"/>
              <a:chOff x="1139826" y="1279616"/>
              <a:chExt cx="1203324" cy="1222248"/>
            </a:xfrm>
          </p:grpSpPr>
          <p:sp>
            <p:nvSpPr>
              <p:cNvPr id="67" name="Hexagone 66">
                <a:extLst>
                  <a:ext uri="{FF2B5EF4-FFF2-40B4-BE49-F238E27FC236}">
                    <a16:creationId xmlns:a16="http://schemas.microsoft.com/office/drawing/2014/main" id="{3ED2DEDF-A6AD-46BA-AC04-7470EDE70BF6}"/>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0" name="Graphique 79">
                <a:extLst>
                  <a:ext uri="{FF2B5EF4-FFF2-40B4-BE49-F238E27FC236}">
                    <a16:creationId xmlns:a16="http://schemas.microsoft.com/office/drawing/2014/main" id="{78CD90BC-BEDE-4B1F-B959-8A2D8D7AAA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832193">
                <a:off x="1208608" y="1279616"/>
                <a:ext cx="1063838" cy="1222248"/>
              </a:xfrm>
              <a:prstGeom prst="rect">
                <a:avLst/>
              </a:prstGeom>
            </p:spPr>
          </p:pic>
        </p:grpSp>
        <p:pic>
          <p:nvPicPr>
            <p:cNvPr id="57" name="Image 56">
              <a:extLst>
                <a:ext uri="{FF2B5EF4-FFF2-40B4-BE49-F238E27FC236}">
                  <a16:creationId xmlns:a16="http://schemas.microsoft.com/office/drawing/2014/main" id="{31EEAB2B-922A-4EEF-ADE5-A1ADF66D6258}"/>
                </a:ext>
              </a:extLst>
            </p:cNvPr>
            <p:cNvPicPr>
              <a:picLocks noChangeAspect="1"/>
            </p:cNvPicPr>
            <p:nvPr/>
          </p:nvPicPr>
          <p:blipFill rotWithShape="1">
            <a:blip r:embed="rId12">
              <a:extLst>
                <a:ext uri="{28A0092B-C50C-407E-A947-70E740481C1C}">
                  <a14:useLocalDpi xmlns:a14="http://schemas.microsoft.com/office/drawing/2010/main" val="0"/>
                </a:ext>
              </a:extLst>
            </a:blip>
            <a:srcRect l="15044" t="25000" r="18762" b="26515"/>
            <a:stretch/>
          </p:blipFill>
          <p:spPr>
            <a:xfrm>
              <a:off x="8189200" y="5682913"/>
              <a:ext cx="661330" cy="480967"/>
            </a:xfrm>
            <a:prstGeom prst="rect">
              <a:avLst/>
            </a:prstGeom>
          </p:spPr>
        </p:pic>
      </p:grpSp>
      <p:sp>
        <p:nvSpPr>
          <p:cNvPr id="41" name="Espace réservé du pied de page 2">
            <a:extLst>
              <a:ext uri="{FF2B5EF4-FFF2-40B4-BE49-F238E27FC236}">
                <a16:creationId xmlns:a16="http://schemas.microsoft.com/office/drawing/2014/main" id="{A912BE91-B44B-45E3-BC80-12256CBD15E1}"/>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30488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a:extLst>
              <a:ext uri="{FF2B5EF4-FFF2-40B4-BE49-F238E27FC236}">
                <a16:creationId xmlns:a16="http://schemas.microsoft.com/office/drawing/2014/main" id="{BBDCD65B-27F2-44C7-BE5B-E82D06F71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19" y="3159562"/>
            <a:ext cx="583200" cy="583200"/>
          </a:xfrm>
          <a:prstGeom prst="rect">
            <a:avLst/>
          </a:prstGeom>
        </p:spPr>
      </p:pic>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23</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SCIC UN GOUT D’ILLUSION</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a:r>
              <a:rPr lang="fr-FR" sz="1400" dirty="0">
                <a:solidFill>
                  <a:srgbClr val="000000"/>
                </a:solidFill>
              </a:rPr>
              <a:t>Tiers-lieu dédié aux industries culturelles et créatives au cœur de Montpellier sur une ancienne friche militaire. Le tiers lieu est  spécialisé dans l’accompagnement des entrepreneurs culturels et créatifs.</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2018</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2001</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20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3,3 M€</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68" name="Titre 2">
            <a:extLst>
              <a:ext uri="{FF2B5EF4-FFF2-40B4-BE49-F238E27FC236}">
                <a16:creationId xmlns:a16="http://schemas.microsoft.com/office/drawing/2014/main" id="{5E0B2E16-1FC4-49F8-8DCB-B87E0EBA90D2}"/>
              </a:ext>
            </a:extLst>
          </p:cNvPr>
          <p:cNvSpPr txBox="1">
            <a:spLocks/>
          </p:cNvSpPr>
          <p:nvPr/>
        </p:nvSpPr>
        <p:spPr>
          <a:xfrm>
            <a:off x="10771581" y="317364"/>
            <a:ext cx="1978910" cy="528769"/>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0070C0"/>
                </a:solidFill>
              </a:rPr>
              <a:t>Tiers-Lieux</a:t>
            </a:r>
          </a:p>
        </p:txBody>
      </p:sp>
      <p:sp>
        <p:nvSpPr>
          <p:cNvPr id="38" name="Rectangle 37">
            <a:extLst>
              <a:ext uri="{FF2B5EF4-FFF2-40B4-BE49-F238E27FC236}">
                <a16:creationId xmlns:a16="http://schemas.microsoft.com/office/drawing/2014/main" id="{DFEEEB43-4A44-4DE9-8296-B656ABDC244D}"/>
              </a:ext>
            </a:extLst>
          </p:cNvPr>
          <p:cNvSpPr/>
          <p:nvPr/>
        </p:nvSpPr>
        <p:spPr>
          <a:xfrm>
            <a:off x="9061992" y="3924596"/>
            <a:ext cx="3184824" cy="53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2400" b="1" dirty="0">
                <a:solidFill>
                  <a:srgbClr val="8F1838"/>
                </a:solidFill>
              </a:rPr>
              <a:t>200</a:t>
            </a:r>
            <a:r>
              <a:rPr lang="en-US" sz="2000" dirty="0">
                <a:solidFill>
                  <a:srgbClr val="8F1838"/>
                </a:solidFill>
              </a:rPr>
              <a:t> </a:t>
            </a:r>
            <a:r>
              <a:rPr lang="en-US" sz="2000" dirty="0">
                <a:solidFill>
                  <a:srgbClr val="000000"/>
                </a:solidFill>
              </a:rPr>
              <a:t>postes de travail</a:t>
            </a: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SCIC</a:t>
            </a:r>
          </a:p>
          <a:p>
            <a:r>
              <a:rPr lang="fr-FR" sz="1400" dirty="0">
                <a:solidFill>
                  <a:srgbClr val="000000"/>
                </a:solidFill>
              </a:rPr>
              <a:t>Territoire : Occitanie</a:t>
            </a:r>
          </a:p>
          <a:p>
            <a:r>
              <a:rPr lang="fr-FR" sz="1400" dirty="0">
                <a:solidFill>
                  <a:srgbClr val="000000"/>
                </a:solidFill>
              </a:rPr>
              <a:t>Dirigeant : Jordi Castellano</a:t>
            </a:r>
            <a:r>
              <a:rPr lang="fr-FR" sz="1400" dirty="0">
                <a:solidFill>
                  <a:srgbClr val="000000"/>
                </a:solidFill>
                <a:highlight>
                  <a:srgbClr val="FFFF00"/>
                </a:highlight>
              </a:rPr>
              <a:t> </a:t>
            </a:r>
          </a:p>
        </p:txBody>
      </p:sp>
      <p:sp>
        <p:nvSpPr>
          <p:cNvPr id="46" name="ZoneTexte 45">
            <a:extLst>
              <a:ext uri="{FF2B5EF4-FFF2-40B4-BE49-F238E27FC236}">
                <a16:creationId xmlns:a16="http://schemas.microsoft.com/office/drawing/2014/main" id="{1D271047-97A4-481E-ACFE-66DBC41EBD6B}"/>
              </a:ext>
            </a:extLst>
          </p:cNvPr>
          <p:cNvSpPr txBox="1"/>
          <p:nvPr/>
        </p:nvSpPr>
        <p:spPr>
          <a:xfrm>
            <a:off x="5382126" y="5485777"/>
            <a:ext cx="2534539"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300 k€</a:t>
            </a:r>
          </a:p>
        </p:txBody>
      </p:sp>
      <p:pic>
        <p:nvPicPr>
          <p:cNvPr id="35" name="Image 34" descr="illusion &amp; macadam (@illusionmacadam) | Twitter">
            <a:extLst>
              <a:ext uri="{FF2B5EF4-FFF2-40B4-BE49-F238E27FC236}">
                <a16:creationId xmlns:a16="http://schemas.microsoft.com/office/drawing/2014/main" id="{469E9375-8B0C-4008-835E-53DF60A9DA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87076" y="2626224"/>
            <a:ext cx="1774868" cy="1739009"/>
          </a:xfrm>
          <a:prstGeom prst="rect">
            <a:avLst/>
          </a:prstGeom>
          <a:noFill/>
          <a:extLst>
            <a:ext uri="{909E8E84-426E-40DD-AFC4-6F175D3DCCD1}">
              <a14:hiddenFill xmlns:a14="http://schemas.microsoft.com/office/drawing/2010/main">
                <a:solidFill>
                  <a:srgbClr val="FFFFFF"/>
                </a:solidFill>
              </a14:hiddenFill>
            </a:ext>
          </a:extLst>
        </p:spPr>
      </p:pic>
      <p:pic>
        <p:nvPicPr>
          <p:cNvPr id="63" name="Image 62">
            <a:extLst>
              <a:ext uri="{FF2B5EF4-FFF2-40B4-BE49-F238E27FC236}">
                <a16:creationId xmlns:a16="http://schemas.microsoft.com/office/drawing/2014/main" id="{44E5B223-85E1-4C50-89E2-FEFF6EAA7AD5}"/>
              </a:ext>
            </a:extLst>
          </p:cNvPr>
          <p:cNvPicPr>
            <a:picLocks noChangeAspect="1"/>
          </p:cNvPicPr>
          <p:nvPr/>
        </p:nvPicPr>
        <p:blipFill>
          <a:blip r:embed="rId9"/>
          <a:stretch>
            <a:fillRect/>
          </a:stretch>
        </p:blipFill>
        <p:spPr>
          <a:xfrm>
            <a:off x="11211430" y="1945523"/>
            <a:ext cx="959568" cy="946758"/>
          </a:xfrm>
          <a:prstGeom prst="rect">
            <a:avLst/>
          </a:prstGeom>
        </p:spPr>
      </p:pic>
      <p:pic>
        <p:nvPicPr>
          <p:cNvPr id="64" name="Image 63">
            <a:extLst>
              <a:ext uri="{FF2B5EF4-FFF2-40B4-BE49-F238E27FC236}">
                <a16:creationId xmlns:a16="http://schemas.microsoft.com/office/drawing/2014/main" id="{D6800B4D-0F64-40A8-9F3A-3C0EB52002C7}"/>
              </a:ext>
            </a:extLst>
          </p:cNvPr>
          <p:cNvPicPr>
            <a:picLocks noChangeAspect="1"/>
          </p:cNvPicPr>
          <p:nvPr/>
        </p:nvPicPr>
        <p:blipFill>
          <a:blip r:embed="rId10"/>
          <a:stretch>
            <a:fillRect/>
          </a:stretch>
        </p:blipFill>
        <p:spPr>
          <a:xfrm>
            <a:off x="9138211" y="1945523"/>
            <a:ext cx="975494" cy="946758"/>
          </a:xfrm>
          <a:prstGeom prst="rect">
            <a:avLst/>
          </a:prstGeom>
        </p:spPr>
      </p:pic>
      <p:sp>
        <p:nvSpPr>
          <p:cNvPr id="67" name="Rectangle 66">
            <a:extLst>
              <a:ext uri="{FF2B5EF4-FFF2-40B4-BE49-F238E27FC236}">
                <a16:creationId xmlns:a16="http://schemas.microsoft.com/office/drawing/2014/main" id="{FADBC827-17BF-4DD2-8244-63324D8BE28F}"/>
              </a:ext>
            </a:extLst>
          </p:cNvPr>
          <p:cNvSpPr/>
          <p:nvPr/>
        </p:nvSpPr>
        <p:spPr>
          <a:xfrm>
            <a:off x="9054523" y="5286857"/>
            <a:ext cx="3184824" cy="53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2400" b="1" dirty="0">
                <a:solidFill>
                  <a:srgbClr val="E11484"/>
                </a:solidFill>
              </a:rPr>
              <a:t>400</a:t>
            </a:r>
            <a:r>
              <a:rPr lang="en-US" sz="2000" dirty="0">
                <a:solidFill>
                  <a:srgbClr val="E11484"/>
                </a:solidFill>
              </a:rPr>
              <a:t> </a:t>
            </a:r>
            <a:r>
              <a:rPr lang="en-US" sz="2000" dirty="0">
                <a:solidFill>
                  <a:srgbClr val="000000"/>
                </a:solidFill>
              </a:rPr>
              <a:t>évènements culturels</a:t>
            </a:r>
          </a:p>
        </p:txBody>
      </p:sp>
      <p:sp>
        <p:nvSpPr>
          <p:cNvPr id="69" name="ZoneTexte 68">
            <a:extLst>
              <a:ext uri="{FF2B5EF4-FFF2-40B4-BE49-F238E27FC236}">
                <a16:creationId xmlns:a16="http://schemas.microsoft.com/office/drawing/2014/main" id="{15C304A6-33C1-49A5-9CFD-B23A43A4C9D7}"/>
              </a:ext>
            </a:extLst>
          </p:cNvPr>
          <p:cNvSpPr txBox="1"/>
          <p:nvPr/>
        </p:nvSpPr>
        <p:spPr>
          <a:xfrm>
            <a:off x="9061992" y="3338485"/>
            <a:ext cx="3184824" cy="522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defPPr>
              <a:defRPr lang="en-US"/>
            </a:defPPr>
            <a:lvl1pPr algn="ctr">
              <a:lnSpc>
                <a:spcPct val="90000"/>
              </a:lnSpc>
              <a:spcBef>
                <a:spcPct val="0"/>
              </a:spcBef>
              <a:spcAft>
                <a:spcPts val="600"/>
              </a:spcAft>
              <a:defRPr sz="3200">
                <a:solidFill>
                  <a:srgbClr val="C31F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r>
              <a:rPr lang="fr-FR" sz="2400" b="1" dirty="0"/>
              <a:t>300</a:t>
            </a:r>
            <a:r>
              <a:rPr lang="fr-FR" sz="2000" dirty="0"/>
              <a:t> </a:t>
            </a:r>
            <a:r>
              <a:rPr lang="fr-FR" sz="2000" dirty="0">
                <a:solidFill>
                  <a:srgbClr val="000000"/>
                </a:solidFill>
              </a:rPr>
              <a:t>personnes formées</a:t>
            </a:r>
          </a:p>
        </p:txBody>
      </p:sp>
      <p:pic>
        <p:nvPicPr>
          <p:cNvPr id="32" name="Image 31">
            <a:extLst>
              <a:ext uri="{FF2B5EF4-FFF2-40B4-BE49-F238E27FC236}">
                <a16:creationId xmlns:a16="http://schemas.microsoft.com/office/drawing/2014/main" id="{DA231BCE-9CD0-441B-90A2-03322570BDA7}"/>
              </a:ext>
            </a:extLst>
          </p:cNvPr>
          <p:cNvPicPr>
            <a:picLocks noChangeAspect="1"/>
          </p:cNvPicPr>
          <p:nvPr/>
        </p:nvPicPr>
        <p:blipFill>
          <a:blip r:embed="rId11"/>
          <a:stretch>
            <a:fillRect/>
          </a:stretch>
        </p:blipFill>
        <p:spPr>
          <a:xfrm>
            <a:off x="10180800" y="1947131"/>
            <a:ext cx="963535" cy="946758"/>
          </a:xfrm>
          <a:prstGeom prst="rect">
            <a:avLst/>
          </a:prstGeom>
        </p:spPr>
      </p:pic>
      <p:pic>
        <p:nvPicPr>
          <p:cNvPr id="6" name="Graphique 5" descr="Pièces avec un remplissage uni">
            <a:extLst>
              <a:ext uri="{FF2B5EF4-FFF2-40B4-BE49-F238E27FC236}">
                <a16:creationId xmlns:a16="http://schemas.microsoft.com/office/drawing/2014/main" id="{72F5A6E1-4C46-4C84-9663-8169AAC777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9734" y="5398264"/>
            <a:ext cx="484044" cy="484044"/>
          </a:xfrm>
          <a:prstGeom prst="rect">
            <a:avLst/>
          </a:prstGeom>
        </p:spPr>
      </p:pic>
      <p:sp>
        <p:nvSpPr>
          <p:cNvPr id="39" name="ZoneTexte 38">
            <a:extLst>
              <a:ext uri="{FF2B5EF4-FFF2-40B4-BE49-F238E27FC236}">
                <a16:creationId xmlns:a16="http://schemas.microsoft.com/office/drawing/2014/main" id="{FA4D7792-2B50-45F6-8512-4256914F2413}"/>
              </a:ext>
            </a:extLst>
          </p:cNvPr>
          <p:cNvSpPr txBox="1"/>
          <p:nvPr/>
        </p:nvSpPr>
        <p:spPr>
          <a:xfrm>
            <a:off x="9055127" y="4517819"/>
            <a:ext cx="3184824" cy="7571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defPPr>
              <a:defRPr lang="en-US"/>
            </a:defPPr>
            <a:lvl1pPr algn="just">
              <a:lnSpc>
                <a:spcPct val="90000"/>
              </a:lnSpc>
              <a:spcBef>
                <a:spcPct val="0"/>
              </a:spcBef>
              <a:spcAft>
                <a:spcPts val="600"/>
              </a:spcAft>
              <a:defRPr sz="2400" b="1">
                <a:solidFill>
                  <a:srgbClr val="C31F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dirty="0">
                <a:solidFill>
                  <a:srgbClr val="8F1838"/>
                </a:solidFill>
              </a:rPr>
              <a:t>480 </a:t>
            </a:r>
            <a:r>
              <a:rPr lang="fr-FR" sz="2000" b="0" dirty="0">
                <a:solidFill>
                  <a:srgbClr val="000000"/>
                </a:solidFill>
              </a:rPr>
              <a:t>entrepreneurs soutenus </a:t>
            </a:r>
            <a:endParaRPr lang="fr-FR" b="0" dirty="0">
              <a:solidFill>
                <a:srgbClr val="000000"/>
              </a:solidFill>
            </a:endParaRPr>
          </a:p>
        </p:txBody>
      </p:sp>
      <p:sp>
        <p:nvSpPr>
          <p:cNvPr id="41" name="Espace réservé du pied de page 2">
            <a:extLst>
              <a:ext uri="{FF2B5EF4-FFF2-40B4-BE49-F238E27FC236}">
                <a16:creationId xmlns:a16="http://schemas.microsoft.com/office/drawing/2014/main" id="{958CCBA3-7EC7-4B3E-BA4A-5DEE843F0BD2}"/>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2" name="Graphique 41" descr="Homme ouvrier du bâtiment avec un remplissage uni">
            <a:extLst>
              <a:ext uri="{FF2B5EF4-FFF2-40B4-BE49-F238E27FC236}">
                <a16:creationId xmlns:a16="http://schemas.microsoft.com/office/drawing/2014/main" id="{4BF3551F-34E4-4EAE-AC00-22674E0FC2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2299559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24</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MAKE ICI</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a:r>
              <a:rPr lang="fr-FR" sz="1400" dirty="0">
                <a:solidFill>
                  <a:srgbClr val="000000"/>
                </a:solidFill>
              </a:rPr>
              <a:t>Réseau de « manufactures collaboratives » / « </a:t>
            </a:r>
            <a:r>
              <a:rPr lang="fr-FR" sz="1400" i="1" dirty="0" err="1">
                <a:solidFill>
                  <a:srgbClr val="000000"/>
                </a:solidFill>
              </a:rPr>
              <a:t>makerspaces</a:t>
            </a:r>
            <a:r>
              <a:rPr lang="fr-FR" sz="1400" i="1" dirty="0">
                <a:solidFill>
                  <a:srgbClr val="000000"/>
                </a:solidFill>
              </a:rPr>
              <a:t> </a:t>
            </a:r>
            <a:r>
              <a:rPr lang="fr-FR" sz="1400" dirty="0">
                <a:solidFill>
                  <a:srgbClr val="000000"/>
                </a:solidFill>
              </a:rPr>
              <a:t>». SAS ESUS qui développe des espaces alternatifs et collaboratifs de production pour l’artisanat, l’industrie et le numérique.</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2020</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2012</a:t>
            </a: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17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2,4 M€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Nicolas Bard</a:t>
            </a:r>
          </a:p>
        </p:txBody>
      </p:sp>
      <p:pic>
        <p:nvPicPr>
          <p:cNvPr id="35" name="Image 34">
            <a:extLst>
              <a:ext uri="{FF2B5EF4-FFF2-40B4-BE49-F238E27FC236}">
                <a16:creationId xmlns:a16="http://schemas.microsoft.com/office/drawing/2014/main" id="{384E8EEA-8547-46CE-A557-E8D2A6819EA3}"/>
              </a:ext>
            </a:extLst>
          </p:cNvPr>
          <p:cNvPicPr>
            <a:picLocks noChangeAspect="1"/>
          </p:cNvPicPr>
          <p:nvPr/>
        </p:nvPicPr>
        <p:blipFill rotWithShape="1">
          <a:blip r:embed="rId7">
            <a:extLst>
              <a:ext uri="{28A0092B-C50C-407E-A947-70E740481C1C}">
                <a14:useLocalDpi xmlns:a14="http://schemas.microsoft.com/office/drawing/2010/main" val="0"/>
              </a:ext>
            </a:extLst>
          </a:blip>
          <a:srcRect l="15044" t="25000" r="18762" b="26515"/>
          <a:stretch/>
        </p:blipFill>
        <p:spPr>
          <a:xfrm>
            <a:off x="5563528" y="2795658"/>
            <a:ext cx="1821963" cy="1325064"/>
          </a:xfrm>
          <a:prstGeom prst="rect">
            <a:avLst/>
          </a:prstGeom>
        </p:spPr>
      </p:pic>
      <p:pic>
        <p:nvPicPr>
          <p:cNvPr id="48" name="Picture 4" descr="Le Contrat de ville - Cluses Arve &amp; montagnes">
            <a:extLst>
              <a:ext uri="{FF2B5EF4-FFF2-40B4-BE49-F238E27FC236}">
                <a16:creationId xmlns:a16="http://schemas.microsoft.com/office/drawing/2014/main" id="{D5A5E47D-BBFF-42AB-AB10-4CC30B1ED9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887" y="214893"/>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50" name="Image 49">
            <a:extLst>
              <a:ext uri="{FF2B5EF4-FFF2-40B4-BE49-F238E27FC236}">
                <a16:creationId xmlns:a16="http://schemas.microsoft.com/office/drawing/2014/main" id="{F1E8D5EB-EA7B-46BA-8893-0C93D913AB84}"/>
              </a:ext>
            </a:extLst>
          </p:cNvPr>
          <p:cNvPicPr>
            <a:picLocks noChangeAspect="1"/>
          </p:cNvPicPr>
          <p:nvPr/>
        </p:nvPicPr>
        <p:blipFill>
          <a:blip r:embed="rId9"/>
          <a:stretch>
            <a:fillRect/>
          </a:stretch>
        </p:blipFill>
        <p:spPr>
          <a:xfrm>
            <a:off x="10179419" y="1936801"/>
            <a:ext cx="963535" cy="946758"/>
          </a:xfrm>
          <a:prstGeom prst="rect">
            <a:avLst/>
          </a:prstGeom>
        </p:spPr>
      </p:pic>
      <p:pic>
        <p:nvPicPr>
          <p:cNvPr id="58" name="Image 57">
            <a:extLst>
              <a:ext uri="{FF2B5EF4-FFF2-40B4-BE49-F238E27FC236}">
                <a16:creationId xmlns:a16="http://schemas.microsoft.com/office/drawing/2014/main" id="{153D602F-6A54-4452-9707-3C1FDD497C8E}"/>
              </a:ext>
            </a:extLst>
          </p:cNvPr>
          <p:cNvPicPr>
            <a:picLocks noChangeAspect="1"/>
          </p:cNvPicPr>
          <p:nvPr/>
        </p:nvPicPr>
        <p:blipFill>
          <a:blip r:embed="rId10"/>
          <a:stretch>
            <a:fillRect/>
          </a:stretch>
        </p:blipFill>
        <p:spPr>
          <a:xfrm>
            <a:off x="11207463" y="1940112"/>
            <a:ext cx="963535" cy="946763"/>
          </a:xfrm>
          <a:prstGeom prst="rect">
            <a:avLst/>
          </a:prstGeom>
        </p:spPr>
      </p:pic>
      <p:sp>
        <p:nvSpPr>
          <p:cNvPr id="38" name="Titre 2">
            <a:extLst>
              <a:ext uri="{FF2B5EF4-FFF2-40B4-BE49-F238E27FC236}">
                <a16:creationId xmlns:a16="http://schemas.microsoft.com/office/drawing/2014/main" id="{9FB4A7A7-C89A-47AA-B678-BEB754AFF464}"/>
              </a:ext>
            </a:extLst>
          </p:cNvPr>
          <p:cNvSpPr txBox="1">
            <a:spLocks/>
          </p:cNvSpPr>
          <p:nvPr/>
        </p:nvSpPr>
        <p:spPr>
          <a:xfrm>
            <a:off x="10771581" y="317364"/>
            <a:ext cx="1978910" cy="528769"/>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0070C0"/>
                </a:solidFill>
              </a:rPr>
              <a:t>Tiers-Lieux</a:t>
            </a:r>
          </a:p>
        </p:txBody>
      </p:sp>
      <p:sp>
        <p:nvSpPr>
          <p:cNvPr id="39" name="ZoneTexte 38">
            <a:extLst>
              <a:ext uri="{FF2B5EF4-FFF2-40B4-BE49-F238E27FC236}">
                <a16:creationId xmlns:a16="http://schemas.microsoft.com/office/drawing/2014/main" id="{29AF694D-BEAB-48D0-BDEA-AB8961D25C90}"/>
              </a:ext>
            </a:extLst>
          </p:cNvPr>
          <p:cNvSpPr txBox="1"/>
          <p:nvPr/>
        </p:nvSpPr>
        <p:spPr>
          <a:xfrm>
            <a:off x="5382126" y="5485777"/>
            <a:ext cx="2534539"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950 k€</a:t>
            </a:r>
          </a:p>
        </p:txBody>
      </p:sp>
      <p:pic>
        <p:nvPicPr>
          <p:cNvPr id="40" name="Graphique 39" descr="Pièces avec un remplissage uni">
            <a:extLst>
              <a:ext uri="{FF2B5EF4-FFF2-40B4-BE49-F238E27FC236}">
                <a16:creationId xmlns:a16="http://schemas.microsoft.com/office/drawing/2014/main" id="{059E9526-9E37-48D1-97F8-BD0DEB649C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59734" y="5398264"/>
            <a:ext cx="484044" cy="484044"/>
          </a:xfrm>
          <a:prstGeom prst="rect">
            <a:avLst/>
          </a:prstGeom>
        </p:spPr>
      </p:pic>
      <p:sp>
        <p:nvSpPr>
          <p:cNvPr id="41" name="Rectangle 40">
            <a:extLst>
              <a:ext uri="{FF2B5EF4-FFF2-40B4-BE49-F238E27FC236}">
                <a16:creationId xmlns:a16="http://schemas.microsoft.com/office/drawing/2014/main" id="{A32C3C6A-CF50-403D-822B-F6640705FB65}"/>
              </a:ext>
            </a:extLst>
          </p:cNvPr>
          <p:cNvSpPr/>
          <p:nvPr/>
        </p:nvSpPr>
        <p:spPr>
          <a:xfrm>
            <a:off x="9061992" y="3965540"/>
            <a:ext cx="3184824" cy="53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2400" b="1" dirty="0">
                <a:solidFill>
                  <a:srgbClr val="8F1838"/>
                </a:solidFill>
              </a:rPr>
              <a:t>4</a:t>
            </a:r>
            <a:r>
              <a:rPr lang="en-US" sz="2000" dirty="0">
                <a:solidFill>
                  <a:srgbClr val="8F1838"/>
                </a:solidFill>
              </a:rPr>
              <a:t> </a:t>
            </a:r>
            <a:r>
              <a:rPr lang="en-US" sz="2000" dirty="0">
                <a:solidFill>
                  <a:srgbClr val="000000"/>
                </a:solidFill>
              </a:rPr>
              <a:t>manufactures ouvertes</a:t>
            </a:r>
          </a:p>
        </p:txBody>
      </p:sp>
      <p:sp>
        <p:nvSpPr>
          <p:cNvPr id="42" name="Rectangle 41">
            <a:extLst>
              <a:ext uri="{FF2B5EF4-FFF2-40B4-BE49-F238E27FC236}">
                <a16:creationId xmlns:a16="http://schemas.microsoft.com/office/drawing/2014/main" id="{1A129B53-1B7A-4AFF-9C0D-2EA01D363601}"/>
              </a:ext>
            </a:extLst>
          </p:cNvPr>
          <p:cNvSpPr/>
          <p:nvPr/>
        </p:nvSpPr>
        <p:spPr>
          <a:xfrm>
            <a:off x="9055127" y="5180302"/>
            <a:ext cx="3184824" cy="53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2000" dirty="0" err="1">
                <a:solidFill>
                  <a:schemeClr val="accent3">
                    <a:lumMod val="75000"/>
                  </a:schemeClr>
                </a:solidFill>
              </a:rPr>
              <a:t>Economie</a:t>
            </a:r>
            <a:r>
              <a:rPr lang="en-US" sz="2000" dirty="0">
                <a:solidFill>
                  <a:schemeClr val="accent3">
                    <a:lumMod val="75000"/>
                  </a:schemeClr>
                </a:solidFill>
              </a:rPr>
              <a:t> </a:t>
            </a:r>
            <a:r>
              <a:rPr lang="en-US" sz="2000" dirty="0" err="1">
                <a:solidFill>
                  <a:schemeClr val="accent3">
                    <a:lumMod val="75000"/>
                  </a:schemeClr>
                </a:solidFill>
              </a:rPr>
              <a:t>circulaire</a:t>
            </a:r>
            <a:endParaRPr lang="en-US" dirty="0">
              <a:solidFill>
                <a:schemeClr val="accent3">
                  <a:lumMod val="75000"/>
                </a:schemeClr>
              </a:solidFill>
            </a:endParaRPr>
          </a:p>
        </p:txBody>
      </p:sp>
      <p:sp>
        <p:nvSpPr>
          <p:cNvPr id="45" name="ZoneTexte 44">
            <a:extLst>
              <a:ext uri="{FF2B5EF4-FFF2-40B4-BE49-F238E27FC236}">
                <a16:creationId xmlns:a16="http://schemas.microsoft.com/office/drawing/2014/main" id="{D983B6D2-CD61-4687-B20C-5B585C6D1CE8}"/>
              </a:ext>
            </a:extLst>
          </p:cNvPr>
          <p:cNvSpPr txBox="1"/>
          <p:nvPr/>
        </p:nvSpPr>
        <p:spPr>
          <a:xfrm>
            <a:off x="9061992" y="3338485"/>
            <a:ext cx="3184824" cy="522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defPPr>
              <a:defRPr lang="en-US"/>
            </a:defPPr>
            <a:lvl1pPr algn="ctr">
              <a:lnSpc>
                <a:spcPct val="90000"/>
              </a:lnSpc>
              <a:spcBef>
                <a:spcPct val="0"/>
              </a:spcBef>
              <a:spcAft>
                <a:spcPts val="600"/>
              </a:spcAft>
              <a:defRPr sz="3200">
                <a:solidFill>
                  <a:srgbClr val="C31F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r>
              <a:rPr lang="fr-FR" sz="2400" b="1" dirty="0"/>
              <a:t>350</a:t>
            </a:r>
            <a:r>
              <a:rPr lang="fr-FR" sz="2000" dirty="0"/>
              <a:t> </a:t>
            </a:r>
            <a:r>
              <a:rPr lang="fr-FR" sz="2000" dirty="0">
                <a:solidFill>
                  <a:srgbClr val="000000"/>
                </a:solidFill>
              </a:rPr>
              <a:t>apprenants par an</a:t>
            </a:r>
          </a:p>
        </p:txBody>
      </p:sp>
      <p:sp>
        <p:nvSpPr>
          <p:cNvPr id="53" name="ZoneTexte 52">
            <a:extLst>
              <a:ext uri="{FF2B5EF4-FFF2-40B4-BE49-F238E27FC236}">
                <a16:creationId xmlns:a16="http://schemas.microsoft.com/office/drawing/2014/main" id="{4D41504C-9F1F-4678-839A-BA9617D70868}"/>
              </a:ext>
            </a:extLst>
          </p:cNvPr>
          <p:cNvSpPr txBox="1"/>
          <p:nvPr/>
        </p:nvSpPr>
        <p:spPr>
          <a:xfrm>
            <a:off x="9055127" y="4599707"/>
            <a:ext cx="3184824" cy="5374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defPPr>
              <a:defRPr lang="en-US"/>
            </a:defPPr>
            <a:lvl1pPr algn="just">
              <a:lnSpc>
                <a:spcPct val="90000"/>
              </a:lnSpc>
              <a:spcBef>
                <a:spcPct val="0"/>
              </a:spcBef>
              <a:spcAft>
                <a:spcPts val="600"/>
              </a:spcAft>
              <a:defRPr sz="2400" b="1">
                <a:solidFill>
                  <a:srgbClr val="C31F33"/>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fr-FR" dirty="0">
                <a:solidFill>
                  <a:srgbClr val="8F1838"/>
                </a:solidFill>
              </a:rPr>
              <a:t>350 </a:t>
            </a:r>
            <a:r>
              <a:rPr lang="fr-FR" sz="2000" b="0" dirty="0">
                <a:solidFill>
                  <a:srgbClr val="000000"/>
                </a:solidFill>
              </a:rPr>
              <a:t>résidents et abonnés</a:t>
            </a:r>
            <a:endParaRPr lang="fr-FR" b="0" dirty="0">
              <a:solidFill>
                <a:srgbClr val="000000"/>
              </a:solidFill>
            </a:endParaRPr>
          </a:p>
        </p:txBody>
      </p:sp>
      <p:pic>
        <p:nvPicPr>
          <p:cNvPr id="59" name="Image 58">
            <a:extLst>
              <a:ext uri="{FF2B5EF4-FFF2-40B4-BE49-F238E27FC236}">
                <a16:creationId xmlns:a16="http://schemas.microsoft.com/office/drawing/2014/main" id="{C514C796-A3B8-4C68-8FC7-D6CBCE785BFD}"/>
              </a:ext>
            </a:extLst>
          </p:cNvPr>
          <p:cNvPicPr>
            <a:picLocks noChangeAspect="1"/>
          </p:cNvPicPr>
          <p:nvPr/>
        </p:nvPicPr>
        <p:blipFill>
          <a:blip r:embed="rId13"/>
          <a:stretch>
            <a:fillRect/>
          </a:stretch>
        </p:blipFill>
        <p:spPr>
          <a:xfrm>
            <a:off x="9139104" y="1931327"/>
            <a:ext cx="975494" cy="946758"/>
          </a:xfrm>
          <a:prstGeom prst="rect">
            <a:avLst/>
          </a:prstGeom>
        </p:spPr>
      </p:pic>
      <p:sp>
        <p:nvSpPr>
          <p:cNvPr id="44" name="Espace réservé du pied de page 2">
            <a:extLst>
              <a:ext uri="{FF2B5EF4-FFF2-40B4-BE49-F238E27FC236}">
                <a16:creationId xmlns:a16="http://schemas.microsoft.com/office/drawing/2014/main" id="{0336B858-471C-4E03-B345-24EE9322957A}"/>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6" name="Image 45">
            <a:extLst>
              <a:ext uri="{FF2B5EF4-FFF2-40B4-BE49-F238E27FC236}">
                <a16:creationId xmlns:a16="http://schemas.microsoft.com/office/drawing/2014/main" id="{806514C2-8D9D-496D-A772-CC227E5369B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3119" y="3159562"/>
            <a:ext cx="583200" cy="583200"/>
          </a:xfrm>
          <a:prstGeom prst="rect">
            <a:avLst/>
          </a:prstGeom>
        </p:spPr>
      </p:pic>
      <p:pic>
        <p:nvPicPr>
          <p:cNvPr id="47" name="Graphique 46" descr="Homme ouvrier du bâtiment avec un remplissage uni">
            <a:extLst>
              <a:ext uri="{FF2B5EF4-FFF2-40B4-BE49-F238E27FC236}">
                <a16:creationId xmlns:a16="http://schemas.microsoft.com/office/drawing/2014/main" id="{650C10BB-526A-4EDB-B75F-C19579625D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1437017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3"/>
            <a:ext cx="5000085" cy="1260000"/>
          </a:xfrm>
        </p:spPr>
        <p:txBody>
          <a:bodyPr/>
          <a:lstStyle/>
          <a:p>
            <a:r>
              <a:rPr lang="fr-FR" dirty="0"/>
              <a:t>Santé et </a:t>
            </a:r>
            <a:br>
              <a:rPr lang="fr-FR" dirty="0"/>
            </a:br>
            <a:r>
              <a:rPr lang="fr-FR" dirty="0"/>
              <a:t>médico-social</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2c</a:t>
            </a:r>
          </a:p>
        </p:txBody>
      </p:sp>
      <p:grpSp>
        <p:nvGrpSpPr>
          <p:cNvPr id="4" name="Groupe 3">
            <a:extLst>
              <a:ext uri="{FF2B5EF4-FFF2-40B4-BE49-F238E27FC236}">
                <a16:creationId xmlns:a16="http://schemas.microsoft.com/office/drawing/2014/main" id="{395F5F75-747E-47BD-A938-08D8D8C603B2}"/>
              </a:ext>
            </a:extLst>
          </p:cNvPr>
          <p:cNvGrpSpPr/>
          <p:nvPr/>
        </p:nvGrpSpPr>
        <p:grpSpPr>
          <a:xfrm>
            <a:off x="9892620" y="324465"/>
            <a:ext cx="2392786" cy="781664"/>
            <a:chOff x="5365411" y="925293"/>
            <a:chExt cx="1305265" cy="435600"/>
          </a:xfrm>
        </p:grpSpPr>
        <p:pic>
          <p:nvPicPr>
            <p:cNvPr id="5" name="Image 4">
              <a:extLst>
                <a:ext uri="{FF2B5EF4-FFF2-40B4-BE49-F238E27FC236}">
                  <a16:creationId xmlns:a16="http://schemas.microsoft.com/office/drawing/2014/main" id="{2B35B515-0064-421C-92BE-CCFDCFF24F96}"/>
                </a:ext>
              </a:extLst>
            </p:cNvPr>
            <p:cNvPicPr>
              <a:picLocks/>
            </p:cNvPicPr>
            <p:nvPr/>
          </p:nvPicPr>
          <p:blipFill>
            <a:blip r:embed="rId2"/>
            <a:stretch>
              <a:fillRect/>
            </a:stretch>
          </p:blipFill>
          <p:spPr>
            <a:xfrm>
              <a:off x="6235076" y="925293"/>
              <a:ext cx="435600" cy="435600"/>
            </a:xfrm>
            <a:prstGeom prst="rect">
              <a:avLst/>
            </a:prstGeom>
          </p:spPr>
        </p:pic>
        <p:pic>
          <p:nvPicPr>
            <p:cNvPr id="6" name="Image 5">
              <a:extLst>
                <a:ext uri="{FF2B5EF4-FFF2-40B4-BE49-F238E27FC236}">
                  <a16:creationId xmlns:a16="http://schemas.microsoft.com/office/drawing/2014/main" id="{FD640509-B690-4EB8-94E3-AFC408F5E50E}"/>
                </a:ext>
              </a:extLst>
            </p:cNvPr>
            <p:cNvPicPr>
              <a:picLocks/>
            </p:cNvPicPr>
            <p:nvPr/>
          </p:nvPicPr>
          <p:blipFill>
            <a:blip r:embed="rId3"/>
            <a:stretch>
              <a:fillRect/>
            </a:stretch>
          </p:blipFill>
          <p:spPr>
            <a:xfrm>
              <a:off x="5800824" y="925293"/>
              <a:ext cx="435600" cy="435600"/>
            </a:xfrm>
            <a:prstGeom prst="rect">
              <a:avLst/>
            </a:prstGeom>
          </p:spPr>
        </p:pic>
        <p:pic>
          <p:nvPicPr>
            <p:cNvPr id="9" name="Picture 2">
              <a:extLst>
                <a:ext uri="{FF2B5EF4-FFF2-40B4-BE49-F238E27FC236}">
                  <a16:creationId xmlns:a16="http://schemas.microsoft.com/office/drawing/2014/main" id="{A79A5A74-00AF-4DF9-AE91-DD9E7357BD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6" t="3003" r="2506" b="1814"/>
            <a:stretch/>
          </p:blipFill>
          <p:spPr bwMode="auto">
            <a:xfrm>
              <a:off x="5365411" y="925451"/>
              <a:ext cx="436762" cy="4352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856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5460EE8-348F-4454-9C71-062D93C017A3}"/>
              </a:ext>
            </a:extLst>
          </p:cNvPr>
          <p:cNvSpPr>
            <a:spLocks noGrp="1"/>
          </p:cNvSpPr>
          <p:nvPr>
            <p:ph type="sldNum" sz="quarter" idx="12"/>
          </p:nvPr>
        </p:nvSpPr>
        <p:spPr/>
        <p:txBody>
          <a:bodyPr/>
          <a:lstStyle/>
          <a:p>
            <a:fld id="{FF67EF60-D3B0-409C-88CD-C39F952AE724}" type="slidenum">
              <a:rPr lang="fr-FR" smtClean="0"/>
              <a:t>26</a:t>
            </a:fld>
            <a:endParaRPr lang="fr-FR"/>
          </a:p>
        </p:txBody>
      </p:sp>
      <p:sp>
        <p:nvSpPr>
          <p:cNvPr id="5" name="Titre 4">
            <a:extLst>
              <a:ext uri="{FF2B5EF4-FFF2-40B4-BE49-F238E27FC236}">
                <a16:creationId xmlns:a16="http://schemas.microsoft.com/office/drawing/2014/main" id="{2C5AE1B0-83E7-496F-A494-C18A5D01A0ED}"/>
              </a:ext>
            </a:extLst>
          </p:cNvPr>
          <p:cNvSpPr>
            <a:spLocks noGrp="1"/>
          </p:cNvSpPr>
          <p:nvPr>
            <p:ph type="title"/>
          </p:nvPr>
        </p:nvSpPr>
        <p:spPr/>
        <p:txBody>
          <a:bodyPr/>
          <a:lstStyle/>
          <a:p>
            <a:r>
              <a:rPr lang="fr-FR" sz="2800" dirty="0"/>
              <a:t>Notre offre à impact santé et médico-social</a:t>
            </a:r>
          </a:p>
        </p:txBody>
      </p:sp>
      <p:sp>
        <p:nvSpPr>
          <p:cNvPr id="14" name="Espace réservé du pied de page 2">
            <a:extLst>
              <a:ext uri="{FF2B5EF4-FFF2-40B4-BE49-F238E27FC236}">
                <a16:creationId xmlns:a16="http://schemas.microsoft.com/office/drawing/2014/main" id="{7FB7D157-FC2C-47B2-BDEF-7E869DB80301}"/>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
        <p:nvSpPr>
          <p:cNvPr id="3" name="Espace réservé du texte 2">
            <a:extLst>
              <a:ext uri="{FF2B5EF4-FFF2-40B4-BE49-F238E27FC236}">
                <a16:creationId xmlns:a16="http://schemas.microsoft.com/office/drawing/2014/main" id="{ECC50D8A-4F50-4FC2-8454-E958E6D9E143}"/>
              </a:ext>
            </a:extLst>
          </p:cNvPr>
          <p:cNvSpPr>
            <a:spLocks noGrp="1"/>
          </p:cNvSpPr>
          <p:nvPr>
            <p:ph type="body" idx="1"/>
          </p:nvPr>
        </p:nvSpPr>
        <p:spPr/>
        <p:txBody>
          <a:bodyPr/>
          <a:lstStyle/>
          <a:p>
            <a:r>
              <a:rPr lang="fr-FR" dirty="0"/>
              <a:t>L’innovation sociale pour soutenir les populations et les territoires les plus fragiles</a:t>
            </a:r>
          </a:p>
        </p:txBody>
      </p:sp>
      <p:sp>
        <p:nvSpPr>
          <p:cNvPr id="22" name="Rectangle 21">
            <a:extLst>
              <a:ext uri="{FF2B5EF4-FFF2-40B4-BE49-F238E27FC236}">
                <a16:creationId xmlns:a16="http://schemas.microsoft.com/office/drawing/2014/main" id="{E1CDEF7A-9175-47B7-A6AD-766AB1FDB9EA}"/>
              </a:ext>
            </a:extLst>
          </p:cNvPr>
          <p:cNvSpPr/>
          <p:nvPr/>
        </p:nvSpPr>
        <p:spPr>
          <a:xfrm>
            <a:off x="1957780" y="2009425"/>
            <a:ext cx="9103508" cy="62882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286"/>
              </a:spcBef>
            </a:pPr>
            <a:r>
              <a:rPr lang="fr-FR" sz="1600" b="1" dirty="0">
                <a:solidFill>
                  <a:schemeClr val="tx2"/>
                </a:solidFill>
              </a:rPr>
              <a:t>Favoriser le bien vieillir </a:t>
            </a:r>
            <a:r>
              <a:rPr lang="fr-FR" sz="1600" dirty="0">
                <a:solidFill>
                  <a:schemeClr val="tx2"/>
                </a:solidFill>
              </a:rPr>
              <a:t>: agir sur la prévention de la perte d’autonomie, favoriser le maintien à domicile, lutter contre l’isolement et créer du lien intergénérationnel et soutenir les aidants</a:t>
            </a:r>
          </a:p>
        </p:txBody>
      </p:sp>
      <p:sp>
        <p:nvSpPr>
          <p:cNvPr id="24" name="Rectangle 23">
            <a:extLst>
              <a:ext uri="{FF2B5EF4-FFF2-40B4-BE49-F238E27FC236}">
                <a16:creationId xmlns:a16="http://schemas.microsoft.com/office/drawing/2014/main" id="{DDEB2BCC-7309-47DF-8678-812BE2A1758E}"/>
              </a:ext>
            </a:extLst>
          </p:cNvPr>
          <p:cNvSpPr/>
          <p:nvPr/>
        </p:nvSpPr>
        <p:spPr>
          <a:xfrm>
            <a:off x="1957780" y="2999369"/>
            <a:ext cx="9103508" cy="67434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286"/>
              </a:spcBef>
            </a:pPr>
            <a:r>
              <a:rPr lang="fr-FR" sz="1600" b="1" dirty="0">
                <a:solidFill>
                  <a:schemeClr val="tx2"/>
                </a:solidFill>
              </a:rPr>
              <a:t>Soutenir l’accès au soin de tous et sur tous les territoires </a:t>
            </a:r>
            <a:r>
              <a:rPr lang="fr-FR" sz="1600" dirty="0">
                <a:solidFill>
                  <a:schemeClr val="tx2"/>
                </a:solidFill>
              </a:rPr>
              <a:t>: lutter contre les déserts médicaux, favoriser l’accès aux équipements de santé pour tous, favoriser l’accès aux soins par la prévention et l’éducation, et, soutenir les acteurs du secteur sanitaire et médico-social</a:t>
            </a:r>
          </a:p>
        </p:txBody>
      </p:sp>
      <p:sp>
        <p:nvSpPr>
          <p:cNvPr id="25" name="Rectangle 24">
            <a:extLst>
              <a:ext uri="{FF2B5EF4-FFF2-40B4-BE49-F238E27FC236}">
                <a16:creationId xmlns:a16="http://schemas.microsoft.com/office/drawing/2014/main" id="{37749323-34EF-4769-BB88-31E7553B49B2}"/>
              </a:ext>
            </a:extLst>
          </p:cNvPr>
          <p:cNvSpPr/>
          <p:nvPr/>
        </p:nvSpPr>
        <p:spPr>
          <a:xfrm>
            <a:off x="1957780" y="4009298"/>
            <a:ext cx="9103507" cy="8346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286"/>
              </a:spcBef>
            </a:pPr>
            <a:r>
              <a:rPr lang="fr-FR" sz="1600" b="1" dirty="0">
                <a:solidFill>
                  <a:schemeClr val="tx2"/>
                </a:solidFill>
              </a:rPr>
              <a:t>Renforcer l’inclusion des personnes en situation de handicap </a:t>
            </a:r>
            <a:r>
              <a:rPr lang="fr-FR" sz="1600" dirty="0">
                <a:solidFill>
                  <a:schemeClr val="tx2"/>
                </a:solidFill>
              </a:rPr>
              <a:t>: accompagner les personnes fragiles, les familles et les aidants, favoriser l’insertion par l’emploi et la formation professionnelle, favoriser l’inclusion dans la société par le loisir et le sport, structurer le parcours de l’enfant en situation de handicap</a:t>
            </a:r>
          </a:p>
        </p:txBody>
      </p:sp>
      <p:sp>
        <p:nvSpPr>
          <p:cNvPr id="26" name="Rectangle 25">
            <a:extLst>
              <a:ext uri="{FF2B5EF4-FFF2-40B4-BE49-F238E27FC236}">
                <a16:creationId xmlns:a16="http://schemas.microsoft.com/office/drawing/2014/main" id="{4F258E66-B132-4BF4-842F-F8C74F1215AE}"/>
              </a:ext>
            </a:extLst>
          </p:cNvPr>
          <p:cNvSpPr/>
          <p:nvPr/>
        </p:nvSpPr>
        <p:spPr>
          <a:xfrm>
            <a:off x="1957780" y="5044756"/>
            <a:ext cx="9103506" cy="67434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286"/>
              </a:spcBef>
            </a:pPr>
            <a:r>
              <a:rPr lang="fr-FR" sz="1600" b="1" dirty="0">
                <a:solidFill>
                  <a:schemeClr val="tx2"/>
                </a:solidFill>
              </a:rPr>
              <a:t>Promouvoir un habitat durable et inclusif </a:t>
            </a:r>
            <a:r>
              <a:rPr lang="fr-FR" sz="1600" dirty="0">
                <a:solidFill>
                  <a:schemeClr val="tx2"/>
                </a:solidFill>
              </a:rPr>
              <a:t>: soutenir les acteurs pour un habitat plus durable et inclusif et fluidifier le parcours résidentiel des familles</a:t>
            </a:r>
          </a:p>
        </p:txBody>
      </p:sp>
      <p:grpSp>
        <p:nvGrpSpPr>
          <p:cNvPr id="27" name="Groupe 26">
            <a:extLst>
              <a:ext uri="{FF2B5EF4-FFF2-40B4-BE49-F238E27FC236}">
                <a16:creationId xmlns:a16="http://schemas.microsoft.com/office/drawing/2014/main" id="{5D8DB03B-B6BA-4B38-8E72-2917260FE3F8}"/>
              </a:ext>
            </a:extLst>
          </p:cNvPr>
          <p:cNvGrpSpPr/>
          <p:nvPr/>
        </p:nvGrpSpPr>
        <p:grpSpPr>
          <a:xfrm>
            <a:off x="997238" y="1902304"/>
            <a:ext cx="778092" cy="834699"/>
            <a:chOff x="254297" y="1995545"/>
            <a:chExt cx="470298" cy="511021"/>
          </a:xfrm>
        </p:grpSpPr>
        <p:pic>
          <p:nvPicPr>
            <p:cNvPr id="28" name="Image 27">
              <a:extLst>
                <a:ext uri="{FF2B5EF4-FFF2-40B4-BE49-F238E27FC236}">
                  <a16:creationId xmlns:a16="http://schemas.microsoft.com/office/drawing/2014/main" id="{982018BD-C604-47EF-8297-A60675CC51B3}"/>
                </a:ext>
              </a:extLst>
            </p:cNvPr>
            <p:cNvPicPr>
              <a:picLocks noChangeAspect="1"/>
            </p:cNvPicPr>
            <p:nvPr/>
          </p:nvPicPr>
          <p:blipFill>
            <a:blip r:embed="rId2"/>
            <a:stretch>
              <a:fillRect/>
            </a:stretch>
          </p:blipFill>
          <p:spPr>
            <a:xfrm>
              <a:off x="310842" y="2083425"/>
              <a:ext cx="379043" cy="357507"/>
            </a:xfrm>
            <a:prstGeom prst="rect">
              <a:avLst/>
            </a:prstGeom>
          </p:spPr>
        </p:pic>
        <p:sp>
          <p:nvSpPr>
            <p:cNvPr id="29" name="Hexagone 28">
              <a:extLst>
                <a:ext uri="{FF2B5EF4-FFF2-40B4-BE49-F238E27FC236}">
                  <a16:creationId xmlns:a16="http://schemas.microsoft.com/office/drawing/2014/main" id="{5AF52652-03B3-40B3-B70A-C13C4B6F0AED}"/>
                </a:ext>
              </a:extLst>
            </p:cNvPr>
            <p:cNvSpPr/>
            <p:nvPr/>
          </p:nvSpPr>
          <p:spPr>
            <a:xfrm rot="5400000">
              <a:off x="233935" y="2015907"/>
              <a:ext cx="511021" cy="470298"/>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0" name="Groupe 29">
            <a:extLst>
              <a:ext uri="{FF2B5EF4-FFF2-40B4-BE49-F238E27FC236}">
                <a16:creationId xmlns:a16="http://schemas.microsoft.com/office/drawing/2014/main" id="{CC624557-54C1-470D-9F7E-FE0AEDA1B980}"/>
              </a:ext>
            </a:extLst>
          </p:cNvPr>
          <p:cNvGrpSpPr/>
          <p:nvPr/>
        </p:nvGrpSpPr>
        <p:grpSpPr>
          <a:xfrm>
            <a:off x="997238" y="2912575"/>
            <a:ext cx="778092" cy="834699"/>
            <a:chOff x="244731" y="2625112"/>
            <a:chExt cx="470298" cy="511021"/>
          </a:xfrm>
        </p:grpSpPr>
        <p:pic>
          <p:nvPicPr>
            <p:cNvPr id="32" name="Image 31">
              <a:extLst>
                <a:ext uri="{FF2B5EF4-FFF2-40B4-BE49-F238E27FC236}">
                  <a16:creationId xmlns:a16="http://schemas.microsoft.com/office/drawing/2014/main" id="{77277938-FC45-451D-81A8-8B3FA9248158}"/>
                </a:ext>
              </a:extLst>
            </p:cNvPr>
            <p:cNvPicPr>
              <a:picLocks noChangeAspect="1"/>
            </p:cNvPicPr>
            <p:nvPr/>
          </p:nvPicPr>
          <p:blipFill>
            <a:blip r:embed="rId3"/>
            <a:stretch>
              <a:fillRect/>
            </a:stretch>
          </p:blipFill>
          <p:spPr>
            <a:xfrm>
              <a:off x="305989" y="2708315"/>
              <a:ext cx="382149" cy="377600"/>
            </a:xfrm>
            <a:prstGeom prst="rect">
              <a:avLst/>
            </a:prstGeom>
          </p:spPr>
        </p:pic>
        <p:sp>
          <p:nvSpPr>
            <p:cNvPr id="33" name="Hexagone 32">
              <a:extLst>
                <a:ext uri="{FF2B5EF4-FFF2-40B4-BE49-F238E27FC236}">
                  <a16:creationId xmlns:a16="http://schemas.microsoft.com/office/drawing/2014/main" id="{6544615A-FA75-4AAA-8071-303943C01A3F}"/>
                </a:ext>
              </a:extLst>
            </p:cNvPr>
            <p:cNvSpPr/>
            <p:nvPr/>
          </p:nvSpPr>
          <p:spPr>
            <a:xfrm rot="5400000">
              <a:off x="224369" y="2645474"/>
              <a:ext cx="511021" cy="470298"/>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Groupe 33">
            <a:extLst>
              <a:ext uri="{FF2B5EF4-FFF2-40B4-BE49-F238E27FC236}">
                <a16:creationId xmlns:a16="http://schemas.microsoft.com/office/drawing/2014/main" id="{BC9B24D4-9077-4EAE-BA26-915A2978E936}"/>
              </a:ext>
            </a:extLst>
          </p:cNvPr>
          <p:cNvGrpSpPr/>
          <p:nvPr/>
        </p:nvGrpSpPr>
        <p:grpSpPr>
          <a:xfrm>
            <a:off x="971377" y="3923465"/>
            <a:ext cx="778092" cy="834699"/>
            <a:chOff x="244731" y="3224515"/>
            <a:chExt cx="470298" cy="511021"/>
          </a:xfrm>
        </p:grpSpPr>
        <p:pic>
          <p:nvPicPr>
            <p:cNvPr id="35" name="Image 34">
              <a:extLst>
                <a:ext uri="{FF2B5EF4-FFF2-40B4-BE49-F238E27FC236}">
                  <a16:creationId xmlns:a16="http://schemas.microsoft.com/office/drawing/2014/main" id="{C10B5D81-1FC0-4C7D-8F5A-8729CCD8037D}"/>
                </a:ext>
              </a:extLst>
            </p:cNvPr>
            <p:cNvPicPr>
              <a:picLocks noChangeAspect="1"/>
            </p:cNvPicPr>
            <p:nvPr/>
          </p:nvPicPr>
          <p:blipFill>
            <a:blip r:embed="rId4"/>
            <a:stretch>
              <a:fillRect/>
            </a:stretch>
          </p:blipFill>
          <p:spPr>
            <a:xfrm>
              <a:off x="321850" y="3306190"/>
              <a:ext cx="379043" cy="374531"/>
            </a:xfrm>
            <a:prstGeom prst="rect">
              <a:avLst/>
            </a:prstGeom>
          </p:spPr>
        </p:pic>
        <p:sp>
          <p:nvSpPr>
            <p:cNvPr id="36" name="Hexagone 35">
              <a:extLst>
                <a:ext uri="{FF2B5EF4-FFF2-40B4-BE49-F238E27FC236}">
                  <a16:creationId xmlns:a16="http://schemas.microsoft.com/office/drawing/2014/main" id="{B3536A8F-1F48-474D-B57C-4CD12B077F4D}"/>
                </a:ext>
              </a:extLst>
            </p:cNvPr>
            <p:cNvSpPr/>
            <p:nvPr/>
          </p:nvSpPr>
          <p:spPr>
            <a:xfrm rot="5400000">
              <a:off x="224369" y="3244877"/>
              <a:ext cx="511021" cy="470298"/>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4D29D4FC-971B-4EB0-9DB5-2009D18C1956}"/>
              </a:ext>
            </a:extLst>
          </p:cNvPr>
          <p:cNvGrpSpPr/>
          <p:nvPr/>
        </p:nvGrpSpPr>
        <p:grpSpPr>
          <a:xfrm>
            <a:off x="975393" y="4933205"/>
            <a:ext cx="778092" cy="834699"/>
            <a:chOff x="244731" y="3814246"/>
            <a:chExt cx="470298" cy="511021"/>
          </a:xfrm>
        </p:grpSpPr>
        <p:pic>
          <p:nvPicPr>
            <p:cNvPr id="38" name="Image 37">
              <a:extLst>
                <a:ext uri="{FF2B5EF4-FFF2-40B4-BE49-F238E27FC236}">
                  <a16:creationId xmlns:a16="http://schemas.microsoft.com/office/drawing/2014/main" id="{655495A3-3C31-4D56-8CD0-694E6906E9F2}"/>
                </a:ext>
              </a:extLst>
            </p:cNvPr>
            <p:cNvPicPr>
              <a:picLocks noChangeAspect="1"/>
            </p:cNvPicPr>
            <p:nvPr/>
          </p:nvPicPr>
          <p:blipFill>
            <a:blip r:embed="rId5"/>
            <a:stretch>
              <a:fillRect/>
            </a:stretch>
          </p:blipFill>
          <p:spPr>
            <a:xfrm>
              <a:off x="305989" y="3872966"/>
              <a:ext cx="379043" cy="374531"/>
            </a:xfrm>
            <a:prstGeom prst="rect">
              <a:avLst/>
            </a:prstGeom>
          </p:spPr>
        </p:pic>
        <p:sp>
          <p:nvSpPr>
            <p:cNvPr id="39" name="Hexagone 38">
              <a:extLst>
                <a:ext uri="{FF2B5EF4-FFF2-40B4-BE49-F238E27FC236}">
                  <a16:creationId xmlns:a16="http://schemas.microsoft.com/office/drawing/2014/main" id="{0D0219D1-9C54-4CDE-9F53-98B5BE286562}"/>
                </a:ext>
              </a:extLst>
            </p:cNvPr>
            <p:cNvSpPr/>
            <p:nvPr/>
          </p:nvSpPr>
          <p:spPr>
            <a:xfrm rot="5400000">
              <a:off x="224369" y="3834608"/>
              <a:ext cx="511021" cy="470298"/>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1" name="Rectangle 40">
            <a:extLst>
              <a:ext uri="{FF2B5EF4-FFF2-40B4-BE49-F238E27FC236}">
                <a16:creationId xmlns:a16="http://schemas.microsoft.com/office/drawing/2014/main" id="{3DEB05F0-676D-497D-AC74-18F6F542886F}"/>
              </a:ext>
            </a:extLst>
          </p:cNvPr>
          <p:cNvSpPr/>
          <p:nvPr/>
        </p:nvSpPr>
        <p:spPr>
          <a:xfrm>
            <a:off x="2843628" y="2760566"/>
            <a:ext cx="1969200" cy="113181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952421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onnecteur droit 60">
            <a:extLst>
              <a:ext uri="{FF2B5EF4-FFF2-40B4-BE49-F238E27FC236}">
                <a16:creationId xmlns:a16="http://schemas.microsoft.com/office/drawing/2014/main" id="{8059BED4-E7A9-41FB-A648-73CF27EB1417}"/>
              </a:ext>
            </a:extLst>
          </p:cNvPr>
          <p:cNvCxnSpPr>
            <a:cxnSpLocks/>
          </p:cNvCxnSpPr>
          <p:nvPr/>
        </p:nvCxnSpPr>
        <p:spPr>
          <a:xfrm flipV="1">
            <a:off x="1093655" y="1123246"/>
            <a:ext cx="10598728" cy="0"/>
          </a:xfrm>
          <a:prstGeom prst="line">
            <a:avLst/>
          </a:prstGeom>
          <a:noFill/>
          <a:ln w="28575" cap="flat" cmpd="sng" algn="ctr">
            <a:solidFill>
              <a:srgbClr val="E5281D"/>
            </a:solidFill>
            <a:prstDash val="solid"/>
            <a:miter lim="800000"/>
          </a:ln>
          <a:effectLst/>
        </p:spPr>
      </p:cxnSp>
      <p:sp>
        <p:nvSpPr>
          <p:cNvPr id="119" name="Rectangle 118">
            <a:extLst>
              <a:ext uri="{FF2B5EF4-FFF2-40B4-BE49-F238E27FC236}">
                <a16:creationId xmlns:a16="http://schemas.microsoft.com/office/drawing/2014/main" id="{2F17497D-FCD6-4865-801C-BCA05A70EDF1}"/>
              </a:ext>
            </a:extLst>
          </p:cNvPr>
          <p:cNvSpPr/>
          <p:nvPr/>
        </p:nvSpPr>
        <p:spPr>
          <a:xfrm rot="1738197">
            <a:off x="11605354" y="5999052"/>
            <a:ext cx="822434" cy="813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e 11">
            <a:extLst>
              <a:ext uri="{FF2B5EF4-FFF2-40B4-BE49-F238E27FC236}">
                <a16:creationId xmlns:a16="http://schemas.microsoft.com/office/drawing/2014/main" id="{B0B24253-886C-4B99-B392-2BD38CCB8C1B}"/>
              </a:ext>
            </a:extLst>
          </p:cNvPr>
          <p:cNvGrpSpPr/>
          <p:nvPr/>
        </p:nvGrpSpPr>
        <p:grpSpPr>
          <a:xfrm>
            <a:off x="5869049" y="507088"/>
            <a:ext cx="6497350" cy="6456054"/>
            <a:chOff x="567479" y="1248022"/>
            <a:chExt cx="5768526" cy="5664832"/>
          </a:xfrm>
        </p:grpSpPr>
        <p:grpSp>
          <p:nvGrpSpPr>
            <p:cNvPr id="2" name="Groupe 1">
              <a:extLst>
                <a:ext uri="{FF2B5EF4-FFF2-40B4-BE49-F238E27FC236}">
                  <a16:creationId xmlns:a16="http://schemas.microsoft.com/office/drawing/2014/main" id="{CC16E6F0-07A0-4222-B3D1-70168E30E03C}"/>
                </a:ext>
              </a:extLst>
            </p:cNvPr>
            <p:cNvGrpSpPr/>
            <p:nvPr/>
          </p:nvGrpSpPr>
          <p:grpSpPr>
            <a:xfrm>
              <a:off x="567479" y="1248022"/>
              <a:ext cx="5636896" cy="5664832"/>
              <a:chOff x="6235715" y="830226"/>
              <a:chExt cx="5636896" cy="5664832"/>
            </a:xfrm>
          </p:grpSpPr>
          <p:pic>
            <p:nvPicPr>
              <p:cNvPr id="71" name="Image 70">
                <a:extLst>
                  <a:ext uri="{FF2B5EF4-FFF2-40B4-BE49-F238E27FC236}">
                    <a16:creationId xmlns:a16="http://schemas.microsoft.com/office/drawing/2014/main" id="{EEC6DA3B-F959-494B-A1BD-C9FC62C4523D}"/>
                  </a:ext>
                </a:extLst>
              </p:cNvPr>
              <p:cNvPicPr>
                <a:picLocks noChangeAspect="1"/>
              </p:cNvPicPr>
              <p:nvPr/>
            </p:nvPicPr>
            <p:blipFill rotWithShape="1">
              <a:blip r:embed="rId2"/>
              <a:srcRect b="6776"/>
              <a:stretch/>
            </p:blipFill>
            <p:spPr>
              <a:xfrm>
                <a:off x="6235715" y="830226"/>
                <a:ext cx="5636896" cy="5664832"/>
              </a:xfrm>
              <a:prstGeom prst="rect">
                <a:avLst/>
              </a:prstGeom>
            </p:spPr>
          </p:pic>
          <p:pic>
            <p:nvPicPr>
              <p:cNvPr id="72" name="Image 71" descr="Une image contenant capture d’écran&#10;&#10;Description générée automatiquement">
                <a:extLst>
                  <a:ext uri="{FF2B5EF4-FFF2-40B4-BE49-F238E27FC236}">
                    <a16:creationId xmlns:a16="http://schemas.microsoft.com/office/drawing/2014/main" id="{274B95DA-01C3-436E-9176-1EE05DBB4B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60801" y="1937399"/>
                <a:ext cx="675400" cy="389050"/>
              </a:xfrm>
              <a:prstGeom prst="rect">
                <a:avLst/>
              </a:prstGeom>
            </p:spPr>
          </p:pic>
          <p:pic>
            <p:nvPicPr>
              <p:cNvPr id="74" name="Image 73">
                <a:extLst>
                  <a:ext uri="{FF2B5EF4-FFF2-40B4-BE49-F238E27FC236}">
                    <a16:creationId xmlns:a16="http://schemas.microsoft.com/office/drawing/2014/main" id="{D97B7ED4-253D-41C1-B2EE-988DC3750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4781" y="5096167"/>
                <a:ext cx="898285" cy="293226"/>
              </a:xfrm>
              <a:prstGeom prst="rect">
                <a:avLst/>
              </a:prstGeom>
            </p:spPr>
          </p:pic>
          <p:pic>
            <p:nvPicPr>
              <p:cNvPr id="75" name="Image 74" descr="Une image contenant dessin, alimentation, signe&#10;&#10;Description générée automatiquement">
                <a:extLst>
                  <a:ext uri="{FF2B5EF4-FFF2-40B4-BE49-F238E27FC236}">
                    <a16:creationId xmlns:a16="http://schemas.microsoft.com/office/drawing/2014/main" id="{FBB7E0CC-F93B-412D-A9F0-E3FA54B9AC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5150" y="2963569"/>
                <a:ext cx="507391" cy="476438"/>
              </a:xfrm>
              <a:prstGeom prst="rect">
                <a:avLst/>
              </a:prstGeom>
            </p:spPr>
          </p:pic>
          <p:pic>
            <p:nvPicPr>
              <p:cNvPr id="78" name="Image 77">
                <a:extLst>
                  <a:ext uri="{FF2B5EF4-FFF2-40B4-BE49-F238E27FC236}">
                    <a16:creationId xmlns:a16="http://schemas.microsoft.com/office/drawing/2014/main" id="{DAEDAACB-39D9-4FFD-AC22-7C9AAA7D91F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066683" y="2547779"/>
                <a:ext cx="451880" cy="453469"/>
              </a:xfrm>
              <a:prstGeom prst="rect">
                <a:avLst/>
              </a:prstGeom>
            </p:spPr>
          </p:pic>
          <p:pic>
            <p:nvPicPr>
              <p:cNvPr id="79" name="Image 78" descr="C:\Users\vkerleau\AppData\Local\Microsoft\Windows\INetCache\Content.MSO\3DD071F1.tmp">
                <a:extLst>
                  <a:ext uri="{FF2B5EF4-FFF2-40B4-BE49-F238E27FC236}">
                    <a16:creationId xmlns:a16="http://schemas.microsoft.com/office/drawing/2014/main" id="{EE326DB4-482C-4B73-B13D-62A44E58AEE3}"/>
                  </a:ext>
                </a:extLst>
              </p:cNvPr>
              <p:cNvPicPr>
                <a:picLocks noChangeAspect="1"/>
              </p:cNvPicPr>
              <p:nvPr/>
            </p:nvPicPr>
            <p:blipFill rotWithShape="1">
              <a:blip r:embed="rId7">
                <a:extLst>
                  <a:ext uri="{28A0092B-C50C-407E-A947-70E740481C1C}">
                    <a14:useLocalDpi xmlns:a14="http://schemas.microsoft.com/office/drawing/2010/main" val="0"/>
                  </a:ext>
                </a:extLst>
              </a:blip>
              <a:srcRect l="11657" t="7645" r="13349" b="10194"/>
              <a:stretch/>
            </p:blipFill>
            <p:spPr bwMode="auto">
              <a:xfrm>
                <a:off x="8879489" y="5406065"/>
                <a:ext cx="845575" cy="292029"/>
              </a:xfrm>
              <a:prstGeom prst="rect">
                <a:avLst/>
              </a:prstGeom>
              <a:noFill/>
              <a:ln>
                <a:noFill/>
              </a:ln>
            </p:spPr>
          </p:pic>
          <p:pic>
            <p:nvPicPr>
              <p:cNvPr id="116" name="Image 115">
                <a:extLst>
                  <a:ext uri="{FF2B5EF4-FFF2-40B4-BE49-F238E27FC236}">
                    <a16:creationId xmlns:a16="http://schemas.microsoft.com/office/drawing/2014/main" id="{5EA56234-559A-4BEA-8710-2BD07A17FAB4}"/>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0514483" y="5234223"/>
                <a:ext cx="378524" cy="355433"/>
              </a:xfrm>
              <a:prstGeom prst="rect">
                <a:avLst/>
              </a:prstGeom>
              <a:blipFill dpi="0" rotWithShape="1">
                <a:blip r:embed="rId9">
                  <a:alphaModFix/>
                  <a:extLst>
                    <a:ext uri="{28A0092B-C50C-407E-A947-70E740481C1C}">
                      <a14:useLocalDpi xmlns:a14="http://schemas.microsoft.com/office/drawing/2010/main" val="0"/>
                    </a:ext>
                  </a:extLst>
                </a:blip>
                <a:srcRect/>
                <a:tile tx="0" ty="0" sx="100000" sy="100000" flip="none" algn="tl"/>
              </a:blipFill>
            </p:spPr>
          </p:pic>
        </p:grpSp>
        <p:sp>
          <p:nvSpPr>
            <p:cNvPr id="183" name="Rectangle 182">
              <a:extLst>
                <a:ext uri="{FF2B5EF4-FFF2-40B4-BE49-F238E27FC236}">
                  <a16:creationId xmlns:a16="http://schemas.microsoft.com/office/drawing/2014/main" id="{1D50FA0F-38DF-492E-9B31-3B5923174C3F}"/>
                </a:ext>
              </a:extLst>
            </p:cNvPr>
            <p:cNvSpPr/>
            <p:nvPr/>
          </p:nvSpPr>
          <p:spPr>
            <a:xfrm>
              <a:off x="5200551" y="6256951"/>
              <a:ext cx="1135454" cy="619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3" name="Arc 112">
            <a:extLst>
              <a:ext uri="{FF2B5EF4-FFF2-40B4-BE49-F238E27FC236}">
                <a16:creationId xmlns:a16="http://schemas.microsoft.com/office/drawing/2014/main" id="{EED0BF35-2C64-4F01-BA5A-CFC17B6D87F0}"/>
              </a:ext>
            </a:extLst>
          </p:cNvPr>
          <p:cNvSpPr/>
          <p:nvPr/>
        </p:nvSpPr>
        <p:spPr>
          <a:xfrm rot="6251680">
            <a:off x="2840134" y="-1676364"/>
            <a:ext cx="7453320" cy="5894769"/>
          </a:xfrm>
          <a:prstGeom prst="arc">
            <a:avLst>
              <a:gd name="adj1" fmla="val 16321062"/>
              <a:gd name="adj2" fmla="val 2148472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7" name="Groupe 116">
            <a:extLst>
              <a:ext uri="{FF2B5EF4-FFF2-40B4-BE49-F238E27FC236}">
                <a16:creationId xmlns:a16="http://schemas.microsoft.com/office/drawing/2014/main" id="{682F9592-B0D2-4CCE-B8EC-5229D2AB2C36}"/>
              </a:ext>
            </a:extLst>
          </p:cNvPr>
          <p:cNvGrpSpPr/>
          <p:nvPr/>
        </p:nvGrpSpPr>
        <p:grpSpPr>
          <a:xfrm>
            <a:off x="637558" y="2572171"/>
            <a:ext cx="5236421" cy="3902331"/>
            <a:chOff x="6382179" y="-14842"/>
            <a:chExt cx="5212909" cy="3675894"/>
          </a:xfrm>
        </p:grpSpPr>
        <p:grpSp>
          <p:nvGrpSpPr>
            <p:cNvPr id="120" name="Groupe 119">
              <a:extLst>
                <a:ext uri="{FF2B5EF4-FFF2-40B4-BE49-F238E27FC236}">
                  <a16:creationId xmlns:a16="http://schemas.microsoft.com/office/drawing/2014/main" id="{ACB19D20-6C40-43A8-99A9-058A3BF79333}"/>
                </a:ext>
              </a:extLst>
            </p:cNvPr>
            <p:cNvGrpSpPr/>
            <p:nvPr/>
          </p:nvGrpSpPr>
          <p:grpSpPr>
            <a:xfrm>
              <a:off x="6431556" y="301621"/>
              <a:ext cx="5163532" cy="3359431"/>
              <a:chOff x="6431556" y="301621"/>
              <a:chExt cx="5163532" cy="3359431"/>
            </a:xfrm>
          </p:grpSpPr>
          <p:grpSp>
            <p:nvGrpSpPr>
              <p:cNvPr id="122" name="Groupe 121">
                <a:extLst>
                  <a:ext uri="{FF2B5EF4-FFF2-40B4-BE49-F238E27FC236}">
                    <a16:creationId xmlns:a16="http://schemas.microsoft.com/office/drawing/2014/main" id="{0D63517C-0C05-4B75-8E46-FA0FC68D9993}"/>
                  </a:ext>
                </a:extLst>
              </p:cNvPr>
              <p:cNvGrpSpPr/>
              <p:nvPr/>
            </p:nvGrpSpPr>
            <p:grpSpPr>
              <a:xfrm>
                <a:off x="6431556" y="301621"/>
                <a:ext cx="5163532" cy="3359431"/>
                <a:chOff x="972298" y="2489417"/>
                <a:chExt cx="4722121" cy="3688686"/>
              </a:xfrm>
            </p:grpSpPr>
            <p:pic>
              <p:nvPicPr>
                <p:cNvPr id="152" name="Image 151">
                  <a:extLst>
                    <a:ext uri="{FF2B5EF4-FFF2-40B4-BE49-F238E27FC236}">
                      <a16:creationId xmlns:a16="http://schemas.microsoft.com/office/drawing/2014/main" id="{83D9BBA8-FD4F-417F-9210-EAAE8E63CD6E}"/>
                    </a:ext>
                  </a:extLst>
                </p:cNvPr>
                <p:cNvPicPr>
                  <a:picLocks noChangeAspect="1"/>
                </p:cNvPicPr>
                <p:nvPr/>
              </p:nvPicPr>
              <p:blipFill>
                <a:blip r:embed="rId10"/>
                <a:stretch>
                  <a:fillRect/>
                </a:stretch>
              </p:blipFill>
              <p:spPr>
                <a:xfrm>
                  <a:off x="972298" y="2489417"/>
                  <a:ext cx="4722121" cy="3688686"/>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3" name="Flèche : bas 152">
                  <a:extLst>
                    <a:ext uri="{FF2B5EF4-FFF2-40B4-BE49-F238E27FC236}">
                      <a16:creationId xmlns:a16="http://schemas.microsoft.com/office/drawing/2014/main" id="{C65A6A64-9319-46C1-A120-80E1694F8856}"/>
                    </a:ext>
                  </a:extLst>
                </p:cNvPr>
                <p:cNvSpPr/>
                <p:nvPr/>
              </p:nvSpPr>
              <p:spPr>
                <a:xfrm rot="16601669">
                  <a:off x="3377500" y="2737443"/>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Flèche : bas 153">
                  <a:extLst>
                    <a:ext uri="{FF2B5EF4-FFF2-40B4-BE49-F238E27FC236}">
                      <a16:creationId xmlns:a16="http://schemas.microsoft.com/office/drawing/2014/main" id="{C8552200-B553-4484-9A9F-C3B82B5319B4}"/>
                    </a:ext>
                  </a:extLst>
                </p:cNvPr>
                <p:cNvSpPr/>
                <p:nvPr/>
              </p:nvSpPr>
              <p:spPr>
                <a:xfrm rot="16601669">
                  <a:off x="3523467" y="2883624"/>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Flèche : bas 154">
                  <a:extLst>
                    <a:ext uri="{FF2B5EF4-FFF2-40B4-BE49-F238E27FC236}">
                      <a16:creationId xmlns:a16="http://schemas.microsoft.com/office/drawing/2014/main" id="{C070F8CA-9E35-4488-8EF0-DF1EA4F1E79F}"/>
                    </a:ext>
                  </a:extLst>
                </p:cNvPr>
                <p:cNvSpPr/>
                <p:nvPr/>
              </p:nvSpPr>
              <p:spPr>
                <a:xfrm rot="16601669">
                  <a:off x="3669433" y="3029806"/>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Flèche : bas 155">
                  <a:extLst>
                    <a:ext uri="{FF2B5EF4-FFF2-40B4-BE49-F238E27FC236}">
                      <a16:creationId xmlns:a16="http://schemas.microsoft.com/office/drawing/2014/main" id="{508478C9-DF33-4A9E-8CA4-AA9399CBB18E}"/>
                    </a:ext>
                  </a:extLst>
                </p:cNvPr>
                <p:cNvSpPr/>
                <p:nvPr/>
              </p:nvSpPr>
              <p:spPr>
                <a:xfrm rot="16601669">
                  <a:off x="3655469" y="3175988"/>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e 156">
                  <a:extLst>
                    <a:ext uri="{FF2B5EF4-FFF2-40B4-BE49-F238E27FC236}">
                      <a16:creationId xmlns:a16="http://schemas.microsoft.com/office/drawing/2014/main" id="{108AABCB-9645-408F-A651-87F74044338E}"/>
                    </a:ext>
                  </a:extLst>
                </p:cNvPr>
                <p:cNvGrpSpPr/>
                <p:nvPr/>
              </p:nvGrpSpPr>
              <p:grpSpPr>
                <a:xfrm>
                  <a:off x="1521826" y="3071259"/>
                  <a:ext cx="3300397" cy="2467695"/>
                  <a:chOff x="7530702" y="3150163"/>
                  <a:chExt cx="3445865" cy="2572662"/>
                </a:xfrm>
              </p:grpSpPr>
              <p:sp>
                <p:nvSpPr>
                  <p:cNvPr id="171" name="Flèche : bas 170">
                    <a:extLst>
                      <a:ext uri="{FF2B5EF4-FFF2-40B4-BE49-F238E27FC236}">
                        <a16:creationId xmlns:a16="http://schemas.microsoft.com/office/drawing/2014/main" id="{04A4A401-FE6C-41E9-8C5C-39C080B4CCDE}"/>
                      </a:ext>
                    </a:extLst>
                  </p:cNvPr>
                  <p:cNvSpPr/>
                  <p:nvPr/>
                </p:nvSpPr>
                <p:spPr>
                  <a:xfrm rot="16601669">
                    <a:off x="8706519" y="20380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lèche : bas 171">
                    <a:extLst>
                      <a:ext uri="{FF2B5EF4-FFF2-40B4-BE49-F238E27FC236}">
                        <a16:creationId xmlns:a16="http://schemas.microsoft.com/office/drawing/2014/main" id="{A554C57D-8B1C-4DD8-8B0A-D0318FB7D927}"/>
                      </a:ext>
                    </a:extLst>
                  </p:cNvPr>
                  <p:cNvSpPr/>
                  <p:nvPr/>
                </p:nvSpPr>
                <p:spPr>
                  <a:xfrm rot="16601669">
                    <a:off x="8858919" y="21904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èche : bas 172">
                    <a:extLst>
                      <a:ext uri="{FF2B5EF4-FFF2-40B4-BE49-F238E27FC236}">
                        <a16:creationId xmlns:a16="http://schemas.microsoft.com/office/drawing/2014/main" id="{90B3AE28-5D10-4A4D-80CA-052DE01E03B2}"/>
                      </a:ext>
                    </a:extLst>
                  </p:cNvPr>
                  <p:cNvSpPr/>
                  <p:nvPr/>
                </p:nvSpPr>
                <p:spPr>
                  <a:xfrm rot="16601669">
                    <a:off x="9011319" y="23428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lèche : bas 173">
                    <a:extLst>
                      <a:ext uri="{FF2B5EF4-FFF2-40B4-BE49-F238E27FC236}">
                        <a16:creationId xmlns:a16="http://schemas.microsoft.com/office/drawing/2014/main" id="{D07CEA2F-828E-43C8-869E-292EA9220DEC}"/>
                      </a:ext>
                    </a:extLst>
                  </p:cNvPr>
                  <p:cNvSpPr/>
                  <p:nvPr/>
                </p:nvSpPr>
                <p:spPr>
                  <a:xfrm rot="16601669">
                    <a:off x="9163719" y="24952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lèche : bas 174">
                    <a:extLst>
                      <a:ext uri="{FF2B5EF4-FFF2-40B4-BE49-F238E27FC236}">
                        <a16:creationId xmlns:a16="http://schemas.microsoft.com/office/drawing/2014/main" id="{7A74BC12-D5C8-431B-B1C1-2E4DC3975CE4}"/>
                      </a:ext>
                    </a:extLst>
                  </p:cNvPr>
                  <p:cNvSpPr/>
                  <p:nvPr/>
                </p:nvSpPr>
                <p:spPr>
                  <a:xfrm rot="16601669">
                    <a:off x="9316119" y="26476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lèche : bas 175">
                    <a:extLst>
                      <a:ext uri="{FF2B5EF4-FFF2-40B4-BE49-F238E27FC236}">
                        <a16:creationId xmlns:a16="http://schemas.microsoft.com/office/drawing/2014/main" id="{88188EDD-EC54-4F9F-B160-F72D74A6BBEF}"/>
                      </a:ext>
                    </a:extLst>
                  </p:cNvPr>
                  <p:cNvSpPr/>
                  <p:nvPr/>
                </p:nvSpPr>
                <p:spPr>
                  <a:xfrm rot="12562496">
                    <a:off x="8383899" y="3150163"/>
                    <a:ext cx="484632"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lèche : bas 176">
                    <a:extLst>
                      <a:ext uri="{FF2B5EF4-FFF2-40B4-BE49-F238E27FC236}">
                        <a16:creationId xmlns:a16="http://schemas.microsoft.com/office/drawing/2014/main" id="{DEA6ADE2-9BC5-42CB-96EC-108960038B03}"/>
                      </a:ext>
                    </a:extLst>
                  </p:cNvPr>
                  <p:cNvSpPr/>
                  <p:nvPr/>
                </p:nvSpPr>
                <p:spPr>
                  <a:xfrm rot="12562496">
                    <a:off x="9313204" y="3597462"/>
                    <a:ext cx="821316"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8" name="Image 157">
                  <a:extLst>
                    <a:ext uri="{FF2B5EF4-FFF2-40B4-BE49-F238E27FC236}">
                      <a16:creationId xmlns:a16="http://schemas.microsoft.com/office/drawing/2014/main" id="{336A5561-29B8-46C2-AF96-F3A69E6ACC8C}"/>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1874354" y="3046534"/>
                  <a:ext cx="827527" cy="402712"/>
                </a:xfrm>
                <a:prstGeom prst="rect">
                  <a:avLst/>
                </a:prstGeom>
                <a:noFill/>
              </p:spPr>
            </p:pic>
            <p:pic>
              <p:nvPicPr>
                <p:cNvPr id="160" name="Image 159">
                  <a:extLst>
                    <a:ext uri="{FF2B5EF4-FFF2-40B4-BE49-F238E27FC236}">
                      <a16:creationId xmlns:a16="http://schemas.microsoft.com/office/drawing/2014/main" id="{D77C78F5-E5D5-480D-A41B-3B44988665B9}"/>
                    </a:ext>
                  </a:extLst>
                </p:cNvPr>
                <p:cNvPicPr>
                  <a:picLocks noChangeAspect="1"/>
                </p:cNvPicPr>
                <p:nvPr/>
              </p:nvPicPr>
              <p:blipFill rotWithShape="1">
                <a:blip r:embed="rId12">
                  <a:alphaModFix/>
                  <a:extLst>
                    <a:ext uri="{28A0092B-C50C-407E-A947-70E740481C1C}">
                      <a14:useLocalDpi xmlns:a14="http://schemas.microsoft.com/office/drawing/2010/main" val="0"/>
                    </a:ext>
                  </a:extLst>
                </a:blip>
                <a:srcRect b="37668"/>
                <a:stretch/>
              </p:blipFill>
              <p:spPr>
                <a:xfrm>
                  <a:off x="2907149" y="3672494"/>
                  <a:ext cx="822666" cy="364142"/>
                </a:xfrm>
                <a:prstGeom prst="rect">
                  <a:avLst/>
                </a:prstGeom>
              </p:spPr>
            </p:pic>
            <p:pic>
              <p:nvPicPr>
                <p:cNvPr id="161" name="Image 160">
                  <a:extLst>
                    <a:ext uri="{FF2B5EF4-FFF2-40B4-BE49-F238E27FC236}">
                      <a16:creationId xmlns:a16="http://schemas.microsoft.com/office/drawing/2014/main" id="{3E0B0E87-CB57-4098-8CC7-FA704DFF6463}"/>
                    </a:ext>
                  </a:extLst>
                </p:cNvPr>
                <p:cNvPicPr>
                  <a:picLocks noChangeAspect="1"/>
                </p:cNvPicPr>
                <p:nvPr/>
              </p:nvPicPr>
              <p:blipFill>
                <a:blip r:embed="rId13"/>
                <a:stretch>
                  <a:fillRect/>
                </a:stretch>
              </p:blipFill>
              <p:spPr>
                <a:xfrm>
                  <a:off x="2221868" y="4391836"/>
                  <a:ext cx="569203" cy="563256"/>
                </a:xfrm>
                <a:prstGeom prst="rect">
                  <a:avLst/>
                </a:prstGeom>
              </p:spPr>
            </p:pic>
            <p:pic>
              <p:nvPicPr>
                <p:cNvPr id="162" name="Image 161" descr="Une image contenant dessin, alimentation&#10;&#10;Description générée automatiquement">
                  <a:extLst>
                    <a:ext uri="{FF2B5EF4-FFF2-40B4-BE49-F238E27FC236}">
                      <a16:creationId xmlns:a16="http://schemas.microsoft.com/office/drawing/2014/main" id="{ABC3BA9A-4C22-4A5E-868A-10FC556BC560}"/>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6479" y="3925152"/>
                  <a:ext cx="562032" cy="313349"/>
                </a:xfrm>
                <a:prstGeom prst="rect">
                  <a:avLst/>
                </a:prstGeom>
              </p:spPr>
            </p:pic>
            <p:pic>
              <p:nvPicPr>
                <p:cNvPr id="164" name="image2.png">
                  <a:extLst>
                    <a:ext uri="{FF2B5EF4-FFF2-40B4-BE49-F238E27FC236}">
                      <a16:creationId xmlns:a16="http://schemas.microsoft.com/office/drawing/2014/main" id="{7E32ABB5-B206-455D-90C2-9D29946F6D73}"/>
                    </a:ext>
                  </a:extLst>
                </p:cNvPr>
                <p:cNvPicPr/>
                <p:nvPr/>
              </p:nvPicPr>
              <p:blipFill rotWithShape="1">
                <a:blip r:embed="rId15">
                  <a:extLst>
                    <a:ext uri="{28A0092B-C50C-407E-A947-70E740481C1C}">
                      <a14:useLocalDpi xmlns:a14="http://schemas.microsoft.com/office/drawing/2010/main" val="0"/>
                    </a:ext>
                  </a:extLst>
                </a:blip>
                <a:srcRect l="7171" r="13393"/>
                <a:stretch/>
              </p:blipFill>
              <p:spPr>
                <a:xfrm>
                  <a:off x="3954854" y="4767829"/>
                  <a:ext cx="645446" cy="240111"/>
                </a:xfrm>
                <a:prstGeom prst="rect">
                  <a:avLst/>
                </a:prstGeom>
                <a:ln/>
              </p:spPr>
            </p:pic>
            <p:pic>
              <p:nvPicPr>
                <p:cNvPr id="165" name="Image 164">
                  <a:extLst>
                    <a:ext uri="{FF2B5EF4-FFF2-40B4-BE49-F238E27FC236}">
                      <a16:creationId xmlns:a16="http://schemas.microsoft.com/office/drawing/2014/main" id="{CFB055EE-7FB0-4CDA-82BB-D363CDF8DFCE}"/>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3168" y="4251917"/>
                  <a:ext cx="712031" cy="303177"/>
                </a:xfrm>
                <a:prstGeom prst="rect">
                  <a:avLst/>
                </a:prstGeom>
              </p:spPr>
            </p:pic>
            <p:pic>
              <p:nvPicPr>
                <p:cNvPr id="167" name="Image 166">
                  <a:extLst>
                    <a:ext uri="{FF2B5EF4-FFF2-40B4-BE49-F238E27FC236}">
                      <a16:creationId xmlns:a16="http://schemas.microsoft.com/office/drawing/2014/main" id="{E4E303E1-5D3C-4670-8720-94846B892C9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3511598" y="5345205"/>
                  <a:ext cx="681327" cy="255905"/>
                </a:xfrm>
                <a:prstGeom prst="rect">
                  <a:avLst/>
                </a:prstGeom>
              </p:spPr>
            </p:pic>
            <p:pic>
              <p:nvPicPr>
                <p:cNvPr id="168" name="Image 167">
                  <a:extLst>
                    <a:ext uri="{FF2B5EF4-FFF2-40B4-BE49-F238E27FC236}">
                      <a16:creationId xmlns:a16="http://schemas.microsoft.com/office/drawing/2014/main" id="{0820BEF4-FA50-4E26-8EBB-9791D1867448}"/>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4316663" y="3512986"/>
                  <a:ext cx="358151" cy="287315"/>
                </a:xfrm>
                <a:prstGeom prst="rect">
                  <a:avLst/>
                </a:prstGeom>
              </p:spPr>
            </p:pic>
            <p:sp>
              <p:nvSpPr>
                <p:cNvPr id="169" name="ZoneTexte 168">
                  <a:extLst>
                    <a:ext uri="{FF2B5EF4-FFF2-40B4-BE49-F238E27FC236}">
                      <a16:creationId xmlns:a16="http://schemas.microsoft.com/office/drawing/2014/main" id="{C7B0A68A-E8DD-4D9B-81F8-9CDDBD0D16F6}"/>
                    </a:ext>
                  </a:extLst>
                </p:cNvPr>
                <p:cNvSpPr txBox="1"/>
                <p:nvPr/>
              </p:nvSpPr>
              <p:spPr>
                <a:xfrm>
                  <a:off x="3261917" y="3391252"/>
                  <a:ext cx="593149" cy="229067"/>
                </a:xfrm>
                <a:prstGeom prst="rect">
                  <a:avLst/>
                </a:prstGeom>
                <a:noFill/>
              </p:spPr>
              <p:txBody>
                <a:bodyPr wrap="square" rtlCol="0">
                  <a:spAutoFit/>
                </a:bodyPr>
                <a:lstStyle/>
                <a:p>
                  <a:pPr marL="0" marR="0" lvl="0" indent="0" algn="r" defTabSz="478525" rtl="0" eaLnBrk="1" fontAlgn="auto" latinLnBrk="0" hangingPunct="1">
                    <a:lnSpc>
                      <a:spcPct val="100000"/>
                    </a:lnSpc>
                    <a:spcBef>
                      <a:spcPts val="0"/>
                    </a:spcBef>
                    <a:spcAft>
                      <a:spcPts val="0"/>
                    </a:spcAft>
                    <a:buClrTx/>
                    <a:buSzTx/>
                    <a:buFontTx/>
                    <a:buNone/>
                    <a:tabLst/>
                    <a:defRPr/>
                  </a:pPr>
                  <a:r>
                    <a:rPr kumimoji="0" lang="fr-FR" sz="839" b="1" i="1" u="none" strike="noStrike" kern="1200" cap="none" spc="0" normalizeH="0" baseline="0" noProof="0" dirty="0">
                      <a:ln>
                        <a:noFill/>
                      </a:ln>
                      <a:solidFill>
                        <a:srgbClr val="E5281D"/>
                      </a:solidFill>
                      <a:effectLst/>
                      <a:uLnTx/>
                      <a:uFillTx/>
                      <a:latin typeface="Arial" panose="020B0604020202020204"/>
                      <a:ea typeface="+mn-ea"/>
                      <a:cs typeface="+mn-cs"/>
                    </a:rPr>
                    <a:t>La SFHC</a:t>
                  </a:r>
                </a:p>
              </p:txBody>
            </p:sp>
            <p:sp>
              <p:nvSpPr>
                <p:cNvPr id="170" name="ZoneTexte 169">
                  <a:extLst>
                    <a:ext uri="{FF2B5EF4-FFF2-40B4-BE49-F238E27FC236}">
                      <a16:creationId xmlns:a16="http://schemas.microsoft.com/office/drawing/2014/main" id="{D8D7407A-2666-41C8-A9FD-F55181511BC4}"/>
                    </a:ext>
                  </a:extLst>
                </p:cNvPr>
                <p:cNvSpPr txBox="1"/>
                <p:nvPr/>
              </p:nvSpPr>
              <p:spPr>
                <a:xfrm>
                  <a:off x="1570476" y="3566388"/>
                  <a:ext cx="1296000" cy="229067"/>
                </a:xfrm>
                <a:prstGeom prst="rect">
                  <a:avLst/>
                </a:prstGeom>
                <a:noFill/>
              </p:spPr>
              <p:txBody>
                <a:bodyPr wrap="square" rtlCol="0">
                  <a:spAutoFit/>
                </a:bodyPr>
                <a:lstStyle/>
                <a:p>
                  <a:pPr marL="0" marR="0" lvl="0" indent="0" algn="ctr" defTabSz="479237" rtl="0" eaLnBrk="1" fontAlgn="auto" latinLnBrk="0" hangingPunct="1">
                    <a:lnSpc>
                      <a:spcPct val="100000"/>
                    </a:lnSpc>
                    <a:spcBef>
                      <a:spcPts val="0"/>
                    </a:spcBef>
                    <a:spcAft>
                      <a:spcPts val="0"/>
                    </a:spcAft>
                    <a:buClrTx/>
                    <a:buSzTx/>
                    <a:buFontTx/>
                    <a:buNone/>
                    <a:tabLst/>
                    <a:defRPr/>
                  </a:pPr>
                  <a:r>
                    <a:rPr kumimoji="0" lang="fr-FR" sz="839" b="1" i="1" u="none" strike="noStrike" kern="1200" cap="none" spc="0" normalizeH="0" baseline="0" noProof="0">
                      <a:ln>
                        <a:noFill/>
                      </a:ln>
                      <a:solidFill>
                        <a:srgbClr val="E5281D"/>
                      </a:solidFill>
                      <a:effectLst/>
                      <a:uLnTx/>
                      <a:uFillTx/>
                      <a:latin typeface="Arial" panose="020B0604020202020204"/>
                      <a:ea typeface="+mn-ea"/>
                      <a:cs typeface="+mn-cs"/>
                    </a:rPr>
                    <a:t>Foncière Habitat Social</a:t>
                  </a:r>
                </a:p>
              </p:txBody>
            </p:sp>
          </p:grpSp>
          <p:sp>
            <p:nvSpPr>
              <p:cNvPr id="151" name="Rectangle 150">
                <a:extLst>
                  <a:ext uri="{FF2B5EF4-FFF2-40B4-BE49-F238E27FC236}">
                    <a16:creationId xmlns:a16="http://schemas.microsoft.com/office/drawing/2014/main" id="{184BB216-82C2-4BB8-9E79-1D11A59AD467}"/>
                  </a:ext>
                </a:extLst>
              </p:cNvPr>
              <p:cNvSpPr/>
              <p:nvPr/>
            </p:nvSpPr>
            <p:spPr>
              <a:xfrm rot="16200000">
                <a:off x="7040386" y="2577098"/>
                <a:ext cx="491338" cy="1589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1" name="Titre 9">
              <a:extLst>
                <a:ext uri="{FF2B5EF4-FFF2-40B4-BE49-F238E27FC236}">
                  <a16:creationId xmlns:a16="http://schemas.microsoft.com/office/drawing/2014/main" id="{440E5AD3-F4E1-411E-A734-CDC4E10C2E66}"/>
                </a:ext>
              </a:extLst>
            </p:cNvPr>
            <p:cNvSpPr txBox="1">
              <a:spLocks/>
            </p:cNvSpPr>
            <p:nvPr/>
          </p:nvSpPr>
          <p:spPr>
            <a:xfrm>
              <a:off x="6382179" y="-14842"/>
              <a:ext cx="3612139"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096" b="0" i="1" u="none" strike="noStrike" kern="1200" cap="none" spc="0" normalizeH="0" baseline="0" noProof="0">
                  <a:ln>
                    <a:noFill/>
                  </a:ln>
                  <a:solidFill>
                    <a:prstClr val="black">
                      <a:lumMod val="75000"/>
                      <a:lumOff val="25000"/>
                    </a:prstClr>
                  </a:solidFill>
                  <a:effectLst/>
                  <a:uLnTx/>
                  <a:uFillTx/>
                  <a:latin typeface="Arial" panose="020B0604020202020204"/>
                  <a:ea typeface="+mj-ea"/>
                  <a:cs typeface="+mj-cs"/>
                </a:rPr>
                <a:t>Ile de France</a:t>
              </a:r>
              <a:endParaRPr kumimoji="0" lang="fr-GB" sz="2096" b="0" i="1" u="none" strike="noStrike" kern="1200" cap="none" spc="0" normalizeH="0" baseline="0" noProof="0">
                <a:ln>
                  <a:noFill/>
                </a:ln>
                <a:solidFill>
                  <a:prstClr val="black">
                    <a:lumMod val="75000"/>
                    <a:lumOff val="25000"/>
                  </a:prstClr>
                </a:solidFill>
                <a:effectLst/>
                <a:uLnTx/>
                <a:uFillTx/>
                <a:latin typeface="Arial" panose="020B0604020202020204"/>
                <a:ea typeface="+mj-ea"/>
                <a:cs typeface="+mj-cs"/>
              </a:endParaRPr>
            </a:p>
          </p:txBody>
        </p:sp>
      </p:grpSp>
      <p:pic>
        <p:nvPicPr>
          <p:cNvPr id="115" name="Image 114">
            <a:extLst>
              <a:ext uri="{FF2B5EF4-FFF2-40B4-BE49-F238E27FC236}">
                <a16:creationId xmlns:a16="http://schemas.microsoft.com/office/drawing/2014/main" id="{E06057D2-E7BB-4B61-97FA-347CA4A116DA}"/>
              </a:ext>
            </a:extLst>
          </p:cNvPr>
          <p:cNvPicPr>
            <a:picLocks noChangeAspect="1"/>
          </p:cNvPicPr>
          <p:nvPr/>
        </p:nvPicPr>
        <p:blipFill rotWithShape="1">
          <a:blip r:embed="rId19">
            <a:clrChange>
              <a:clrFrom>
                <a:srgbClr val="FFFFFF"/>
              </a:clrFrom>
              <a:clrTo>
                <a:srgbClr val="FFFFFF">
                  <a:alpha val="0"/>
                </a:srgbClr>
              </a:clrTo>
            </a:clrChange>
            <a:alphaModFix/>
            <a:extLst>
              <a:ext uri="{28A0092B-C50C-407E-A947-70E740481C1C}">
                <a14:useLocalDpi xmlns:a14="http://schemas.microsoft.com/office/drawing/2010/main" val="0"/>
              </a:ext>
            </a:extLst>
          </a:blip>
          <a:srcRect l="17017" t="24245" b="27083"/>
          <a:stretch/>
        </p:blipFill>
        <p:spPr>
          <a:xfrm>
            <a:off x="10310931" y="4631968"/>
            <a:ext cx="803835" cy="224316"/>
          </a:xfrm>
          <a:prstGeom prst="rect">
            <a:avLst/>
          </a:prstGeom>
        </p:spPr>
      </p:pic>
      <p:pic>
        <p:nvPicPr>
          <p:cNvPr id="125" name="Image 124">
            <a:extLst>
              <a:ext uri="{FF2B5EF4-FFF2-40B4-BE49-F238E27FC236}">
                <a16:creationId xmlns:a16="http://schemas.microsoft.com/office/drawing/2014/main" id="{8FBED043-A203-40BA-8D5C-4E837436C1A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873789" y="4099913"/>
            <a:ext cx="470515" cy="410419"/>
          </a:xfrm>
          <a:prstGeom prst="rect">
            <a:avLst/>
          </a:prstGeom>
        </p:spPr>
      </p:pic>
      <p:pic>
        <p:nvPicPr>
          <p:cNvPr id="126" name="Picture 2" descr="La Maison de Blandine pour rompre la solitude des personnes âgées">
            <a:extLst>
              <a:ext uri="{FF2B5EF4-FFF2-40B4-BE49-F238E27FC236}">
                <a16:creationId xmlns:a16="http://schemas.microsoft.com/office/drawing/2014/main" id="{9D83BF36-0B32-478F-B3C2-098C160C12BC}"/>
              </a:ext>
            </a:extLst>
          </p:cNvPr>
          <p:cNvPicPr>
            <a:picLocks noChangeAspect="1" noChangeArrowheads="1"/>
          </p:cNvPicPr>
          <p:nvPr/>
        </p:nvPicPr>
        <p:blipFill rotWithShape="1">
          <a:blip r:embed="rId21">
            <a:clrChange>
              <a:clrFrom>
                <a:srgbClr val="FFFFFE"/>
              </a:clrFrom>
              <a:clrTo>
                <a:srgbClr val="FFFFFE">
                  <a:alpha val="0"/>
                </a:srgbClr>
              </a:clrTo>
            </a:clrChange>
            <a:extLst>
              <a:ext uri="{28A0092B-C50C-407E-A947-70E740481C1C}">
                <a14:useLocalDpi xmlns:a14="http://schemas.microsoft.com/office/drawing/2010/main" val="0"/>
              </a:ext>
            </a:extLst>
          </a:blip>
          <a:srcRect t="14174" b="10473"/>
          <a:stretch/>
        </p:blipFill>
        <p:spPr bwMode="auto">
          <a:xfrm>
            <a:off x="9939566" y="4166496"/>
            <a:ext cx="606661" cy="378456"/>
          </a:xfrm>
          <a:prstGeom prst="rect">
            <a:avLst/>
          </a:prstGeom>
          <a:noFill/>
          <a:extLst>
            <a:ext uri="{909E8E84-426E-40DD-AFC4-6F175D3DCCD1}">
              <a14:hiddenFill xmlns:a14="http://schemas.microsoft.com/office/drawing/2010/main">
                <a:solidFill>
                  <a:srgbClr val="FFFFFF"/>
                </a:solidFill>
              </a14:hiddenFill>
            </a:ext>
          </a:extLst>
        </p:spPr>
      </p:pic>
      <p:sp>
        <p:nvSpPr>
          <p:cNvPr id="59" name="Titre 9">
            <a:extLst>
              <a:ext uri="{FF2B5EF4-FFF2-40B4-BE49-F238E27FC236}">
                <a16:creationId xmlns:a16="http://schemas.microsoft.com/office/drawing/2014/main" id="{125DCD1D-61BC-47AA-AE5E-6F755F97BECE}"/>
              </a:ext>
            </a:extLst>
          </p:cNvPr>
          <p:cNvSpPr txBox="1">
            <a:spLocks/>
          </p:cNvSpPr>
          <p:nvPr/>
        </p:nvSpPr>
        <p:spPr>
          <a:xfrm>
            <a:off x="979645" y="604446"/>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800" b="0" i="1" u="none" strike="noStrike" kern="1200" cap="none" spc="0" normalizeH="0" baseline="0" noProof="0" dirty="0">
                <a:ln>
                  <a:noFill/>
                </a:ln>
                <a:solidFill>
                  <a:srgbClr val="E5281D"/>
                </a:solidFill>
                <a:effectLst/>
                <a:uLnTx/>
                <a:uFillTx/>
                <a:latin typeface="Arial" panose="020B0604020202020204"/>
                <a:ea typeface="+mj-ea"/>
                <a:cs typeface="+mj-cs"/>
              </a:rPr>
              <a:t>Cartographie par région*</a:t>
            </a:r>
            <a:endParaRPr kumimoji="0" lang="fr-GB" sz="28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pic>
        <p:nvPicPr>
          <p:cNvPr id="3" name="Image 6">
            <a:extLst>
              <a:ext uri="{FF2B5EF4-FFF2-40B4-BE49-F238E27FC236}">
                <a16:creationId xmlns:a16="http://schemas.microsoft.com/office/drawing/2014/main" id="{A818E157-9666-47C2-88C2-B60403899AEC}"/>
              </a:ext>
            </a:extLst>
          </p:cNvPr>
          <p:cNvPicPr>
            <a:picLocks noChangeAspect="1"/>
          </p:cNvPicPr>
          <p:nvPr/>
        </p:nvPicPr>
        <p:blipFill>
          <a:blip r:embed="rId22"/>
          <a:stretch>
            <a:fillRect/>
          </a:stretch>
        </p:blipFill>
        <p:spPr>
          <a:xfrm>
            <a:off x="4703425" y="4290665"/>
            <a:ext cx="451629" cy="451752"/>
          </a:xfrm>
          <a:prstGeom prst="rect">
            <a:avLst/>
          </a:prstGeom>
        </p:spPr>
      </p:pic>
      <p:sp>
        <p:nvSpPr>
          <p:cNvPr id="66" name="Titre 9">
            <a:extLst>
              <a:ext uri="{FF2B5EF4-FFF2-40B4-BE49-F238E27FC236}">
                <a16:creationId xmlns:a16="http://schemas.microsoft.com/office/drawing/2014/main" id="{B8CD26C7-D532-4F2B-A41F-DFBD426AF764}"/>
              </a:ext>
            </a:extLst>
          </p:cNvPr>
          <p:cNvSpPr txBox="1">
            <a:spLocks/>
          </p:cNvSpPr>
          <p:nvPr/>
        </p:nvSpPr>
        <p:spPr>
          <a:xfrm>
            <a:off x="979645" y="1231198"/>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*Adresses des sièges sociaux</a:t>
            </a:r>
            <a:endParaRPr kumimoji="0" lang="fr-GB" sz="14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pic>
        <p:nvPicPr>
          <p:cNvPr id="67" name="Image 66">
            <a:extLst>
              <a:ext uri="{FF2B5EF4-FFF2-40B4-BE49-F238E27FC236}">
                <a16:creationId xmlns:a16="http://schemas.microsoft.com/office/drawing/2014/main" id="{54275F81-5EC1-4CEF-A1F5-E40D66CE1C1B}"/>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2444" y="4292937"/>
            <a:ext cx="340481" cy="469369"/>
          </a:xfrm>
          <a:prstGeom prst="rect">
            <a:avLst/>
          </a:prstGeom>
        </p:spPr>
      </p:pic>
      <p:pic>
        <p:nvPicPr>
          <p:cNvPr id="51" name="Picture 2" descr="Coloriage Carte de la Corse à imprimer sur COLORIAGES .info">
            <a:extLst>
              <a:ext uri="{FF2B5EF4-FFF2-40B4-BE49-F238E27FC236}">
                <a16:creationId xmlns:a16="http://schemas.microsoft.com/office/drawing/2014/main" id="{6E0A2EED-5725-44D1-988D-01C9AF7849B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717180" y="6166028"/>
            <a:ext cx="453989" cy="985805"/>
          </a:xfrm>
          <a:prstGeom prst="rect">
            <a:avLst/>
          </a:prstGeom>
          <a:noFill/>
          <a:extLst>
            <a:ext uri="{909E8E84-426E-40DD-AFC4-6F175D3DCCD1}">
              <a14:hiddenFill xmlns:a14="http://schemas.microsoft.com/office/drawing/2010/main">
                <a:solidFill>
                  <a:srgbClr val="FFFFFF"/>
                </a:solidFill>
              </a14:hiddenFill>
            </a:ext>
          </a:extLst>
        </p:spPr>
      </p:pic>
      <p:sp>
        <p:nvSpPr>
          <p:cNvPr id="52" name="Titre 9">
            <a:extLst>
              <a:ext uri="{FF2B5EF4-FFF2-40B4-BE49-F238E27FC236}">
                <a16:creationId xmlns:a16="http://schemas.microsoft.com/office/drawing/2014/main" id="{172F144E-23B0-4AD4-868D-18DA9F79F0F8}"/>
              </a:ext>
            </a:extLst>
          </p:cNvPr>
          <p:cNvSpPr txBox="1">
            <a:spLocks/>
          </p:cNvSpPr>
          <p:nvPr/>
        </p:nvSpPr>
        <p:spPr>
          <a:xfrm>
            <a:off x="9676705" y="174510"/>
            <a:ext cx="2918071" cy="310484"/>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r"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Situation en Janvier 2022</a:t>
            </a:r>
            <a:endParaRPr kumimoji="0" lang="fr-GB" sz="1400" b="0" i="1" u="none" strike="noStrike" kern="1200" cap="none" spc="0" normalizeH="0" baseline="0" noProof="0" dirty="0">
              <a:ln>
                <a:noFill/>
              </a:ln>
              <a:solidFill>
                <a:srgbClr val="E5281D"/>
              </a:solidFill>
              <a:effectLst/>
              <a:highlight>
                <a:srgbClr val="FFFF00"/>
              </a:highlight>
              <a:uLnTx/>
              <a:uFillTx/>
              <a:latin typeface="Arial" panose="020B0604020202020204"/>
              <a:ea typeface="+mj-ea"/>
              <a:cs typeface="+mj-cs"/>
            </a:endParaRPr>
          </a:p>
        </p:txBody>
      </p:sp>
    </p:spTree>
    <p:extLst>
      <p:ext uri="{BB962C8B-B14F-4D97-AF65-F5344CB8AC3E}">
        <p14:creationId xmlns:p14="http://schemas.microsoft.com/office/powerpoint/2010/main" val="2121909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1127"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fr-FR" sz="1100" b="1" i="0" u="none" strike="noStrike" kern="1200" cap="none" spc="0" normalizeH="0" baseline="0" noProof="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lnSpc>
                  <a:spcPct val="150000"/>
                </a:lnSpc>
                <a:spcBef>
                  <a:spcPts val="0"/>
                </a:spcBef>
                <a:spcAft>
                  <a:spcPts val="0"/>
                </a:spcAft>
                <a:buClr>
                  <a:srgbClr val="62C36D"/>
                </a:buClr>
                <a:buSzTx/>
                <a:tabLst/>
                <a:defRPr/>
              </a:pPr>
              <a:r>
                <a:rPr lang="fr-FR" sz="1400" b="1" dirty="0">
                  <a:solidFill>
                    <a:srgbClr val="E5281D"/>
                  </a:solidFill>
                  <a:latin typeface="Arial" panose="020B0604020202020204"/>
                  <a:ea typeface="+mj-ea"/>
                  <a:cs typeface="+mj-cs"/>
                </a:rPr>
                <a:t>Entreprises à impact (ESS, ESUS, à mission...) dont les services concourent à : </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Prévenir, éduquer </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Accéder aux services et aux équipements de santé </a:t>
              </a:r>
            </a:p>
            <a:p>
              <a:pPr marL="285750" indent="-285750" algn="just">
                <a:lnSpc>
                  <a:spcPct val="150000"/>
                </a:lnSpc>
                <a:buClr>
                  <a:srgbClr val="62C36D"/>
                </a:buClr>
                <a:buFont typeface="Wingdings" panose="05000000000000000000" pitchFamily="2" charset="2"/>
                <a:buChar char="ü"/>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Lutter contre les déserts médicaux</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Soutenir les acteurs du secteur sanitaire et médico-social</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Objectifs</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1</a:t>
                </a:r>
              </a:p>
            </p:txBody>
          </p:sp>
        </p:grpSp>
      </p:grpSp>
      <p:grpSp>
        <p:nvGrpSpPr>
          <p:cNvPr id="83" name="Groupe 82">
            <a:extLst>
              <a:ext uri="{FF2B5EF4-FFF2-40B4-BE49-F238E27FC236}">
                <a16:creationId xmlns:a16="http://schemas.microsoft.com/office/drawing/2014/main" id="{06B782F3-EA2D-4BC7-A38A-08204E9765E8}"/>
              </a:ext>
            </a:extLst>
          </p:cNvPr>
          <p:cNvGrpSpPr/>
          <p:nvPr/>
        </p:nvGrpSpPr>
        <p:grpSpPr>
          <a:xfrm>
            <a:off x="1091127" y="1980629"/>
            <a:ext cx="2874602" cy="3238055"/>
            <a:chOff x="1069599" y="1938168"/>
            <a:chExt cx="2874602" cy="3238055"/>
          </a:xfrm>
        </p:grpSpPr>
        <p:pic>
          <p:nvPicPr>
            <p:cNvPr id="99" name="Graphique 98">
              <a:extLst>
                <a:ext uri="{FF2B5EF4-FFF2-40B4-BE49-F238E27FC236}">
                  <a16:creationId xmlns:a16="http://schemas.microsoft.com/office/drawing/2014/main" id="{9F86A8B4-A87C-42CA-A4A6-A95C3B1E4213}"/>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599" y="1938168"/>
              <a:ext cx="2874602" cy="3238055"/>
            </a:xfrm>
            <a:prstGeom prst="rect">
              <a:avLst/>
            </a:prstGeom>
          </p:spPr>
        </p:pic>
        <p:sp>
          <p:nvSpPr>
            <p:cNvPr id="103" name="Espace réservé du texte 11">
              <a:extLst>
                <a:ext uri="{FF2B5EF4-FFF2-40B4-BE49-F238E27FC236}">
                  <a16:creationId xmlns:a16="http://schemas.microsoft.com/office/drawing/2014/main" id="{C6FB840E-55BB-4B70-9AA0-04697A634411}"/>
                </a:ext>
              </a:extLst>
            </p:cNvPr>
            <p:cNvSpPr txBox="1">
              <a:spLocks/>
            </p:cNvSpPr>
            <p:nvPr/>
          </p:nvSpPr>
          <p:spPr>
            <a:xfrm>
              <a:off x="1199327" y="2929902"/>
              <a:ext cx="2615147"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2400" b="1" i="0" u="none" strike="noStrike" kern="1200" cap="none" spc="0" normalizeH="0" baseline="0" noProof="0">
                  <a:ln>
                    <a:noFill/>
                  </a:ln>
                  <a:solidFill>
                    <a:srgbClr val="E5281D"/>
                  </a:solidFill>
                  <a:effectLst/>
                  <a:uLnTx/>
                  <a:uFillTx/>
                  <a:latin typeface="Arial" panose="020B0604020202020204"/>
                  <a:ea typeface="+mn-ea"/>
                  <a:cs typeface="+mn-cs"/>
                </a:rPr>
                <a:t>Santé</a:t>
              </a: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a:ln>
                  <a:noFill/>
                </a:ln>
                <a:solidFill>
                  <a:srgbClr val="E5281D"/>
                </a:solidFill>
                <a:effectLst/>
                <a:uLnTx/>
                <a:uFillTx/>
                <a:latin typeface="Arial" panose="020B0604020202020204"/>
                <a:ea typeface="+mn-ea"/>
                <a:cs typeface="+mn-cs"/>
              </a:endParaRP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1600" b="0" i="1" u="none" strike="noStrike" kern="1200" cap="none" spc="0" normalizeH="0" baseline="0" noProof="0">
                  <a:ln>
                    <a:noFill/>
                  </a:ln>
                  <a:solidFill>
                    <a:srgbClr val="E5281D"/>
                  </a:solidFill>
                  <a:effectLst/>
                  <a:uLnTx/>
                  <a:uFillTx/>
                  <a:latin typeface="Arial" panose="020B0604020202020204"/>
                  <a:ea typeface="+mn-ea"/>
                  <a:cs typeface="+mn-cs"/>
                </a:rPr>
                <a:t>Permettre un accès aux soins simple et accessible à tous</a:t>
              </a:r>
            </a:p>
          </p:txBody>
        </p:sp>
        <p:pic>
          <p:nvPicPr>
            <p:cNvPr id="106" name="Graphique 105" descr="Médical">
              <a:extLst>
                <a:ext uri="{FF2B5EF4-FFF2-40B4-BE49-F238E27FC236}">
                  <a16:creationId xmlns:a16="http://schemas.microsoft.com/office/drawing/2014/main" id="{49044EE4-D15E-4ECB-8700-AC154E0113F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083352" y="2358058"/>
              <a:ext cx="847096" cy="847096"/>
            </a:xfrm>
            <a:prstGeom prst="rect">
              <a:avLst/>
            </a:prstGeom>
          </p:spPr>
        </p:pic>
      </p:grpSp>
      <p:cxnSp>
        <p:nvCxnSpPr>
          <p:cNvPr id="108" name="Connecteur : en angle 107">
            <a:extLst>
              <a:ext uri="{FF2B5EF4-FFF2-40B4-BE49-F238E27FC236}">
                <a16:creationId xmlns:a16="http://schemas.microsoft.com/office/drawing/2014/main" id="{4490D336-D630-41F9-BB51-2A2CCF1424D7}"/>
              </a:ext>
            </a:extLst>
          </p:cNvPr>
          <p:cNvCxnSpPr>
            <a:cxnSpLocks/>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itre 9">
            <a:extLst>
              <a:ext uri="{FF2B5EF4-FFF2-40B4-BE49-F238E27FC236}">
                <a16:creationId xmlns:a16="http://schemas.microsoft.com/office/drawing/2014/main" id="{AAC28A5A-9F04-43D2-AD4A-EFDE3942568F}"/>
              </a:ext>
            </a:extLst>
          </p:cNvPr>
          <p:cNvSpPr txBox="1">
            <a:spLocks/>
          </p:cNvSpPr>
          <p:nvPr/>
        </p:nvSpPr>
        <p:spPr>
          <a:xfrm>
            <a:off x="979643" y="604446"/>
            <a:ext cx="727767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3000" b="0" i="0" u="none" strike="noStrike" kern="1200" cap="none" spc="0" normalizeH="0" baseline="0" noProof="0" dirty="0">
                <a:ln>
                  <a:noFill/>
                </a:ln>
                <a:solidFill>
                  <a:srgbClr val="E5281D"/>
                </a:solidFill>
                <a:effectLst/>
                <a:uLnTx/>
                <a:uFillTx/>
                <a:latin typeface="Arial" panose="020B0604020202020204"/>
                <a:ea typeface="+mj-ea"/>
                <a:cs typeface="+mj-cs"/>
              </a:rPr>
              <a:t>La Santé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0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grpSp>
        <p:nvGrpSpPr>
          <p:cNvPr id="16" name="Groupe 15">
            <a:extLst>
              <a:ext uri="{FF2B5EF4-FFF2-40B4-BE49-F238E27FC236}">
                <a16:creationId xmlns:a16="http://schemas.microsoft.com/office/drawing/2014/main" id="{B0110EFD-4D13-4AE0-ACE3-F12A90D6B814}"/>
              </a:ext>
            </a:extLst>
          </p:cNvPr>
          <p:cNvGrpSpPr/>
          <p:nvPr/>
        </p:nvGrpSpPr>
        <p:grpSpPr>
          <a:xfrm>
            <a:off x="4122135" y="3888495"/>
            <a:ext cx="7570247" cy="1360348"/>
            <a:chOff x="4122135" y="3888495"/>
            <a:chExt cx="7570247" cy="1360348"/>
          </a:xfrm>
        </p:grpSpPr>
        <p:sp>
          <p:nvSpPr>
            <p:cNvPr id="107" name="Rectangle : coins arrondis 106">
              <a:extLst>
                <a:ext uri="{FF2B5EF4-FFF2-40B4-BE49-F238E27FC236}">
                  <a16:creationId xmlns:a16="http://schemas.microsoft.com/office/drawing/2014/main" id="{C118E555-AB37-4E77-BEB9-E697B4EFB73C}"/>
                </a:ext>
              </a:extLst>
            </p:cNvPr>
            <p:cNvSpPr/>
            <p:nvPr/>
          </p:nvSpPr>
          <p:spPr>
            <a:xfrm>
              <a:off x="7169941" y="4131890"/>
              <a:ext cx="4522441" cy="1114374"/>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457200" rtl="0" eaLnBrk="1" fontAlgn="auto" latinLnBrk="0" hangingPunct="1">
                <a:lnSpc>
                  <a:spcPct val="150000"/>
                </a:lnSpc>
                <a:spcBef>
                  <a:spcPts val="0"/>
                </a:spcBef>
                <a:spcAft>
                  <a:spcPts val="0"/>
                </a:spcAft>
                <a:buClr>
                  <a:srgbClr val="62C36D"/>
                </a:buClr>
                <a:buSzTx/>
                <a:buFontTx/>
                <a:buNone/>
                <a:tabLst/>
                <a:defRPr/>
              </a:pPr>
              <a:endParaRPr kumimoji="0" lang="fr-FR" sz="1400" b="1"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pic>
          <p:nvPicPr>
            <p:cNvPr id="13" name="Image 12">
              <a:extLst>
                <a:ext uri="{FF2B5EF4-FFF2-40B4-BE49-F238E27FC236}">
                  <a16:creationId xmlns:a16="http://schemas.microsoft.com/office/drawing/2014/main" id="{4938F7DB-1C87-456D-A48E-0462AB6EA5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5229" y="4129311"/>
              <a:ext cx="1114773" cy="1114773"/>
            </a:xfrm>
            <a:prstGeom prst="rect">
              <a:avLst/>
            </a:prstGeom>
          </p:spPr>
        </p:pic>
        <p:grpSp>
          <p:nvGrpSpPr>
            <p:cNvPr id="12" name="Groupe 11">
              <a:extLst>
                <a:ext uri="{FF2B5EF4-FFF2-40B4-BE49-F238E27FC236}">
                  <a16:creationId xmlns:a16="http://schemas.microsoft.com/office/drawing/2014/main" id="{704D2B29-55C6-4BCC-92EA-2BE8B5FEEB60}"/>
                </a:ext>
              </a:extLst>
            </p:cNvPr>
            <p:cNvGrpSpPr/>
            <p:nvPr/>
          </p:nvGrpSpPr>
          <p:grpSpPr>
            <a:xfrm>
              <a:off x="4122135" y="3888495"/>
              <a:ext cx="2557269" cy="216000"/>
              <a:chOff x="4122135" y="3888495"/>
              <a:chExt cx="2579057" cy="216000"/>
            </a:xfrm>
          </p:grpSpPr>
          <p:sp>
            <p:nvSpPr>
              <p:cNvPr id="82" name="Titre 9">
                <a:extLst>
                  <a:ext uri="{FF2B5EF4-FFF2-40B4-BE49-F238E27FC236}">
                    <a16:creationId xmlns:a16="http://schemas.microsoft.com/office/drawing/2014/main" id="{D41D4263-49AE-45C0-A926-80E3A6FD3A7C}"/>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78" name="Ellipse 77">
                <a:extLst>
                  <a:ext uri="{FF2B5EF4-FFF2-40B4-BE49-F238E27FC236}">
                    <a16:creationId xmlns:a16="http://schemas.microsoft.com/office/drawing/2014/main" id="{256DA30A-598B-4B8F-9FA4-C24C0675DB5C}"/>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nvGrpSpPr>
            <p:cNvPr id="15" name="Groupe 14">
              <a:extLst>
                <a:ext uri="{FF2B5EF4-FFF2-40B4-BE49-F238E27FC236}">
                  <a16:creationId xmlns:a16="http://schemas.microsoft.com/office/drawing/2014/main" id="{4E79936C-24CC-4369-954A-3E19CD5BF7F0}"/>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pic>
          <p:nvPicPr>
            <p:cNvPr id="110" name="Image 109">
              <a:extLst>
                <a:ext uri="{FF2B5EF4-FFF2-40B4-BE49-F238E27FC236}">
                  <a16:creationId xmlns:a16="http://schemas.microsoft.com/office/drawing/2014/main" id="{A428EF3A-CA7A-4090-82E1-070A2B13323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66142" y="4129311"/>
              <a:ext cx="1116000" cy="1119532"/>
            </a:xfrm>
            <a:prstGeom prst="rect">
              <a:avLst/>
            </a:prstGeom>
          </p:spPr>
        </p:pic>
        <p:grpSp>
          <p:nvGrpSpPr>
            <p:cNvPr id="111" name="Groupe 110">
              <a:extLst>
                <a:ext uri="{FF2B5EF4-FFF2-40B4-BE49-F238E27FC236}">
                  <a16:creationId xmlns:a16="http://schemas.microsoft.com/office/drawing/2014/main" id="{CC91744F-A23D-43A9-9D38-68DFF2D86EA8}"/>
                </a:ext>
              </a:extLst>
            </p:cNvPr>
            <p:cNvGrpSpPr>
              <a:grpSpLocks noChangeAspect="1"/>
            </p:cNvGrpSpPr>
            <p:nvPr/>
          </p:nvGrpSpPr>
          <p:grpSpPr>
            <a:xfrm>
              <a:off x="10235726" y="4293077"/>
              <a:ext cx="689338" cy="792000"/>
              <a:chOff x="10644510" y="4990157"/>
              <a:chExt cx="1063815" cy="1222274"/>
            </a:xfrm>
          </p:grpSpPr>
          <p:grpSp>
            <p:nvGrpSpPr>
              <p:cNvPr id="112" name="Groupe 111">
                <a:extLst>
                  <a:ext uri="{FF2B5EF4-FFF2-40B4-BE49-F238E27FC236}">
                    <a16:creationId xmlns:a16="http://schemas.microsoft.com/office/drawing/2014/main" id="{D96D795A-775F-4D82-8CB6-4541F5DED8C5}"/>
                  </a:ext>
                </a:extLst>
              </p:cNvPr>
              <p:cNvGrpSpPr/>
              <p:nvPr/>
            </p:nvGrpSpPr>
            <p:grpSpPr>
              <a:xfrm rot="5400000">
                <a:off x="10565281" y="5069386"/>
                <a:ext cx="1222274" cy="1063815"/>
                <a:chOff x="1129391" y="1358833"/>
                <a:chExt cx="1222274" cy="1063815"/>
              </a:xfrm>
            </p:grpSpPr>
            <p:sp>
              <p:nvSpPr>
                <p:cNvPr id="115" name="Hexagone 114">
                  <a:extLst>
                    <a:ext uri="{FF2B5EF4-FFF2-40B4-BE49-F238E27FC236}">
                      <a16:creationId xmlns:a16="http://schemas.microsoft.com/office/drawing/2014/main" id="{641C7242-F270-4A6C-9FA1-A96EDEA72D97}"/>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6" name="Graphique 115">
                  <a:extLst>
                    <a:ext uri="{FF2B5EF4-FFF2-40B4-BE49-F238E27FC236}">
                      <a16:creationId xmlns:a16="http://schemas.microsoft.com/office/drawing/2014/main" id="{4CE7F10E-0A93-4417-A6D2-3E64D609FE9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113" name="Image 112" descr="Une image contenant capture d’écran&#10;&#10;Description générée automatiquement">
                <a:extLst>
                  <a:ext uri="{FF2B5EF4-FFF2-40B4-BE49-F238E27FC236}">
                    <a16:creationId xmlns:a16="http://schemas.microsoft.com/office/drawing/2014/main" id="{46FB12A1-B342-47FC-AC9C-138E44003888}"/>
                  </a:ext>
                </a:extLst>
              </p:cNvPr>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747911" y="5339385"/>
                <a:ext cx="857014" cy="525737"/>
              </a:xfrm>
              <a:prstGeom prst="rect">
                <a:avLst/>
              </a:prstGeom>
            </p:spPr>
          </p:pic>
        </p:grpSp>
        <p:grpSp>
          <p:nvGrpSpPr>
            <p:cNvPr id="117" name="Groupe 116">
              <a:extLst>
                <a:ext uri="{FF2B5EF4-FFF2-40B4-BE49-F238E27FC236}">
                  <a16:creationId xmlns:a16="http://schemas.microsoft.com/office/drawing/2014/main" id="{ABF75DCC-FC31-412D-83A6-6A983B6809B1}"/>
                </a:ext>
              </a:extLst>
            </p:cNvPr>
            <p:cNvGrpSpPr>
              <a:grpSpLocks noChangeAspect="1"/>
            </p:cNvGrpSpPr>
            <p:nvPr/>
          </p:nvGrpSpPr>
          <p:grpSpPr>
            <a:xfrm>
              <a:off x="9469570" y="4293077"/>
              <a:ext cx="689338" cy="792000"/>
              <a:chOff x="9345866" y="4990157"/>
              <a:chExt cx="1063815" cy="1222274"/>
            </a:xfrm>
          </p:grpSpPr>
          <p:grpSp>
            <p:nvGrpSpPr>
              <p:cNvPr id="118" name="Groupe 117">
                <a:extLst>
                  <a:ext uri="{FF2B5EF4-FFF2-40B4-BE49-F238E27FC236}">
                    <a16:creationId xmlns:a16="http://schemas.microsoft.com/office/drawing/2014/main" id="{B27279BC-67F1-4A9F-A49C-71A8F305F827}"/>
                  </a:ext>
                </a:extLst>
              </p:cNvPr>
              <p:cNvGrpSpPr/>
              <p:nvPr/>
            </p:nvGrpSpPr>
            <p:grpSpPr>
              <a:xfrm rot="5400000">
                <a:off x="9266637" y="5069386"/>
                <a:ext cx="1222274" cy="1063815"/>
                <a:chOff x="1129391" y="1358833"/>
                <a:chExt cx="1222274" cy="1063815"/>
              </a:xfrm>
            </p:grpSpPr>
            <p:sp>
              <p:nvSpPr>
                <p:cNvPr id="120" name="Hexagone 119">
                  <a:extLst>
                    <a:ext uri="{FF2B5EF4-FFF2-40B4-BE49-F238E27FC236}">
                      <a16:creationId xmlns:a16="http://schemas.microsoft.com/office/drawing/2014/main" id="{3217D5FC-50FB-42F5-BA51-B27479989AD2}"/>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21" name="Graphique 120">
                  <a:extLst>
                    <a:ext uri="{FF2B5EF4-FFF2-40B4-BE49-F238E27FC236}">
                      <a16:creationId xmlns:a16="http://schemas.microsoft.com/office/drawing/2014/main" id="{9E86D526-C040-4A6A-B54A-B62DE994757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119" name="Image 118" descr="Une image contenant lumière, dessin&#10;&#10;Description générée automatiquement">
                <a:extLst>
                  <a:ext uri="{FF2B5EF4-FFF2-40B4-BE49-F238E27FC236}">
                    <a16:creationId xmlns:a16="http://schemas.microsoft.com/office/drawing/2014/main" id="{BBCE4B92-DAF5-4F08-8640-D17F458B8C9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464363" y="5342247"/>
                <a:ext cx="826822" cy="520012"/>
              </a:xfrm>
              <a:prstGeom prst="rect">
                <a:avLst/>
              </a:prstGeom>
            </p:spPr>
          </p:pic>
        </p:grpSp>
        <p:grpSp>
          <p:nvGrpSpPr>
            <p:cNvPr id="122" name="Groupe 121">
              <a:extLst>
                <a:ext uri="{FF2B5EF4-FFF2-40B4-BE49-F238E27FC236}">
                  <a16:creationId xmlns:a16="http://schemas.microsoft.com/office/drawing/2014/main" id="{97566F58-8BC2-4722-A165-675396999356}"/>
                </a:ext>
              </a:extLst>
            </p:cNvPr>
            <p:cNvGrpSpPr>
              <a:grpSpLocks noChangeAspect="1"/>
            </p:cNvGrpSpPr>
            <p:nvPr/>
          </p:nvGrpSpPr>
          <p:grpSpPr>
            <a:xfrm>
              <a:off x="8703414" y="4293077"/>
              <a:ext cx="689338" cy="792000"/>
              <a:chOff x="8047221" y="4990157"/>
              <a:chExt cx="1063815" cy="1222274"/>
            </a:xfrm>
          </p:grpSpPr>
          <p:grpSp>
            <p:nvGrpSpPr>
              <p:cNvPr id="123" name="Groupe 122">
                <a:extLst>
                  <a:ext uri="{FF2B5EF4-FFF2-40B4-BE49-F238E27FC236}">
                    <a16:creationId xmlns:a16="http://schemas.microsoft.com/office/drawing/2014/main" id="{18431923-3787-46B4-9127-6093E397918C}"/>
                  </a:ext>
                </a:extLst>
              </p:cNvPr>
              <p:cNvGrpSpPr/>
              <p:nvPr/>
            </p:nvGrpSpPr>
            <p:grpSpPr>
              <a:xfrm rot="5400000">
                <a:off x="7967992" y="5069386"/>
                <a:ext cx="1222274" cy="1063815"/>
                <a:chOff x="1129391" y="1358833"/>
                <a:chExt cx="1222274" cy="1063815"/>
              </a:xfrm>
            </p:grpSpPr>
            <p:sp>
              <p:nvSpPr>
                <p:cNvPr id="125" name="Hexagone 124">
                  <a:extLst>
                    <a:ext uri="{FF2B5EF4-FFF2-40B4-BE49-F238E27FC236}">
                      <a16:creationId xmlns:a16="http://schemas.microsoft.com/office/drawing/2014/main" id="{537780CD-162C-4593-A4BF-6D16559AA1B3}"/>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26" name="Graphique 125">
                  <a:extLst>
                    <a:ext uri="{FF2B5EF4-FFF2-40B4-BE49-F238E27FC236}">
                      <a16:creationId xmlns:a16="http://schemas.microsoft.com/office/drawing/2014/main" id="{5FF4FCAE-9E8A-47C2-8E00-E952BD15377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124" name="Image 123">
                <a:extLst>
                  <a:ext uri="{FF2B5EF4-FFF2-40B4-BE49-F238E27FC236}">
                    <a16:creationId xmlns:a16="http://schemas.microsoft.com/office/drawing/2014/main" id="{957950F4-4878-44D2-9D36-4BA6F82452C8}"/>
                  </a:ext>
                </a:extLst>
              </p:cNvPr>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40978" y="5313359"/>
                <a:ext cx="676302" cy="577789"/>
              </a:xfrm>
              <a:prstGeom prst="rect">
                <a:avLst/>
              </a:prstGeom>
            </p:spPr>
          </p:pic>
        </p:grpSp>
        <p:grpSp>
          <p:nvGrpSpPr>
            <p:cNvPr id="127" name="Groupe 126">
              <a:extLst>
                <a:ext uri="{FF2B5EF4-FFF2-40B4-BE49-F238E27FC236}">
                  <a16:creationId xmlns:a16="http://schemas.microsoft.com/office/drawing/2014/main" id="{9EDE916A-D683-4CD7-88F5-39D0E9DEE66A}"/>
                </a:ext>
              </a:extLst>
            </p:cNvPr>
            <p:cNvGrpSpPr>
              <a:grpSpLocks noChangeAspect="1"/>
            </p:cNvGrpSpPr>
            <p:nvPr/>
          </p:nvGrpSpPr>
          <p:grpSpPr>
            <a:xfrm>
              <a:off x="7937258" y="4293077"/>
              <a:ext cx="689338" cy="792000"/>
              <a:chOff x="6729573" y="4973191"/>
              <a:chExt cx="1063815" cy="1222274"/>
            </a:xfrm>
          </p:grpSpPr>
          <p:grpSp>
            <p:nvGrpSpPr>
              <p:cNvPr id="128" name="Groupe 127">
                <a:extLst>
                  <a:ext uri="{FF2B5EF4-FFF2-40B4-BE49-F238E27FC236}">
                    <a16:creationId xmlns:a16="http://schemas.microsoft.com/office/drawing/2014/main" id="{5D594396-8110-4BC7-A875-B7C8FF18FE2A}"/>
                  </a:ext>
                </a:extLst>
              </p:cNvPr>
              <p:cNvGrpSpPr/>
              <p:nvPr/>
            </p:nvGrpSpPr>
            <p:grpSpPr>
              <a:xfrm rot="5400000">
                <a:off x="6650344" y="5052420"/>
                <a:ext cx="1222274" cy="1063815"/>
                <a:chOff x="1129391" y="1358833"/>
                <a:chExt cx="1222274" cy="1063815"/>
              </a:xfrm>
            </p:grpSpPr>
            <p:sp>
              <p:nvSpPr>
                <p:cNvPr id="130" name="Hexagone 129">
                  <a:extLst>
                    <a:ext uri="{FF2B5EF4-FFF2-40B4-BE49-F238E27FC236}">
                      <a16:creationId xmlns:a16="http://schemas.microsoft.com/office/drawing/2014/main" id="{2F09113A-6933-4554-87F5-77CA53C12840}"/>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1" name="Graphique 130">
                  <a:extLst>
                    <a:ext uri="{FF2B5EF4-FFF2-40B4-BE49-F238E27FC236}">
                      <a16:creationId xmlns:a16="http://schemas.microsoft.com/office/drawing/2014/main" id="{735EAA8A-E2DF-4937-83C4-9B728DC1BD2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129" name="Image 128">
                <a:extLst>
                  <a:ext uri="{FF2B5EF4-FFF2-40B4-BE49-F238E27FC236}">
                    <a16:creationId xmlns:a16="http://schemas.microsoft.com/office/drawing/2014/main" id="{194D11D8-5382-4D00-94E0-D7A850818CC9}"/>
                  </a:ext>
                </a:extLst>
              </p:cNvPr>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29311" y="5412419"/>
                <a:ext cx="864340" cy="345736"/>
              </a:xfrm>
              <a:prstGeom prst="rect">
                <a:avLst/>
              </a:prstGeom>
            </p:spPr>
          </p:pic>
        </p:grpSp>
        <p:grpSp>
          <p:nvGrpSpPr>
            <p:cNvPr id="133" name="Groupe 132">
              <a:extLst>
                <a:ext uri="{FF2B5EF4-FFF2-40B4-BE49-F238E27FC236}">
                  <a16:creationId xmlns:a16="http://schemas.microsoft.com/office/drawing/2014/main" id="{1A1D531E-0116-44FC-A707-CDDB46EFF1DE}"/>
                </a:ext>
              </a:extLst>
            </p:cNvPr>
            <p:cNvGrpSpPr/>
            <p:nvPr/>
          </p:nvGrpSpPr>
          <p:grpSpPr>
            <a:xfrm rot="5400000">
              <a:off x="7119190" y="4343828"/>
              <a:ext cx="792000" cy="690499"/>
              <a:chOff x="1130418" y="1357937"/>
              <a:chExt cx="1220219" cy="1065607"/>
            </a:xfrm>
          </p:grpSpPr>
          <p:sp>
            <p:nvSpPr>
              <p:cNvPr id="135" name="Hexagone 134">
                <a:extLst>
                  <a:ext uri="{FF2B5EF4-FFF2-40B4-BE49-F238E27FC236}">
                    <a16:creationId xmlns:a16="http://schemas.microsoft.com/office/drawing/2014/main" id="{B7394048-1B28-47AE-B98D-59C411BC15EB}"/>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6" name="Graphique 135">
                <a:extLst>
                  <a:ext uri="{FF2B5EF4-FFF2-40B4-BE49-F238E27FC236}">
                    <a16:creationId xmlns:a16="http://schemas.microsoft.com/office/drawing/2014/main" id="{70C0103B-4902-48A9-9562-528EC785182C}"/>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7724" y="1280631"/>
                <a:ext cx="1065607" cy="1220219"/>
              </a:xfrm>
              <a:prstGeom prst="rect">
                <a:avLst/>
              </a:prstGeom>
            </p:spPr>
          </p:pic>
        </p:grpSp>
        <p:pic>
          <p:nvPicPr>
            <p:cNvPr id="138" name="Image 137">
              <a:extLst>
                <a:ext uri="{FF2B5EF4-FFF2-40B4-BE49-F238E27FC236}">
                  <a16:creationId xmlns:a16="http://schemas.microsoft.com/office/drawing/2014/main" id="{B86A2CA0-24ED-4D42-8FD3-88CFBCCCFF01}"/>
                </a:ext>
              </a:extLst>
            </p:cNvPr>
            <p:cNvPicPr>
              <a:picLocks noChangeAspect="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98489" y="4546215"/>
              <a:ext cx="622389" cy="302436"/>
            </a:xfrm>
            <a:prstGeom prst="rect">
              <a:avLst/>
            </a:prstGeom>
            <a:noFill/>
          </p:spPr>
        </p:pic>
      </p:grpSp>
      <p:sp>
        <p:nvSpPr>
          <p:cNvPr id="55" name="Espace réservé du pied de page 2">
            <a:extLst>
              <a:ext uri="{FF2B5EF4-FFF2-40B4-BE49-F238E27FC236}">
                <a16:creationId xmlns:a16="http://schemas.microsoft.com/office/drawing/2014/main" id="{51E72C45-9EB6-4E82-A4B8-55F62F1A1F4A}"/>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3888805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que 38" descr="Médical">
            <a:extLst>
              <a:ext uri="{FF2B5EF4-FFF2-40B4-BE49-F238E27FC236}">
                <a16:creationId xmlns:a16="http://schemas.microsoft.com/office/drawing/2014/main" id="{E25D5993-5FBF-4E61-904F-5F70E34EF817}"/>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6362" y="3211566"/>
            <a:ext cx="542692" cy="542692"/>
          </a:xfrm>
          <a:prstGeom prst="rect">
            <a:avLst/>
          </a:prstGeom>
        </p:spPr>
      </p:pic>
      <p:sp>
        <p:nvSpPr>
          <p:cNvPr id="42" name="Rectangle 41">
            <a:extLst>
              <a:ext uri="{FF2B5EF4-FFF2-40B4-BE49-F238E27FC236}">
                <a16:creationId xmlns:a16="http://schemas.microsoft.com/office/drawing/2014/main" id="{A765E440-1CED-4F2E-9A44-D898EBF77F9C}"/>
              </a:ext>
            </a:extLst>
          </p:cNvPr>
          <p:cNvSpPr/>
          <p:nvPr/>
        </p:nvSpPr>
        <p:spPr>
          <a:xfrm>
            <a:off x="9099637" y="3379745"/>
            <a:ext cx="2993938" cy="835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nSpc>
                <a:spcPct val="90000"/>
              </a:lnSpc>
              <a:spcBef>
                <a:spcPct val="0"/>
              </a:spcBef>
              <a:spcAft>
                <a:spcPts val="600"/>
              </a:spcAft>
            </a:pPr>
            <a:r>
              <a:rPr lang="fr-FR" sz="2400" b="1" dirty="0">
                <a:solidFill>
                  <a:srgbClr val="8F1838"/>
                </a:solidFill>
              </a:rPr>
              <a:t>70 </a:t>
            </a:r>
            <a:r>
              <a:rPr lang="fr-FR" sz="2000" dirty="0">
                <a:solidFill>
                  <a:srgbClr val="000000"/>
                </a:solidFill>
              </a:rPr>
              <a:t>emplois créés dont</a:t>
            </a:r>
            <a:r>
              <a:rPr lang="fr-FR" sz="2000" dirty="0">
                <a:solidFill>
                  <a:srgbClr val="C31F33"/>
                </a:solidFill>
              </a:rPr>
              <a:t> </a:t>
            </a:r>
          </a:p>
          <a:p>
            <a:pPr marL="342900" indent="-342900">
              <a:lnSpc>
                <a:spcPct val="90000"/>
              </a:lnSpc>
              <a:spcBef>
                <a:spcPct val="0"/>
              </a:spcBef>
              <a:spcAft>
                <a:spcPts val="600"/>
              </a:spcAft>
              <a:buFont typeface="Wingdings" panose="05000000000000000000" pitchFamily="2" charset="2"/>
              <a:buChar char="Ø"/>
            </a:pPr>
            <a:r>
              <a:rPr lang="fr-FR" sz="2400" b="1" dirty="0">
                <a:solidFill>
                  <a:srgbClr val="E11484"/>
                </a:solidFill>
              </a:rPr>
              <a:t>34 </a:t>
            </a:r>
            <a:r>
              <a:rPr lang="fr-FR" sz="2000" dirty="0">
                <a:solidFill>
                  <a:srgbClr val="000000"/>
                </a:solidFill>
              </a:rPr>
              <a:t>en insertion</a:t>
            </a:r>
          </a:p>
        </p:txBody>
      </p:sp>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29</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ENVIE AUTONOMIE</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a:r>
              <a:rPr lang="fr-FR" sz="1400" dirty="0">
                <a:solidFill>
                  <a:srgbClr val="000000"/>
                </a:solidFill>
              </a:rPr>
              <a:t>Pilotage d’un réseau d’entreprises d’insertion dont la mission est de faciliter l’accès aux aides techniques pour tous, par la collecte, le tri et la rénovation, et la remise sur le marché à des prix solidaires de matériel médical.</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2015</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2020 : 70</a:t>
            </a:r>
            <a:r>
              <a:rPr lang="fr-FR" sz="1400" dirty="0">
                <a:solidFill>
                  <a:srgbClr val="000000"/>
                </a:solidFill>
              </a:rPr>
              <a:t>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760 k€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68" name="Titre 2">
            <a:extLst>
              <a:ext uri="{FF2B5EF4-FFF2-40B4-BE49-F238E27FC236}">
                <a16:creationId xmlns:a16="http://schemas.microsoft.com/office/drawing/2014/main" id="{5E0B2E16-1FC4-49F8-8DCB-B87E0EBA90D2}"/>
              </a:ext>
            </a:extLst>
          </p:cNvPr>
          <p:cNvSpPr txBox="1">
            <a:spLocks/>
          </p:cNvSpPr>
          <p:nvPr/>
        </p:nvSpPr>
        <p:spPr>
          <a:xfrm>
            <a:off x="10771581" y="317364"/>
            <a:ext cx="1978910" cy="528769"/>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000" dirty="0">
                <a:solidFill>
                  <a:schemeClr val="bg2">
                    <a:lumMod val="75000"/>
                  </a:schemeClr>
                </a:solidFill>
              </a:rPr>
              <a:t>Santé</a:t>
            </a: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SCIC</a:t>
            </a:r>
          </a:p>
          <a:p>
            <a:r>
              <a:rPr lang="fr-FR" sz="1400" dirty="0">
                <a:solidFill>
                  <a:srgbClr val="000000"/>
                </a:solidFill>
              </a:rPr>
              <a:t>Territoire : France entière</a:t>
            </a:r>
          </a:p>
          <a:p>
            <a:r>
              <a:rPr lang="fr-FR" sz="1400" dirty="0">
                <a:solidFill>
                  <a:srgbClr val="000000"/>
                </a:solidFill>
              </a:rPr>
              <a:t>Dirigeant : Philippe Robin</a:t>
            </a:r>
          </a:p>
        </p:txBody>
      </p:sp>
      <p:pic>
        <p:nvPicPr>
          <p:cNvPr id="35" name="Image 34">
            <a:extLst>
              <a:ext uri="{FF2B5EF4-FFF2-40B4-BE49-F238E27FC236}">
                <a16:creationId xmlns:a16="http://schemas.microsoft.com/office/drawing/2014/main" id="{5D4CA861-4740-4B99-B994-40C694140BB7}"/>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5238618" y="2971568"/>
            <a:ext cx="2471784" cy="1075058"/>
          </a:xfrm>
          <a:prstGeom prst="rect">
            <a:avLst/>
          </a:prstGeom>
          <a:noFill/>
          <a:ln>
            <a:noFill/>
          </a:ln>
        </p:spPr>
      </p:pic>
      <p:pic>
        <p:nvPicPr>
          <p:cNvPr id="48" name="Image 47">
            <a:extLst>
              <a:ext uri="{FF2B5EF4-FFF2-40B4-BE49-F238E27FC236}">
                <a16:creationId xmlns:a16="http://schemas.microsoft.com/office/drawing/2014/main" id="{5FC02F59-0661-4213-8D4D-0F3B888DDA2B}"/>
              </a:ext>
            </a:extLst>
          </p:cNvPr>
          <p:cNvPicPr>
            <a:picLocks noChangeAspect="1"/>
          </p:cNvPicPr>
          <p:nvPr/>
        </p:nvPicPr>
        <p:blipFill>
          <a:blip r:embed="rId10"/>
          <a:stretch>
            <a:fillRect/>
          </a:stretch>
        </p:blipFill>
        <p:spPr>
          <a:xfrm>
            <a:off x="10172595" y="1933830"/>
            <a:ext cx="959568" cy="946758"/>
          </a:xfrm>
          <a:prstGeom prst="rect">
            <a:avLst/>
          </a:prstGeom>
        </p:spPr>
      </p:pic>
      <p:pic>
        <p:nvPicPr>
          <p:cNvPr id="50" name="Image 49">
            <a:extLst>
              <a:ext uri="{FF2B5EF4-FFF2-40B4-BE49-F238E27FC236}">
                <a16:creationId xmlns:a16="http://schemas.microsoft.com/office/drawing/2014/main" id="{54853F78-C484-4F40-ABE8-3DFF0A6C1863}"/>
              </a:ext>
            </a:extLst>
          </p:cNvPr>
          <p:cNvPicPr>
            <a:picLocks noChangeAspect="1"/>
          </p:cNvPicPr>
          <p:nvPr/>
        </p:nvPicPr>
        <p:blipFill>
          <a:blip r:embed="rId11"/>
          <a:stretch>
            <a:fillRect/>
          </a:stretch>
        </p:blipFill>
        <p:spPr>
          <a:xfrm>
            <a:off x="11199235" y="1932739"/>
            <a:ext cx="963535" cy="946763"/>
          </a:xfrm>
          <a:prstGeom prst="rect">
            <a:avLst/>
          </a:prstGeom>
        </p:spPr>
      </p:pic>
      <p:pic>
        <p:nvPicPr>
          <p:cNvPr id="57" name="Image 56">
            <a:extLst>
              <a:ext uri="{FF2B5EF4-FFF2-40B4-BE49-F238E27FC236}">
                <a16:creationId xmlns:a16="http://schemas.microsoft.com/office/drawing/2014/main" id="{C83D3AC4-FFC3-48D8-9729-BFB260513A3C}"/>
              </a:ext>
            </a:extLst>
          </p:cNvPr>
          <p:cNvPicPr>
            <a:picLocks noChangeAspect="1"/>
          </p:cNvPicPr>
          <p:nvPr/>
        </p:nvPicPr>
        <p:blipFill>
          <a:blip r:embed="rId12"/>
          <a:stretch>
            <a:fillRect/>
          </a:stretch>
        </p:blipFill>
        <p:spPr>
          <a:xfrm>
            <a:off x="9111653" y="1936818"/>
            <a:ext cx="963535" cy="946758"/>
          </a:xfrm>
          <a:prstGeom prst="rect">
            <a:avLst/>
          </a:prstGeom>
        </p:spPr>
      </p:pic>
      <p:sp>
        <p:nvSpPr>
          <p:cNvPr id="40" name="ZoneTexte 39">
            <a:extLst>
              <a:ext uri="{FF2B5EF4-FFF2-40B4-BE49-F238E27FC236}">
                <a16:creationId xmlns:a16="http://schemas.microsoft.com/office/drawing/2014/main" id="{8E101B36-BDF4-43AA-BF8A-3458CD02CC75}"/>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250 k€</a:t>
            </a:r>
          </a:p>
        </p:txBody>
      </p:sp>
      <p:pic>
        <p:nvPicPr>
          <p:cNvPr id="41" name="Graphique 40" descr="Pièces avec un remplissage uni">
            <a:extLst>
              <a:ext uri="{FF2B5EF4-FFF2-40B4-BE49-F238E27FC236}">
                <a16:creationId xmlns:a16="http://schemas.microsoft.com/office/drawing/2014/main" id="{3282FE23-1570-4AE7-9738-8E80B899B7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59734" y="5398264"/>
            <a:ext cx="484044" cy="484044"/>
          </a:xfrm>
          <a:prstGeom prst="rect">
            <a:avLst/>
          </a:prstGeom>
        </p:spPr>
      </p:pic>
      <p:sp>
        <p:nvSpPr>
          <p:cNvPr id="60" name="Rectangle 59">
            <a:extLst>
              <a:ext uri="{FF2B5EF4-FFF2-40B4-BE49-F238E27FC236}">
                <a16:creationId xmlns:a16="http://schemas.microsoft.com/office/drawing/2014/main" id="{2237158F-E328-4B65-BFDF-6E98188388F8}"/>
              </a:ext>
            </a:extLst>
          </p:cNvPr>
          <p:cNvSpPr/>
          <p:nvPr/>
        </p:nvSpPr>
        <p:spPr>
          <a:xfrm>
            <a:off x="9139104" y="4335374"/>
            <a:ext cx="3444132" cy="55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a:bodyPr>
          <a:lstStyle/>
          <a:p>
            <a:pPr>
              <a:lnSpc>
                <a:spcPct val="90000"/>
              </a:lnSpc>
              <a:spcBef>
                <a:spcPct val="0"/>
              </a:spcBef>
              <a:spcAft>
                <a:spcPts val="629"/>
              </a:spcAft>
            </a:pPr>
            <a:r>
              <a:rPr lang="en-US" sz="2400" b="1" dirty="0">
                <a:solidFill>
                  <a:srgbClr val="E11484"/>
                </a:solidFill>
              </a:rPr>
              <a:t>3.500</a:t>
            </a:r>
            <a:r>
              <a:rPr lang="en-US" sz="2306" b="1" dirty="0">
                <a:solidFill>
                  <a:srgbClr val="E11484"/>
                </a:solidFill>
              </a:rPr>
              <a:t> </a:t>
            </a:r>
            <a:r>
              <a:rPr lang="en-US" sz="2000" dirty="0" err="1">
                <a:solidFill>
                  <a:srgbClr val="000000"/>
                </a:solidFill>
              </a:rPr>
              <a:t>particuliers</a:t>
            </a:r>
            <a:r>
              <a:rPr lang="en-US" sz="2000" dirty="0">
                <a:solidFill>
                  <a:srgbClr val="000000"/>
                </a:solidFill>
              </a:rPr>
              <a:t> </a:t>
            </a:r>
            <a:r>
              <a:rPr lang="en-US" sz="2000" dirty="0" err="1">
                <a:solidFill>
                  <a:srgbClr val="000000"/>
                </a:solidFill>
              </a:rPr>
              <a:t>équipés</a:t>
            </a:r>
            <a:endParaRPr lang="en-US" sz="2306" dirty="0">
              <a:solidFill>
                <a:srgbClr val="000000"/>
              </a:solidFill>
            </a:endParaRPr>
          </a:p>
        </p:txBody>
      </p:sp>
      <p:sp>
        <p:nvSpPr>
          <p:cNvPr id="62" name="Rectangle 61">
            <a:extLst>
              <a:ext uri="{FF2B5EF4-FFF2-40B4-BE49-F238E27FC236}">
                <a16:creationId xmlns:a16="http://schemas.microsoft.com/office/drawing/2014/main" id="{5EFDFED1-2E08-4E4F-906F-376FF6F23DE1}"/>
              </a:ext>
            </a:extLst>
          </p:cNvPr>
          <p:cNvSpPr/>
          <p:nvPr/>
        </p:nvSpPr>
        <p:spPr>
          <a:xfrm>
            <a:off x="9139104" y="5017972"/>
            <a:ext cx="3444132" cy="55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a:bodyPr>
          <a:lstStyle/>
          <a:p>
            <a:pPr>
              <a:lnSpc>
                <a:spcPct val="90000"/>
              </a:lnSpc>
              <a:spcBef>
                <a:spcPct val="0"/>
              </a:spcBef>
              <a:spcAft>
                <a:spcPts val="629"/>
              </a:spcAft>
            </a:pPr>
            <a:r>
              <a:rPr lang="en-US" sz="2400" b="1" dirty="0">
                <a:solidFill>
                  <a:srgbClr val="CF8D2A"/>
                </a:solidFill>
              </a:rPr>
              <a:t>32.000</a:t>
            </a:r>
            <a:r>
              <a:rPr lang="en-US" sz="2306" b="1" dirty="0">
                <a:solidFill>
                  <a:srgbClr val="E11484"/>
                </a:solidFill>
              </a:rPr>
              <a:t> </a:t>
            </a:r>
            <a:r>
              <a:rPr lang="en-US" sz="2000" dirty="0" err="1">
                <a:solidFill>
                  <a:srgbClr val="000000"/>
                </a:solidFill>
              </a:rPr>
              <a:t>matériels</a:t>
            </a:r>
            <a:r>
              <a:rPr lang="en-US" sz="2000" dirty="0">
                <a:solidFill>
                  <a:srgbClr val="000000"/>
                </a:solidFill>
              </a:rPr>
              <a:t> </a:t>
            </a:r>
            <a:r>
              <a:rPr lang="en-US" sz="2000" dirty="0" err="1">
                <a:solidFill>
                  <a:srgbClr val="000000"/>
                </a:solidFill>
              </a:rPr>
              <a:t>collectés</a:t>
            </a:r>
            <a:endParaRPr lang="en-US" sz="2306" dirty="0">
              <a:solidFill>
                <a:srgbClr val="000000"/>
              </a:solidFill>
            </a:endParaRPr>
          </a:p>
        </p:txBody>
      </p:sp>
      <p:sp>
        <p:nvSpPr>
          <p:cNvPr id="38" name="Espace réservé du pied de page 2">
            <a:extLst>
              <a:ext uri="{FF2B5EF4-FFF2-40B4-BE49-F238E27FC236}">
                <a16:creationId xmlns:a16="http://schemas.microsoft.com/office/drawing/2014/main" id="{77B1A81D-A0A7-448C-884C-3211231B203D}"/>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4" name="Graphique 43" descr="Homme ouvrier du bâtiment avec un remplissage uni">
            <a:extLst>
              <a:ext uri="{FF2B5EF4-FFF2-40B4-BE49-F238E27FC236}">
                <a16:creationId xmlns:a16="http://schemas.microsoft.com/office/drawing/2014/main" id="{15EF2F55-0AC8-471A-904C-CC4515D229D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122337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B861683-3A9D-4839-90BF-5BC46C9435D5}"/>
              </a:ext>
            </a:extLst>
          </p:cNvPr>
          <p:cNvSpPr>
            <a:spLocks noGrp="1"/>
          </p:cNvSpPr>
          <p:nvPr>
            <p:ph type="sldNum" sz="quarter" idx="12"/>
          </p:nvPr>
        </p:nvSpPr>
        <p:spPr/>
        <p:txBody>
          <a:bodyPr/>
          <a:lstStyle/>
          <a:p>
            <a:fld id="{FF67EF60-D3B0-409C-88CD-C39F952AE724}" type="slidenum">
              <a:rPr lang="fr-FR" smtClean="0"/>
              <a:t>3</a:t>
            </a:fld>
            <a:endParaRPr lang="fr-FR"/>
          </a:p>
        </p:txBody>
      </p:sp>
      <p:sp>
        <p:nvSpPr>
          <p:cNvPr id="24" name="Titre 2">
            <a:extLst>
              <a:ext uri="{FF2B5EF4-FFF2-40B4-BE49-F238E27FC236}">
                <a16:creationId xmlns:a16="http://schemas.microsoft.com/office/drawing/2014/main" id="{831AD6E5-3B45-4D0D-A3EE-BC8015730911}"/>
              </a:ext>
            </a:extLst>
          </p:cNvPr>
          <p:cNvSpPr>
            <a:spLocks noGrp="1"/>
          </p:cNvSpPr>
          <p:nvPr>
            <p:ph type="title"/>
          </p:nvPr>
        </p:nvSpPr>
        <p:spPr>
          <a:xfrm>
            <a:off x="1047451" y="649329"/>
            <a:ext cx="11211905" cy="490547"/>
          </a:xfrm>
        </p:spPr>
        <p:txBody>
          <a:bodyPr/>
          <a:lstStyle/>
          <a:p>
            <a:r>
              <a:rPr lang="fr-FR" dirty="0"/>
              <a:t>Répondre aux enjeux des territoires</a:t>
            </a:r>
          </a:p>
        </p:txBody>
      </p:sp>
      <p:sp>
        <p:nvSpPr>
          <p:cNvPr id="25" name="Rectangle 24">
            <a:extLst>
              <a:ext uri="{FF2B5EF4-FFF2-40B4-BE49-F238E27FC236}">
                <a16:creationId xmlns:a16="http://schemas.microsoft.com/office/drawing/2014/main" id="{74EAAC86-0519-4FD7-B193-B09027CEB23F}"/>
              </a:ext>
            </a:extLst>
          </p:cNvPr>
          <p:cNvSpPr/>
          <p:nvPr/>
        </p:nvSpPr>
        <p:spPr>
          <a:xfrm>
            <a:off x="704014" y="3736736"/>
            <a:ext cx="3737476" cy="1221168"/>
          </a:xfrm>
          <a:prstGeom prst="rect">
            <a:avLst/>
          </a:prstGeom>
        </p:spPr>
        <p:txBody>
          <a:bodyPr wrap="square">
            <a:spAutoFit/>
          </a:bodyPr>
          <a:lstStyle/>
          <a:p>
            <a:pPr algn="ctr" defTabSz="479237">
              <a:defRPr/>
            </a:pPr>
            <a:r>
              <a:rPr lang="fr-FR" sz="1467" b="1" dirty="0">
                <a:solidFill>
                  <a:srgbClr val="000000">
                    <a:lumMod val="65000"/>
                    <a:lumOff val="35000"/>
                  </a:srgbClr>
                </a:solidFill>
                <a:latin typeface="Arial" panose="020B0604020202020204" pitchFamily="34" charset="0"/>
                <a:cs typeface="Arial" panose="020B0604020202020204" pitchFamily="34" charset="0"/>
              </a:rPr>
              <a:t>Conseil, ingénierie</a:t>
            </a:r>
          </a:p>
          <a:p>
            <a:pPr algn="ctr" defTabSz="479237">
              <a:defRPr/>
            </a:pPr>
            <a:r>
              <a:rPr lang="fr-FR" sz="1467" b="1" dirty="0">
                <a:solidFill>
                  <a:srgbClr val="000000">
                    <a:lumMod val="65000"/>
                    <a:lumOff val="35000"/>
                  </a:srgbClr>
                </a:solidFill>
                <a:latin typeface="Arial" panose="020B0604020202020204" pitchFamily="34" charset="0"/>
                <a:cs typeface="Arial" panose="020B0604020202020204" pitchFamily="34" charset="0"/>
              </a:rPr>
              <a:t>et appui aux territoires</a:t>
            </a:r>
            <a:r>
              <a:rPr lang="fr-FR" sz="1467" dirty="0">
                <a:solidFill>
                  <a:srgbClr val="000000">
                    <a:lumMod val="65000"/>
                    <a:lumOff val="35000"/>
                  </a:srgbClr>
                </a:solidFill>
                <a:latin typeface="Arial" panose="020B0604020202020204" pitchFamily="34" charset="0"/>
                <a:cs typeface="Arial" panose="020B0604020202020204" pitchFamily="34" charset="0"/>
              </a:rPr>
              <a:t>, </a:t>
            </a:r>
            <a:br>
              <a:rPr lang="fr-FR" sz="1467" dirty="0">
                <a:solidFill>
                  <a:srgbClr val="000000">
                    <a:lumMod val="65000"/>
                    <a:lumOff val="35000"/>
                  </a:srgbClr>
                </a:solidFill>
                <a:latin typeface="Arial" panose="020B0604020202020204" pitchFamily="34" charset="0"/>
                <a:cs typeface="Arial" panose="020B0604020202020204" pitchFamily="34" charset="0"/>
              </a:rPr>
            </a:br>
            <a:r>
              <a:rPr lang="fr-FR" sz="1467" dirty="0">
                <a:solidFill>
                  <a:srgbClr val="000000">
                    <a:lumMod val="65000"/>
                    <a:lumOff val="35000"/>
                  </a:srgbClr>
                </a:solidFill>
                <a:latin typeface="Arial" panose="020B0604020202020204" pitchFamily="34" charset="0"/>
                <a:cs typeface="Arial" panose="020B0604020202020204" pitchFamily="34" charset="0"/>
              </a:rPr>
              <a:t>pour accompagner leurs stratégies de développement</a:t>
            </a:r>
          </a:p>
          <a:p>
            <a:pPr defTabSz="479237">
              <a:defRPr/>
            </a:pPr>
            <a:endParaRPr lang="fr-FR" sz="1467" dirty="0">
              <a:solidFill>
                <a:srgbClr val="000000">
                  <a:lumMod val="65000"/>
                  <a:lumOff val="35000"/>
                </a:srgbClr>
              </a:solidFill>
              <a:latin typeface="Arial" panose="020B0604020202020204"/>
            </a:endParaRPr>
          </a:p>
        </p:txBody>
      </p:sp>
      <p:sp>
        <p:nvSpPr>
          <p:cNvPr id="26" name="Rectangle 25">
            <a:extLst>
              <a:ext uri="{FF2B5EF4-FFF2-40B4-BE49-F238E27FC236}">
                <a16:creationId xmlns:a16="http://schemas.microsoft.com/office/drawing/2014/main" id="{44958396-60BA-4C31-8842-26294D6B6B64}"/>
              </a:ext>
            </a:extLst>
          </p:cNvPr>
          <p:cNvSpPr/>
          <p:nvPr/>
        </p:nvSpPr>
        <p:spPr>
          <a:xfrm>
            <a:off x="4640469" y="3733348"/>
            <a:ext cx="3737566" cy="995401"/>
          </a:xfrm>
          <a:prstGeom prst="rect">
            <a:avLst/>
          </a:prstGeom>
        </p:spPr>
        <p:txBody>
          <a:bodyPr wrap="square">
            <a:spAutoFit/>
          </a:bodyPr>
          <a:lstStyle/>
          <a:p>
            <a:pPr algn="ctr" defTabSz="479237">
              <a:defRPr/>
            </a:pPr>
            <a:r>
              <a:rPr lang="fr-FR" sz="1467" b="1" dirty="0">
                <a:solidFill>
                  <a:srgbClr val="000000">
                    <a:lumMod val="65000"/>
                    <a:lumOff val="35000"/>
                  </a:srgbClr>
                </a:solidFill>
                <a:latin typeface="Arial" panose="020B0604020202020204" pitchFamily="34" charset="0"/>
                <a:cs typeface="Arial" panose="020B0604020202020204" pitchFamily="34" charset="0"/>
              </a:rPr>
              <a:t>Une offre complète de financement</a:t>
            </a:r>
          </a:p>
          <a:p>
            <a:pPr algn="ctr" defTabSz="479237">
              <a:defRPr/>
            </a:pPr>
            <a:r>
              <a:rPr lang="fr-FR" sz="1467" dirty="0">
                <a:solidFill>
                  <a:srgbClr val="000000">
                    <a:lumMod val="65000"/>
                    <a:lumOff val="35000"/>
                  </a:srgbClr>
                </a:solidFill>
                <a:latin typeface="Arial" panose="020B0604020202020204" pitchFamily="34" charset="0"/>
                <a:cs typeface="Arial" panose="020B0604020202020204" pitchFamily="34" charset="0"/>
              </a:rPr>
              <a:t>Prêts, investissement en fonds propres, mandats pour le compte de l’Etat, services bancaires</a:t>
            </a:r>
          </a:p>
        </p:txBody>
      </p:sp>
      <p:sp>
        <p:nvSpPr>
          <p:cNvPr id="27" name="Rectangle 26">
            <a:extLst>
              <a:ext uri="{FF2B5EF4-FFF2-40B4-BE49-F238E27FC236}">
                <a16:creationId xmlns:a16="http://schemas.microsoft.com/office/drawing/2014/main" id="{7DD54257-23C5-48E7-8D77-07EA0065E35E}"/>
              </a:ext>
            </a:extLst>
          </p:cNvPr>
          <p:cNvSpPr/>
          <p:nvPr/>
        </p:nvSpPr>
        <p:spPr>
          <a:xfrm>
            <a:off x="8241626" y="3742460"/>
            <a:ext cx="4597497" cy="769634"/>
          </a:xfrm>
          <a:prstGeom prst="rect">
            <a:avLst/>
          </a:prstGeom>
        </p:spPr>
        <p:txBody>
          <a:bodyPr wrap="square">
            <a:spAutoFit/>
          </a:bodyPr>
          <a:lstStyle/>
          <a:p>
            <a:pPr algn="ctr" defTabSz="479237">
              <a:defRPr/>
            </a:pPr>
            <a:r>
              <a:rPr lang="fr-FR" sz="1467" b="1" dirty="0">
                <a:solidFill>
                  <a:srgbClr val="000000">
                    <a:lumMod val="65000"/>
                    <a:lumOff val="35000"/>
                  </a:srgbClr>
                </a:solidFill>
                <a:latin typeface="Arial" panose="020B0604020202020204" pitchFamily="34" charset="0"/>
                <a:cs typeface="Arial" panose="020B0604020202020204" pitchFamily="34" charset="0"/>
              </a:rPr>
              <a:t>Gestion directe et indirecte</a:t>
            </a:r>
          </a:p>
          <a:p>
            <a:pPr algn="ctr" defTabSz="479237">
              <a:defRPr/>
            </a:pPr>
            <a:r>
              <a:rPr lang="fr-FR" sz="1467" b="1" dirty="0">
                <a:solidFill>
                  <a:srgbClr val="000000">
                    <a:lumMod val="65000"/>
                    <a:lumOff val="35000"/>
                  </a:srgbClr>
                </a:solidFill>
                <a:latin typeface="Arial" panose="020B0604020202020204" pitchFamily="34" charset="0"/>
                <a:cs typeface="Arial" panose="020B0604020202020204" pitchFamily="34" charset="0"/>
              </a:rPr>
              <a:t>pour le compte des clients</a:t>
            </a:r>
          </a:p>
          <a:p>
            <a:pPr algn="ctr" defTabSz="479237">
              <a:defRPr/>
            </a:pPr>
            <a:r>
              <a:rPr lang="fr-FR" sz="1467" dirty="0">
                <a:solidFill>
                  <a:srgbClr val="000000">
                    <a:lumMod val="65000"/>
                    <a:lumOff val="35000"/>
                  </a:srgbClr>
                </a:solidFill>
                <a:latin typeface="Arial" panose="020B0604020202020204" pitchFamily="34" charset="0"/>
                <a:cs typeface="Arial" panose="020B0604020202020204" pitchFamily="34" charset="0"/>
              </a:rPr>
              <a:t>Notamment en matière de logement</a:t>
            </a:r>
          </a:p>
        </p:txBody>
      </p:sp>
      <p:sp>
        <p:nvSpPr>
          <p:cNvPr id="30" name="Rectangle 29">
            <a:extLst>
              <a:ext uri="{FF2B5EF4-FFF2-40B4-BE49-F238E27FC236}">
                <a16:creationId xmlns:a16="http://schemas.microsoft.com/office/drawing/2014/main" id="{F9501B7C-5391-4DBC-BC2C-D2FB77FBC744}"/>
              </a:ext>
            </a:extLst>
          </p:cNvPr>
          <p:cNvSpPr/>
          <p:nvPr/>
        </p:nvSpPr>
        <p:spPr>
          <a:xfrm>
            <a:off x="1047450" y="1241549"/>
            <a:ext cx="11509162" cy="737381"/>
          </a:xfrm>
          <a:prstGeom prst="rect">
            <a:avLst/>
          </a:prstGeom>
        </p:spPr>
        <p:txBody>
          <a:bodyPr wrap="square">
            <a:spAutoFit/>
          </a:bodyPr>
          <a:lstStyle/>
          <a:p>
            <a:pPr marL="0" lvl="2" defTabSz="479237">
              <a:defRPr/>
            </a:pPr>
            <a:r>
              <a:rPr lang="fr-FR" sz="2096" dirty="0">
                <a:solidFill>
                  <a:srgbClr val="000000">
                    <a:lumMod val="65000"/>
                    <a:lumOff val="35000"/>
                  </a:srgbClr>
                </a:solidFill>
                <a:latin typeface="Arial" panose="020B0604020202020204"/>
              </a:rPr>
              <a:t>La Banque des Territoires regroupe les offres de la Caisse des Dépôts</a:t>
            </a:r>
            <a:br>
              <a:rPr lang="fr-FR" sz="2096" dirty="0">
                <a:solidFill>
                  <a:srgbClr val="000000">
                    <a:lumMod val="65000"/>
                    <a:lumOff val="35000"/>
                  </a:srgbClr>
                </a:solidFill>
                <a:latin typeface="Arial" panose="020B0604020202020204"/>
              </a:rPr>
            </a:br>
            <a:r>
              <a:rPr lang="fr-FR" sz="2096" dirty="0">
                <a:solidFill>
                  <a:srgbClr val="000000">
                    <a:lumMod val="65000"/>
                    <a:lumOff val="35000"/>
                  </a:srgbClr>
                </a:solidFill>
                <a:latin typeface="Arial" panose="020B0604020202020204"/>
              </a:rPr>
              <a:t>et de deux de ses filiales (SCET, CDC Habitat) </a:t>
            </a:r>
            <a:r>
              <a:rPr lang="fr-FR" sz="2096" b="1" dirty="0">
                <a:solidFill>
                  <a:srgbClr val="000000">
                    <a:lumMod val="65000"/>
                    <a:lumOff val="35000"/>
                  </a:srgbClr>
                </a:solidFill>
                <a:latin typeface="Arial" panose="020B0604020202020204"/>
              </a:rPr>
              <a:t>au service des territoires</a:t>
            </a:r>
            <a:endParaRPr lang="fr-FR" sz="2096" dirty="0">
              <a:solidFill>
                <a:srgbClr val="000000">
                  <a:lumMod val="65000"/>
                  <a:lumOff val="35000"/>
                </a:srgbClr>
              </a:solidFill>
              <a:latin typeface="Arial" panose="020B0604020202020204"/>
            </a:endParaRPr>
          </a:p>
        </p:txBody>
      </p:sp>
      <p:sp>
        <p:nvSpPr>
          <p:cNvPr id="31" name="Rectangle 30">
            <a:extLst>
              <a:ext uri="{FF2B5EF4-FFF2-40B4-BE49-F238E27FC236}">
                <a16:creationId xmlns:a16="http://schemas.microsoft.com/office/drawing/2014/main" id="{DBC55FBD-3598-4D30-88EA-6814385F7512}"/>
              </a:ext>
            </a:extLst>
          </p:cNvPr>
          <p:cNvSpPr/>
          <p:nvPr/>
        </p:nvSpPr>
        <p:spPr>
          <a:xfrm>
            <a:off x="1024732" y="5178668"/>
            <a:ext cx="11257341" cy="673133"/>
          </a:xfrm>
          <a:prstGeom prst="rect">
            <a:avLst/>
          </a:prstGeom>
        </p:spPr>
        <p:txBody>
          <a:bodyPr wrap="square">
            <a:spAutoFit/>
          </a:bodyPr>
          <a:lstStyle/>
          <a:p>
            <a:pPr algn="ctr" defTabSz="479237">
              <a:defRPr/>
            </a:pPr>
            <a:r>
              <a:rPr lang="fr-FR" sz="1887" dirty="0">
                <a:solidFill>
                  <a:srgbClr val="000000">
                    <a:lumMod val="65000"/>
                    <a:lumOff val="35000"/>
                  </a:srgbClr>
                </a:solidFill>
                <a:latin typeface="Arial" panose="020B0604020202020204"/>
              </a:rPr>
              <a:t>L’offre modulaire permet d’accompagner nos clients </a:t>
            </a:r>
          </a:p>
          <a:p>
            <a:pPr algn="ctr" defTabSz="479237">
              <a:defRPr/>
            </a:pPr>
            <a:r>
              <a:rPr lang="fr-FR" sz="1887" dirty="0">
                <a:solidFill>
                  <a:srgbClr val="000000">
                    <a:lumMod val="65000"/>
                    <a:lumOff val="35000"/>
                  </a:srgbClr>
                </a:solidFill>
                <a:latin typeface="Arial" panose="020B0604020202020204"/>
              </a:rPr>
              <a:t>de façon ponctuelle ou sur toute la chaîne de valeur d’un projet</a:t>
            </a:r>
          </a:p>
        </p:txBody>
      </p:sp>
      <p:pic>
        <p:nvPicPr>
          <p:cNvPr id="33" name="Image 32">
            <a:extLst>
              <a:ext uri="{FF2B5EF4-FFF2-40B4-BE49-F238E27FC236}">
                <a16:creationId xmlns:a16="http://schemas.microsoft.com/office/drawing/2014/main" id="{5ADB2F45-E5E7-487B-BD26-1CC07DFE842B}"/>
              </a:ext>
            </a:extLst>
          </p:cNvPr>
          <p:cNvPicPr>
            <a:picLocks noChangeAspect="1"/>
          </p:cNvPicPr>
          <p:nvPr/>
        </p:nvPicPr>
        <p:blipFill rotWithShape="1">
          <a:blip r:embed="rId3">
            <a:extLst>
              <a:ext uri="{28A0092B-C50C-407E-A947-70E740481C1C}">
                <a14:useLocalDpi xmlns:a14="http://schemas.microsoft.com/office/drawing/2010/main" val="0"/>
              </a:ext>
            </a:extLst>
          </a:blip>
          <a:srcRect l="5170" t="16486" r="4913" b="12683"/>
          <a:stretch/>
        </p:blipFill>
        <p:spPr>
          <a:xfrm>
            <a:off x="1778798" y="2096200"/>
            <a:ext cx="1487045" cy="1640535"/>
          </a:xfrm>
          <a:prstGeom prst="rect">
            <a:avLst/>
          </a:prstGeom>
        </p:spPr>
      </p:pic>
      <p:sp>
        <p:nvSpPr>
          <p:cNvPr id="34" name="Rectangle 33">
            <a:extLst>
              <a:ext uri="{FF2B5EF4-FFF2-40B4-BE49-F238E27FC236}">
                <a16:creationId xmlns:a16="http://schemas.microsoft.com/office/drawing/2014/main" id="{B03ACADB-95A8-4336-B892-E8399A8685B6}"/>
              </a:ext>
            </a:extLst>
          </p:cNvPr>
          <p:cNvSpPr/>
          <p:nvPr/>
        </p:nvSpPr>
        <p:spPr>
          <a:xfrm>
            <a:off x="1887858" y="2722906"/>
            <a:ext cx="1261884" cy="382733"/>
          </a:xfrm>
          <a:prstGeom prst="rect">
            <a:avLst/>
          </a:prstGeom>
        </p:spPr>
        <p:txBody>
          <a:bodyPr wrap="none">
            <a:spAutoFit/>
          </a:bodyPr>
          <a:lstStyle/>
          <a:p>
            <a:r>
              <a:rPr lang="fr-FR" sz="1887" dirty="0">
                <a:solidFill>
                  <a:schemeClr val="bg1"/>
                </a:solidFill>
                <a:latin typeface="Arial" panose="020B0604020202020204" pitchFamily="34" charset="0"/>
                <a:cs typeface="Arial" panose="020B0604020202020204" pitchFamily="34" charset="0"/>
              </a:rPr>
              <a:t>Conseiller</a:t>
            </a:r>
            <a:endParaRPr lang="fr-FR" sz="1887" dirty="0">
              <a:solidFill>
                <a:schemeClr val="bg1"/>
              </a:solidFill>
            </a:endParaRPr>
          </a:p>
        </p:txBody>
      </p:sp>
      <p:pic>
        <p:nvPicPr>
          <p:cNvPr id="35" name="Image 34">
            <a:extLst>
              <a:ext uri="{FF2B5EF4-FFF2-40B4-BE49-F238E27FC236}">
                <a16:creationId xmlns:a16="http://schemas.microsoft.com/office/drawing/2014/main" id="{E49969D4-2D4A-4DB1-9DAC-4C67FF42E870}"/>
              </a:ext>
            </a:extLst>
          </p:cNvPr>
          <p:cNvPicPr>
            <a:picLocks noChangeAspect="1"/>
          </p:cNvPicPr>
          <p:nvPr/>
        </p:nvPicPr>
        <p:blipFill rotWithShape="1">
          <a:blip r:embed="rId3">
            <a:extLst>
              <a:ext uri="{28A0092B-C50C-407E-A947-70E740481C1C}">
                <a14:useLocalDpi xmlns:a14="http://schemas.microsoft.com/office/drawing/2010/main" val="0"/>
              </a:ext>
            </a:extLst>
          </a:blip>
          <a:srcRect l="5170" t="16486" r="4913" b="12683"/>
          <a:stretch/>
        </p:blipFill>
        <p:spPr>
          <a:xfrm>
            <a:off x="5765729" y="2137998"/>
            <a:ext cx="1487045" cy="1640535"/>
          </a:xfrm>
          <a:prstGeom prst="rect">
            <a:avLst/>
          </a:prstGeom>
        </p:spPr>
      </p:pic>
      <p:sp>
        <p:nvSpPr>
          <p:cNvPr id="36" name="Rectangle 35">
            <a:extLst>
              <a:ext uri="{FF2B5EF4-FFF2-40B4-BE49-F238E27FC236}">
                <a16:creationId xmlns:a16="http://schemas.microsoft.com/office/drawing/2014/main" id="{56C3AA0E-543D-478B-B033-10B1DECF1CF8}"/>
              </a:ext>
            </a:extLst>
          </p:cNvPr>
          <p:cNvSpPr/>
          <p:nvPr/>
        </p:nvSpPr>
        <p:spPr>
          <a:xfrm>
            <a:off x="5945727" y="2742573"/>
            <a:ext cx="1125629" cy="382733"/>
          </a:xfrm>
          <a:prstGeom prst="rect">
            <a:avLst/>
          </a:prstGeom>
        </p:spPr>
        <p:txBody>
          <a:bodyPr wrap="none">
            <a:spAutoFit/>
          </a:bodyPr>
          <a:lstStyle/>
          <a:p>
            <a:r>
              <a:rPr lang="fr-FR" sz="1887" dirty="0">
                <a:solidFill>
                  <a:schemeClr val="bg1"/>
                </a:solidFill>
                <a:latin typeface="Arial" panose="020B0604020202020204" pitchFamily="34" charset="0"/>
                <a:cs typeface="Arial" panose="020B0604020202020204" pitchFamily="34" charset="0"/>
              </a:rPr>
              <a:t>Financer</a:t>
            </a:r>
            <a:endParaRPr lang="fr-FR" sz="1887" dirty="0">
              <a:solidFill>
                <a:schemeClr val="bg1"/>
              </a:solidFill>
            </a:endParaRPr>
          </a:p>
        </p:txBody>
      </p:sp>
      <p:pic>
        <p:nvPicPr>
          <p:cNvPr id="37" name="Image 36">
            <a:extLst>
              <a:ext uri="{FF2B5EF4-FFF2-40B4-BE49-F238E27FC236}">
                <a16:creationId xmlns:a16="http://schemas.microsoft.com/office/drawing/2014/main" id="{A55D6C4D-A96E-4CAF-93F8-2006D99872A4}"/>
              </a:ext>
            </a:extLst>
          </p:cNvPr>
          <p:cNvPicPr>
            <a:picLocks noChangeAspect="1"/>
          </p:cNvPicPr>
          <p:nvPr/>
        </p:nvPicPr>
        <p:blipFill rotWithShape="1">
          <a:blip r:embed="rId3">
            <a:extLst>
              <a:ext uri="{28A0092B-C50C-407E-A947-70E740481C1C}">
                <a14:useLocalDpi xmlns:a14="http://schemas.microsoft.com/office/drawing/2010/main" val="0"/>
              </a:ext>
            </a:extLst>
          </a:blip>
          <a:srcRect l="5170" t="16486" r="4913" b="12683"/>
          <a:stretch/>
        </p:blipFill>
        <p:spPr>
          <a:xfrm>
            <a:off x="9796854" y="2101924"/>
            <a:ext cx="1487045" cy="1640535"/>
          </a:xfrm>
          <a:prstGeom prst="rect">
            <a:avLst/>
          </a:prstGeom>
        </p:spPr>
      </p:pic>
      <p:sp>
        <p:nvSpPr>
          <p:cNvPr id="38" name="Rectangle 37">
            <a:extLst>
              <a:ext uri="{FF2B5EF4-FFF2-40B4-BE49-F238E27FC236}">
                <a16:creationId xmlns:a16="http://schemas.microsoft.com/office/drawing/2014/main" id="{C1929D2B-6C54-4819-9E72-C9CAA16EADB2}"/>
              </a:ext>
            </a:extLst>
          </p:cNvPr>
          <p:cNvSpPr/>
          <p:nvPr/>
        </p:nvSpPr>
        <p:spPr>
          <a:xfrm>
            <a:off x="10067223" y="2722906"/>
            <a:ext cx="936475" cy="382733"/>
          </a:xfrm>
          <a:prstGeom prst="rect">
            <a:avLst/>
          </a:prstGeom>
        </p:spPr>
        <p:txBody>
          <a:bodyPr wrap="none">
            <a:spAutoFit/>
          </a:bodyPr>
          <a:lstStyle/>
          <a:p>
            <a:r>
              <a:rPr lang="fr-FR" sz="1887" dirty="0">
                <a:solidFill>
                  <a:schemeClr val="bg1"/>
                </a:solidFill>
                <a:latin typeface="Arial" panose="020B0604020202020204" pitchFamily="34" charset="0"/>
                <a:cs typeface="Arial" panose="020B0604020202020204" pitchFamily="34" charset="0"/>
              </a:rPr>
              <a:t>Opérer</a:t>
            </a:r>
            <a:endParaRPr lang="fr-FR" sz="1887" dirty="0">
              <a:solidFill>
                <a:schemeClr val="bg1"/>
              </a:solidFill>
            </a:endParaRPr>
          </a:p>
        </p:txBody>
      </p:sp>
      <p:sp>
        <p:nvSpPr>
          <p:cNvPr id="19" name="Espace réservé du pied de page 2">
            <a:extLst>
              <a:ext uri="{FF2B5EF4-FFF2-40B4-BE49-F238E27FC236}">
                <a16:creationId xmlns:a16="http://schemas.microsoft.com/office/drawing/2014/main" id="{39E96B08-D5A2-4D76-8276-97FF24B9B1E5}"/>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02036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847CAC56-D6A2-48F2-8788-DA162F611F05}"/>
              </a:ext>
            </a:extLst>
          </p:cNvPr>
          <p:cNvGrpSpPr/>
          <p:nvPr/>
        </p:nvGrpSpPr>
        <p:grpSpPr>
          <a:xfrm>
            <a:off x="1093655" y="1980629"/>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21001" y="2853702"/>
              <a:ext cx="276174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2400" b="1" i="0" u="none" strike="noStrike" kern="1200" cap="none" spc="0" normalizeH="0" baseline="0" noProof="0">
                  <a:ln>
                    <a:noFill/>
                  </a:ln>
                  <a:solidFill>
                    <a:srgbClr val="E5281D"/>
                  </a:solidFill>
                  <a:effectLst/>
                  <a:uLnTx/>
                  <a:uFillTx/>
                  <a:latin typeface="Arial" panose="020B0604020202020204"/>
                  <a:ea typeface="+mn-ea"/>
                  <a:cs typeface="+mn-cs"/>
                </a:rPr>
                <a:t>Bien vieillir</a:t>
              </a: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a:ln>
                  <a:noFill/>
                </a:ln>
                <a:solidFill>
                  <a:srgbClr val="E5281D"/>
                </a:solidFill>
                <a:effectLst/>
                <a:uLnTx/>
                <a:uFillTx/>
                <a:latin typeface="Arial" panose="020B0604020202020204"/>
                <a:ea typeface="+mn-ea"/>
                <a:cs typeface="+mn-cs"/>
              </a:endParaRP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1600" b="0" i="1" u="none" strike="noStrike" kern="1200" cap="none" spc="0" normalizeH="0" baseline="0" noProof="0">
                  <a:ln>
                    <a:noFill/>
                  </a:ln>
                  <a:solidFill>
                    <a:srgbClr val="E5281D"/>
                  </a:solidFill>
                  <a:effectLst/>
                  <a:uLnTx/>
                  <a:uFillTx/>
                  <a:latin typeface="Arial" panose="020B0604020202020204"/>
                  <a:ea typeface="+mn-ea"/>
                  <a:cs typeface="+mn-cs"/>
                </a:rPr>
                <a:t>Permettre le vieillissement en toute sérénité</a:t>
              </a:r>
              <a:endParaRPr kumimoji="0" lang="fr-GB" sz="1600" b="0" i="1" u="none" strike="noStrike" kern="1200" cap="none" spc="0" normalizeH="0" baseline="0" noProof="0">
                <a:ln>
                  <a:noFill/>
                </a:ln>
                <a:solidFill>
                  <a:srgbClr val="E5281D"/>
                </a:solidFill>
                <a:effectLst/>
                <a:uLnTx/>
                <a:uFillTx/>
                <a:latin typeface="Arial" panose="020B0604020202020204"/>
                <a:ea typeface="+mn-ea"/>
                <a:cs typeface="+mn-cs"/>
              </a:endParaRPr>
            </a:p>
          </p:txBody>
        </p:sp>
        <p:pic>
          <p:nvPicPr>
            <p:cNvPr id="38" name="Graphique 37" descr="Homme avec canne">
              <a:extLst>
                <a:ext uri="{FF2B5EF4-FFF2-40B4-BE49-F238E27FC236}">
                  <a16:creationId xmlns:a16="http://schemas.microsoft.com/office/drawing/2014/main" id="{91AEA601-AA83-450B-AAFB-7BD93D96ABA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14632" y="2363306"/>
              <a:ext cx="774480" cy="774480"/>
            </a:xfrm>
            <a:prstGeom prst="rect">
              <a:avLst/>
            </a:prstGeom>
          </p:spPr>
        </p:pic>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727767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b="0" i="0" u="none" strike="noStrike" kern="1200" cap="none" spc="0" normalizeH="0" baseline="0" noProof="0" dirty="0">
                <a:ln>
                  <a:noFill/>
                </a:ln>
                <a:solidFill>
                  <a:srgbClr val="E5281D"/>
                </a:solidFill>
                <a:effectLst/>
                <a:uLnTx/>
                <a:uFillTx/>
                <a:latin typeface="Arial" panose="020B0604020202020204"/>
                <a:ea typeface="+mj-ea"/>
                <a:cs typeface="+mj-cs"/>
              </a:rPr>
              <a:t>Le Bien-vieillir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6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8F25086A-5FC3-4B79-9483-1F61B4BC638F}"/>
              </a:ext>
            </a:extLst>
          </p:cNvPr>
          <p:cNvCxnSpPr>
            <a:cxnSpLocks/>
            <a:stCxn id="5" idx="0"/>
            <a:endCxn id="102" idx="2"/>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fr-FR" sz="1100" b="1" i="0" u="none" strike="noStrike" kern="1200" cap="none" spc="0" normalizeH="0" baseline="0" noProof="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Agir sur la prévention de la perte d’autonomie</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Favoriser le maintien à domicile</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Lutter contre l’isolement et recréer du lien intergénérationnel</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Soutenir les aidants</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a:t>
                </a:r>
                <a:r>
                  <a:rPr lang="fr-FR" sz="1400" b="0">
                    <a:solidFill>
                      <a:srgbClr val="FFFFFF"/>
                    </a:solidFill>
                    <a:latin typeface="Arial" panose="020B0604020202020204"/>
                  </a:rPr>
                  <a:t>Objectifs</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1</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8" name="Groupe 7">
            <a:extLst>
              <a:ext uri="{FF2B5EF4-FFF2-40B4-BE49-F238E27FC236}">
                <a16:creationId xmlns:a16="http://schemas.microsoft.com/office/drawing/2014/main" id="{94E21933-41A6-44F1-8D27-96BBFD4B3114}"/>
              </a:ext>
            </a:extLst>
          </p:cNvPr>
          <p:cNvGrpSpPr/>
          <p:nvPr/>
        </p:nvGrpSpPr>
        <p:grpSpPr>
          <a:xfrm>
            <a:off x="4122135" y="3888495"/>
            <a:ext cx="7570247" cy="1355589"/>
            <a:chOff x="4122135" y="3888495"/>
            <a:chExt cx="7570247" cy="1355589"/>
          </a:xfrm>
        </p:grpSpPr>
        <p:sp>
          <p:nvSpPr>
            <p:cNvPr id="107" name="Rectangle : coins arrondis 106">
              <a:extLst>
                <a:ext uri="{FF2B5EF4-FFF2-40B4-BE49-F238E27FC236}">
                  <a16:creationId xmlns:a16="http://schemas.microsoft.com/office/drawing/2014/main" id="{C118E555-AB37-4E77-BEB9-E697B4EFB73C}"/>
                </a:ext>
              </a:extLst>
            </p:cNvPr>
            <p:cNvSpPr/>
            <p:nvPr/>
          </p:nvSpPr>
          <p:spPr>
            <a:xfrm>
              <a:off x="7169941" y="4129710"/>
              <a:ext cx="4522441" cy="1114373"/>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lnSpc>
                  <a:spcPct val="150000"/>
                </a:lnSpc>
                <a:spcBef>
                  <a:spcPts val="0"/>
                </a:spcBef>
                <a:spcAft>
                  <a:spcPts val="0"/>
                </a:spcAft>
                <a:buClr>
                  <a:srgbClr val="62C36D"/>
                </a:buClr>
                <a:buSzTx/>
                <a:tabLst/>
                <a:defRPr/>
              </a:pPr>
              <a:endParaRPr kumimoji="0" lang="fr-FR" sz="1400" b="1"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grpSp>
          <p:nvGrpSpPr>
            <p:cNvPr id="4" name="Groupe 3">
              <a:extLst>
                <a:ext uri="{FF2B5EF4-FFF2-40B4-BE49-F238E27FC236}">
                  <a16:creationId xmlns:a16="http://schemas.microsoft.com/office/drawing/2014/main" id="{2A9ACF93-D861-4A8A-8FB8-1D9DC28CF2F5}"/>
                </a:ext>
              </a:extLst>
            </p:cNvPr>
            <p:cNvGrpSpPr>
              <a:grpSpLocks noChangeAspect="1"/>
            </p:cNvGrpSpPr>
            <p:nvPr/>
          </p:nvGrpSpPr>
          <p:grpSpPr>
            <a:xfrm>
              <a:off x="10236414" y="4288965"/>
              <a:ext cx="688210" cy="790704"/>
              <a:chOff x="10864831" y="1777107"/>
              <a:chExt cx="808405" cy="928800"/>
            </a:xfrm>
          </p:grpSpPr>
          <p:pic>
            <p:nvPicPr>
              <p:cNvPr id="98" name="Graphique 97">
                <a:extLst>
                  <a:ext uri="{FF2B5EF4-FFF2-40B4-BE49-F238E27FC236}">
                    <a16:creationId xmlns:a16="http://schemas.microsoft.com/office/drawing/2014/main" id="{E6A53258-BC76-4375-AB39-85733A0DCBC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864831" y="1777107"/>
                <a:ext cx="808405" cy="928800"/>
              </a:xfrm>
              <a:prstGeom prst="rect">
                <a:avLst/>
              </a:prstGeom>
            </p:spPr>
          </p:pic>
          <p:pic>
            <p:nvPicPr>
              <p:cNvPr id="97" name="Picture 2" descr="La Maison de Blandine pour rompre la solitude des personnes âgées">
                <a:extLst>
                  <a:ext uri="{FF2B5EF4-FFF2-40B4-BE49-F238E27FC236}">
                    <a16:creationId xmlns:a16="http://schemas.microsoft.com/office/drawing/2014/main" id="{17102002-6067-4E73-83B7-94252F50310E}"/>
                  </a:ext>
                </a:extLst>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t="14174" b="10473"/>
              <a:stretch/>
            </p:blipFill>
            <p:spPr bwMode="auto">
              <a:xfrm>
                <a:off x="10895775" y="1991886"/>
                <a:ext cx="71662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e 58">
              <a:extLst>
                <a:ext uri="{FF2B5EF4-FFF2-40B4-BE49-F238E27FC236}">
                  <a16:creationId xmlns:a16="http://schemas.microsoft.com/office/drawing/2014/main" id="{A5B00D19-3884-4119-A80A-447CA652E836}"/>
                </a:ext>
              </a:extLst>
            </p:cNvPr>
            <p:cNvGrpSpPr>
              <a:grpSpLocks noChangeAspect="1"/>
            </p:cNvGrpSpPr>
            <p:nvPr/>
          </p:nvGrpSpPr>
          <p:grpSpPr>
            <a:xfrm>
              <a:off x="7936560" y="4288965"/>
              <a:ext cx="688210" cy="790704"/>
              <a:chOff x="5696092" y="4721348"/>
              <a:chExt cx="1063815" cy="1222274"/>
            </a:xfrm>
          </p:grpSpPr>
          <p:grpSp>
            <p:nvGrpSpPr>
              <p:cNvPr id="55" name="Groupe 54">
                <a:extLst>
                  <a:ext uri="{FF2B5EF4-FFF2-40B4-BE49-F238E27FC236}">
                    <a16:creationId xmlns:a16="http://schemas.microsoft.com/office/drawing/2014/main" id="{20B4657A-A47D-4D25-B5E7-11829CC85F23}"/>
                  </a:ext>
                </a:extLst>
              </p:cNvPr>
              <p:cNvGrpSpPr/>
              <p:nvPr/>
            </p:nvGrpSpPr>
            <p:grpSpPr>
              <a:xfrm rot="5400000">
                <a:off x="5616863" y="4800577"/>
                <a:ext cx="1222274" cy="1063815"/>
                <a:chOff x="1129391" y="1358833"/>
                <a:chExt cx="1222274" cy="1063815"/>
              </a:xfrm>
            </p:grpSpPr>
            <p:sp>
              <p:nvSpPr>
                <p:cNvPr id="56" name="Hexagone 55">
                  <a:extLst>
                    <a:ext uri="{FF2B5EF4-FFF2-40B4-BE49-F238E27FC236}">
                      <a16:creationId xmlns:a16="http://schemas.microsoft.com/office/drawing/2014/main" id="{D3E2162C-121C-487D-99C5-9FD7C1CFD34F}"/>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7" name="Graphique 56">
                  <a:extLst>
                    <a:ext uri="{FF2B5EF4-FFF2-40B4-BE49-F238E27FC236}">
                      <a16:creationId xmlns:a16="http://schemas.microsoft.com/office/drawing/2014/main" id="{A7EE8A9F-FFD8-4067-A51F-6440A2F9706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52" name="Image 51">
                <a:extLst>
                  <a:ext uri="{FF2B5EF4-FFF2-40B4-BE49-F238E27FC236}">
                    <a16:creationId xmlns:a16="http://schemas.microsoft.com/office/drawing/2014/main" id="{EC8C0C9C-90A2-4B73-8CBC-125CCFD2A811}"/>
                  </a:ext>
                </a:extLst>
              </p:cNvPr>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06192" y="4982292"/>
                <a:ext cx="643616" cy="723254"/>
              </a:xfrm>
              <a:prstGeom prst="rect">
                <a:avLst/>
              </a:prstGeom>
            </p:spPr>
          </p:pic>
        </p:grpSp>
        <p:grpSp>
          <p:nvGrpSpPr>
            <p:cNvPr id="65" name="Groupe 64">
              <a:extLst>
                <a:ext uri="{FF2B5EF4-FFF2-40B4-BE49-F238E27FC236}">
                  <a16:creationId xmlns:a16="http://schemas.microsoft.com/office/drawing/2014/main" id="{0F564BD6-330B-46F1-B284-2A96DBD2E34D}"/>
                </a:ext>
              </a:extLst>
            </p:cNvPr>
            <p:cNvGrpSpPr>
              <a:grpSpLocks noChangeAspect="1"/>
            </p:cNvGrpSpPr>
            <p:nvPr/>
          </p:nvGrpSpPr>
          <p:grpSpPr>
            <a:xfrm>
              <a:off x="8703178" y="4288965"/>
              <a:ext cx="688210" cy="790704"/>
              <a:chOff x="6911581" y="4758779"/>
              <a:chExt cx="1063815" cy="1222274"/>
            </a:xfrm>
          </p:grpSpPr>
          <p:grpSp>
            <p:nvGrpSpPr>
              <p:cNvPr id="61" name="Groupe 60">
                <a:extLst>
                  <a:ext uri="{FF2B5EF4-FFF2-40B4-BE49-F238E27FC236}">
                    <a16:creationId xmlns:a16="http://schemas.microsoft.com/office/drawing/2014/main" id="{E432CE7C-6A50-41FB-B94D-F1A516D974C4}"/>
                  </a:ext>
                </a:extLst>
              </p:cNvPr>
              <p:cNvGrpSpPr/>
              <p:nvPr/>
            </p:nvGrpSpPr>
            <p:grpSpPr>
              <a:xfrm rot="5400000">
                <a:off x="6832352" y="4838008"/>
                <a:ext cx="1222274" cy="1063815"/>
                <a:chOff x="1129391" y="1358833"/>
                <a:chExt cx="1222274" cy="1063815"/>
              </a:xfrm>
            </p:grpSpPr>
            <p:sp>
              <p:nvSpPr>
                <p:cNvPr id="63" name="Hexagone 62">
                  <a:extLst>
                    <a:ext uri="{FF2B5EF4-FFF2-40B4-BE49-F238E27FC236}">
                      <a16:creationId xmlns:a16="http://schemas.microsoft.com/office/drawing/2014/main" id="{8810F037-B3E0-4739-B0C1-9D09247AF5CB}"/>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4" name="Graphique 63">
                  <a:extLst>
                    <a:ext uri="{FF2B5EF4-FFF2-40B4-BE49-F238E27FC236}">
                      <a16:creationId xmlns:a16="http://schemas.microsoft.com/office/drawing/2014/main" id="{C1043C50-54C0-4520-92D8-2DFDE8A7D61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54" name="Image 53">
                <a:extLst>
                  <a:ext uri="{FF2B5EF4-FFF2-40B4-BE49-F238E27FC236}">
                    <a16:creationId xmlns:a16="http://schemas.microsoft.com/office/drawing/2014/main" id="{912B3CE7-9FE7-43F9-B2C2-DAE792B49ABB}"/>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36694" y="5194695"/>
                <a:ext cx="1013591" cy="352360"/>
              </a:xfrm>
              <a:prstGeom prst="rect">
                <a:avLst/>
              </a:prstGeom>
            </p:spPr>
          </p:pic>
        </p:grpSp>
        <p:grpSp>
          <p:nvGrpSpPr>
            <p:cNvPr id="71" name="Groupe 70">
              <a:extLst>
                <a:ext uri="{FF2B5EF4-FFF2-40B4-BE49-F238E27FC236}">
                  <a16:creationId xmlns:a16="http://schemas.microsoft.com/office/drawing/2014/main" id="{D7639CB7-44BF-478A-91A4-84F7F4B11AD1}"/>
                </a:ext>
              </a:extLst>
            </p:cNvPr>
            <p:cNvGrpSpPr>
              <a:grpSpLocks noChangeAspect="1"/>
            </p:cNvGrpSpPr>
            <p:nvPr/>
          </p:nvGrpSpPr>
          <p:grpSpPr>
            <a:xfrm>
              <a:off x="9469796" y="4288965"/>
              <a:ext cx="688210" cy="790704"/>
              <a:chOff x="9516936" y="4630184"/>
              <a:chExt cx="1063815" cy="1222274"/>
            </a:xfrm>
          </p:grpSpPr>
          <p:grpSp>
            <p:nvGrpSpPr>
              <p:cNvPr id="67" name="Groupe 66">
                <a:extLst>
                  <a:ext uri="{FF2B5EF4-FFF2-40B4-BE49-F238E27FC236}">
                    <a16:creationId xmlns:a16="http://schemas.microsoft.com/office/drawing/2014/main" id="{12A88EB1-E2D6-401B-B232-9DF7B670C96D}"/>
                  </a:ext>
                </a:extLst>
              </p:cNvPr>
              <p:cNvGrpSpPr/>
              <p:nvPr/>
            </p:nvGrpSpPr>
            <p:grpSpPr>
              <a:xfrm rot="5400000">
                <a:off x="9437707" y="4709413"/>
                <a:ext cx="1222274" cy="1063815"/>
                <a:chOff x="1129391" y="1358833"/>
                <a:chExt cx="1222274" cy="1063815"/>
              </a:xfrm>
            </p:grpSpPr>
            <p:sp>
              <p:nvSpPr>
                <p:cNvPr id="69" name="Hexagone 68">
                  <a:extLst>
                    <a:ext uri="{FF2B5EF4-FFF2-40B4-BE49-F238E27FC236}">
                      <a16:creationId xmlns:a16="http://schemas.microsoft.com/office/drawing/2014/main" id="{4ACF533A-E1F3-47F6-B24B-E05B5227D672}"/>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0" name="Graphique 69">
                  <a:extLst>
                    <a:ext uri="{FF2B5EF4-FFF2-40B4-BE49-F238E27FC236}">
                      <a16:creationId xmlns:a16="http://schemas.microsoft.com/office/drawing/2014/main" id="{A19144A6-B266-4762-AF81-7F925C20586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16200000">
                  <a:off x="1208620" y="1279604"/>
                  <a:ext cx="1063815" cy="1222274"/>
                </a:xfrm>
                <a:prstGeom prst="rect">
                  <a:avLst/>
                </a:prstGeom>
              </p:spPr>
            </p:pic>
          </p:grpSp>
          <p:pic>
            <p:nvPicPr>
              <p:cNvPr id="53" name="Image 52" descr="Une image contenant dessin, alimentation, signe&#10;&#10;Description générée automatiquement">
                <a:extLst>
                  <a:ext uri="{FF2B5EF4-FFF2-40B4-BE49-F238E27FC236}">
                    <a16:creationId xmlns:a16="http://schemas.microsoft.com/office/drawing/2014/main" id="{0DB25201-4974-422B-BB3A-E28B4C01D416}"/>
                  </a:ext>
                </a:extLst>
              </p:cNvPr>
              <p:cNvPicPr>
                <a:picLocks noChangeAspect="1"/>
              </p:cNvPicPr>
              <p:nvPr/>
            </p:nvPicPr>
            <p:blipFill>
              <a:blip r:embed="rId1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625468" y="4814219"/>
                <a:ext cx="841548" cy="841548"/>
              </a:xfrm>
              <a:prstGeom prst="rect">
                <a:avLst/>
              </a:prstGeom>
            </p:spPr>
          </p:pic>
        </p:grpSp>
        <p:pic>
          <p:nvPicPr>
            <p:cNvPr id="13" name="Image 12">
              <a:extLst>
                <a:ext uri="{FF2B5EF4-FFF2-40B4-BE49-F238E27FC236}">
                  <a16:creationId xmlns:a16="http://schemas.microsoft.com/office/drawing/2014/main" id="{4938F7DB-1C87-456D-A48E-0462AB6EA50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425229" y="4129311"/>
              <a:ext cx="1114773" cy="1114773"/>
            </a:xfrm>
            <a:prstGeom prst="rect">
              <a:avLst/>
            </a:prstGeom>
          </p:spPr>
        </p:pic>
        <p:grpSp>
          <p:nvGrpSpPr>
            <p:cNvPr id="3" name="Groupe 2">
              <a:extLst>
                <a:ext uri="{FF2B5EF4-FFF2-40B4-BE49-F238E27FC236}">
                  <a16:creationId xmlns:a16="http://schemas.microsoft.com/office/drawing/2014/main" id="{0E0DF80F-C3B2-42B8-88C5-B649B61E037D}"/>
                </a:ext>
              </a:extLst>
            </p:cNvPr>
            <p:cNvGrpSpPr>
              <a:grpSpLocks noChangeAspect="1"/>
            </p:cNvGrpSpPr>
            <p:nvPr/>
          </p:nvGrpSpPr>
          <p:grpSpPr>
            <a:xfrm>
              <a:off x="7169941" y="4288312"/>
              <a:ext cx="688211" cy="791357"/>
              <a:chOff x="7616510" y="5097782"/>
              <a:chExt cx="808407" cy="929567"/>
            </a:xfrm>
          </p:grpSpPr>
          <p:grpSp>
            <p:nvGrpSpPr>
              <p:cNvPr id="77" name="Groupe 76">
                <a:extLst>
                  <a:ext uri="{FF2B5EF4-FFF2-40B4-BE49-F238E27FC236}">
                    <a16:creationId xmlns:a16="http://schemas.microsoft.com/office/drawing/2014/main" id="{4CDDFD35-502D-454A-B5AF-74F6A4977D5C}"/>
                  </a:ext>
                </a:extLst>
              </p:cNvPr>
              <p:cNvGrpSpPr/>
              <p:nvPr/>
            </p:nvGrpSpPr>
            <p:grpSpPr>
              <a:xfrm rot="5400000">
                <a:off x="7555929" y="5158363"/>
                <a:ext cx="929567" cy="808406"/>
                <a:chOff x="1128380" y="1358831"/>
                <a:chExt cx="1223283" cy="1063815"/>
              </a:xfrm>
            </p:grpSpPr>
            <p:sp>
              <p:nvSpPr>
                <p:cNvPr id="80" name="Hexagone 79">
                  <a:extLst>
                    <a:ext uri="{FF2B5EF4-FFF2-40B4-BE49-F238E27FC236}">
                      <a16:creationId xmlns:a16="http://schemas.microsoft.com/office/drawing/2014/main" id="{43DC4FDE-0E8E-429A-B402-781DBA8DEC91}"/>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84" name="Graphique 83">
                  <a:extLst>
                    <a:ext uri="{FF2B5EF4-FFF2-40B4-BE49-F238E27FC236}">
                      <a16:creationId xmlns:a16="http://schemas.microsoft.com/office/drawing/2014/main" id="{38AC75DD-9D56-442B-A734-3ED27B9855C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6200000">
                  <a:off x="1208619" y="1279601"/>
                  <a:ext cx="1063814" cy="1222274"/>
                </a:xfrm>
                <a:prstGeom prst="rect">
                  <a:avLst/>
                </a:prstGeom>
              </p:spPr>
            </p:pic>
            <p:pic>
              <p:nvPicPr>
                <p:cNvPr id="78" name="Graphique 77">
                  <a:extLst>
                    <a:ext uri="{FF2B5EF4-FFF2-40B4-BE49-F238E27FC236}">
                      <a16:creationId xmlns:a16="http://schemas.microsoft.com/office/drawing/2014/main" id="{B9F2BC6D-4202-45F3-A0BB-A9580EE299C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6200000">
                  <a:off x="1207610" y="1279602"/>
                  <a:ext cx="1063814" cy="1222274"/>
                </a:xfrm>
                <a:prstGeom prst="rect">
                  <a:avLst/>
                </a:prstGeom>
              </p:spPr>
            </p:pic>
          </p:grpSp>
          <p:pic>
            <p:nvPicPr>
              <p:cNvPr id="85" name="Image 84" descr="C:\Users\vkerleau\AppData\Local\Microsoft\Windows\INetCache\Content.MSO\3DD071F1.tmp">
                <a:extLst>
                  <a:ext uri="{FF2B5EF4-FFF2-40B4-BE49-F238E27FC236}">
                    <a16:creationId xmlns:a16="http://schemas.microsoft.com/office/drawing/2014/main" id="{13BFC97F-9DCC-4E6A-A161-D1666737230C}"/>
                  </a:ext>
                </a:extLst>
              </p:cNvPr>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616511" y="5415355"/>
                <a:ext cx="808406" cy="296650"/>
              </a:xfrm>
              <a:prstGeom prst="rect">
                <a:avLst/>
              </a:prstGeom>
              <a:noFill/>
              <a:ln>
                <a:noFill/>
              </a:ln>
            </p:spPr>
          </p:pic>
        </p:grpSp>
        <p:grpSp>
          <p:nvGrpSpPr>
            <p:cNvPr id="9" name="Groupe 8">
              <a:extLst>
                <a:ext uri="{FF2B5EF4-FFF2-40B4-BE49-F238E27FC236}">
                  <a16:creationId xmlns:a16="http://schemas.microsoft.com/office/drawing/2014/main" id="{C3BD2AE2-998D-45F3-954E-A587F27B502C}"/>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3</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3" name="Groupe 82">
              <a:extLst>
                <a:ext uri="{FF2B5EF4-FFF2-40B4-BE49-F238E27FC236}">
                  <a16:creationId xmlns:a16="http://schemas.microsoft.com/office/drawing/2014/main" id="{EDD299BE-F969-4C6F-9F3E-216E1D598716}"/>
                </a:ext>
              </a:extLst>
            </p:cNvPr>
            <p:cNvGrpSpPr/>
            <p:nvPr/>
          </p:nvGrpSpPr>
          <p:grpSpPr>
            <a:xfrm>
              <a:off x="4122135" y="3888495"/>
              <a:ext cx="2557269" cy="216000"/>
              <a:chOff x="4122135" y="3888495"/>
              <a:chExt cx="2579057" cy="216000"/>
            </a:xfrm>
          </p:grpSpPr>
          <p:sp>
            <p:nvSpPr>
              <p:cNvPr id="99" name="Titre 9">
                <a:extLst>
                  <a:ext uri="{FF2B5EF4-FFF2-40B4-BE49-F238E27FC236}">
                    <a16:creationId xmlns:a16="http://schemas.microsoft.com/office/drawing/2014/main" id="{80C61DDA-2270-4FFC-99BA-F68E930DE17A}"/>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3" name="Ellipse 102">
                <a:extLst>
                  <a:ext uri="{FF2B5EF4-FFF2-40B4-BE49-F238E27FC236}">
                    <a16:creationId xmlns:a16="http://schemas.microsoft.com/office/drawing/2014/main" id="{638DB7B8-7F0A-415E-8493-05CEDC837D6A}"/>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sp>
        <p:nvSpPr>
          <p:cNvPr id="50" name="Espace réservé du pied de page 2">
            <a:extLst>
              <a:ext uri="{FF2B5EF4-FFF2-40B4-BE49-F238E27FC236}">
                <a16:creationId xmlns:a16="http://schemas.microsoft.com/office/drawing/2014/main" id="{096270B2-3988-4056-982A-B15C4CBCC054}"/>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41531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que 37" descr="Homme avec canne">
            <a:extLst>
              <a:ext uri="{FF2B5EF4-FFF2-40B4-BE49-F238E27FC236}">
                <a16:creationId xmlns:a16="http://schemas.microsoft.com/office/drawing/2014/main" id="{AC48443B-745A-40A8-9B57-C2A2B77470C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7952" y="3198299"/>
            <a:ext cx="542692" cy="542692"/>
          </a:xfrm>
          <a:prstGeom prst="rect">
            <a:avLst/>
          </a:prstGeom>
        </p:spPr>
      </p:pic>
      <p:pic>
        <p:nvPicPr>
          <p:cNvPr id="9" name="Image 8">
            <a:extLst>
              <a:ext uri="{FF2B5EF4-FFF2-40B4-BE49-F238E27FC236}">
                <a16:creationId xmlns:a16="http://schemas.microsoft.com/office/drawing/2014/main" id="{6C53A374-BFBD-422C-9123-810FEDC9B967}"/>
              </a:ext>
            </a:extLst>
          </p:cNvPr>
          <p:cNvPicPr>
            <a:picLocks noChangeAspect="1"/>
          </p:cNvPicPr>
          <p:nvPr/>
        </p:nvPicPr>
        <p:blipFill>
          <a:blip r:embed="rId4"/>
          <a:stretch>
            <a:fillRect/>
          </a:stretch>
        </p:blipFill>
        <p:spPr>
          <a:xfrm>
            <a:off x="11213599" y="1916278"/>
            <a:ext cx="957399" cy="957399"/>
          </a:xfrm>
          <a:prstGeom prst="rect">
            <a:avLst/>
          </a:prstGeom>
        </p:spPr>
      </p:pic>
      <p:pic>
        <p:nvPicPr>
          <p:cNvPr id="8" name="Image 7">
            <a:extLst>
              <a:ext uri="{FF2B5EF4-FFF2-40B4-BE49-F238E27FC236}">
                <a16:creationId xmlns:a16="http://schemas.microsoft.com/office/drawing/2014/main" id="{142DEF90-0379-4879-B0AC-6E33EB55CD67}"/>
              </a:ext>
            </a:extLst>
          </p:cNvPr>
          <p:cNvPicPr>
            <a:picLocks noChangeAspect="1"/>
          </p:cNvPicPr>
          <p:nvPr/>
        </p:nvPicPr>
        <p:blipFill>
          <a:blip r:embed="rId5"/>
          <a:stretch>
            <a:fillRect/>
          </a:stretch>
        </p:blipFill>
        <p:spPr>
          <a:xfrm>
            <a:off x="9139104" y="1933114"/>
            <a:ext cx="946759" cy="946759"/>
          </a:xfrm>
          <a:prstGeom prst="rect">
            <a:avLst/>
          </a:prstGeom>
        </p:spPr>
      </p:pic>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chemeClr val="accent6">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31</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FRANCE BEGUINAGES</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a:r>
              <a:rPr lang="fr-FR" sz="1400" dirty="0">
                <a:solidFill>
                  <a:srgbClr val="000000"/>
                </a:solidFill>
              </a:rPr>
              <a:t>Construction et réhabilitation de parcs immobiliers inspirés des béguinages, dédiés à la location de logements privatifs aux personnes âgées aux revenus modestes et permettant la mutualisation de services. </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483022" y="4628622"/>
            <a:ext cx="1409195"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2018</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2020 : 0</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247 k€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638" y="5460508"/>
            <a:ext cx="484892" cy="484892"/>
          </a:xfrm>
          <a:prstGeom prst="rect">
            <a:avLst/>
          </a:prstGeom>
        </p:spPr>
      </p:pic>
      <p:sp>
        <p:nvSpPr>
          <p:cNvPr id="66" name="Graphique 31">
            <a:extLst>
              <a:ext uri="{FF2B5EF4-FFF2-40B4-BE49-F238E27FC236}">
                <a16:creationId xmlns:a16="http://schemas.microsoft.com/office/drawing/2014/main" id="{EE14DD68-6EA1-423C-BC69-D91D3C9B1E2A}"/>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sp>
        <p:nvSpPr>
          <p:cNvPr id="68" name="Titre 2">
            <a:extLst>
              <a:ext uri="{FF2B5EF4-FFF2-40B4-BE49-F238E27FC236}">
                <a16:creationId xmlns:a16="http://schemas.microsoft.com/office/drawing/2014/main" id="{5E0B2E16-1FC4-49F8-8DCB-B87E0EBA90D2}"/>
              </a:ext>
            </a:extLst>
          </p:cNvPr>
          <p:cNvSpPr txBox="1">
            <a:spLocks/>
          </p:cNvSpPr>
          <p:nvPr/>
        </p:nvSpPr>
        <p:spPr>
          <a:xfrm>
            <a:off x="10771581" y="317364"/>
            <a:ext cx="1978910" cy="528769"/>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000" dirty="0">
                <a:solidFill>
                  <a:schemeClr val="accent6">
                    <a:lumMod val="75000"/>
                  </a:schemeClr>
                </a:solidFill>
              </a:rPr>
              <a:t>Vieillissement</a:t>
            </a:r>
          </a:p>
        </p:txBody>
      </p:sp>
      <p:sp>
        <p:nvSpPr>
          <p:cNvPr id="55" name="ZoneTexte 54">
            <a:extLst>
              <a:ext uri="{FF2B5EF4-FFF2-40B4-BE49-F238E27FC236}">
                <a16:creationId xmlns:a16="http://schemas.microsoft.com/office/drawing/2014/main" id="{B1455360-8D7D-4ECC-9793-072295E7A4F1}"/>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Vincent Bel</a:t>
            </a:r>
          </a:p>
        </p:txBody>
      </p:sp>
      <p:pic>
        <p:nvPicPr>
          <p:cNvPr id="4" name="Image 3">
            <a:extLst>
              <a:ext uri="{FF2B5EF4-FFF2-40B4-BE49-F238E27FC236}">
                <a16:creationId xmlns:a16="http://schemas.microsoft.com/office/drawing/2014/main" id="{D480ACDD-8E46-4313-8D64-2660F1C02F48}"/>
              </a:ext>
            </a:extLst>
          </p:cNvPr>
          <p:cNvPicPr>
            <a:picLocks noChangeAspect="1"/>
          </p:cNvPicPr>
          <p:nvPr/>
        </p:nvPicPr>
        <p:blipFill>
          <a:blip r:embed="rId11"/>
          <a:stretch>
            <a:fillRect/>
          </a:stretch>
        </p:blipFill>
        <p:spPr>
          <a:xfrm>
            <a:off x="5247520" y="2891982"/>
            <a:ext cx="2671691" cy="1155326"/>
          </a:xfrm>
          <a:prstGeom prst="rect">
            <a:avLst/>
          </a:prstGeom>
        </p:spPr>
      </p:pic>
      <p:sp>
        <p:nvSpPr>
          <p:cNvPr id="41" name="ZoneTexte 40">
            <a:extLst>
              <a:ext uri="{FF2B5EF4-FFF2-40B4-BE49-F238E27FC236}">
                <a16:creationId xmlns:a16="http://schemas.microsoft.com/office/drawing/2014/main" id="{D69C9AB5-EAAC-45C8-AA15-A50FA9FFBD97}"/>
              </a:ext>
            </a:extLst>
          </p:cNvPr>
          <p:cNvSpPr txBox="1"/>
          <p:nvPr/>
        </p:nvSpPr>
        <p:spPr>
          <a:xfrm>
            <a:off x="5382125" y="5485777"/>
            <a:ext cx="2752882"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6.000 k€</a:t>
            </a:r>
          </a:p>
        </p:txBody>
      </p:sp>
      <p:pic>
        <p:nvPicPr>
          <p:cNvPr id="42" name="Graphique 41" descr="Pièces avec un remplissage uni">
            <a:extLst>
              <a:ext uri="{FF2B5EF4-FFF2-40B4-BE49-F238E27FC236}">
                <a16:creationId xmlns:a16="http://schemas.microsoft.com/office/drawing/2014/main" id="{71B5CD3F-B9AF-4EAD-A684-A938B8E0828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59734" y="5398264"/>
            <a:ext cx="484044" cy="484044"/>
          </a:xfrm>
          <a:prstGeom prst="rect">
            <a:avLst/>
          </a:prstGeom>
        </p:spPr>
      </p:pic>
      <p:sp>
        <p:nvSpPr>
          <p:cNvPr id="48" name="Rectangle 47">
            <a:extLst>
              <a:ext uri="{FF2B5EF4-FFF2-40B4-BE49-F238E27FC236}">
                <a16:creationId xmlns:a16="http://schemas.microsoft.com/office/drawing/2014/main" id="{7B7A9479-6A27-4094-BA73-2535085DBF98}"/>
              </a:ext>
            </a:extLst>
          </p:cNvPr>
          <p:cNvSpPr/>
          <p:nvPr/>
        </p:nvSpPr>
        <p:spPr>
          <a:xfrm>
            <a:off x="9099637" y="4309158"/>
            <a:ext cx="3071361" cy="1579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p>
            <a:pPr>
              <a:lnSpc>
                <a:spcPct val="90000"/>
              </a:lnSpc>
              <a:spcBef>
                <a:spcPct val="0"/>
              </a:spcBef>
              <a:spcAft>
                <a:spcPts val="600"/>
              </a:spcAft>
            </a:pPr>
            <a:r>
              <a:rPr lang="fr-FR" sz="2400" b="1" dirty="0">
                <a:solidFill>
                  <a:srgbClr val="F99D26"/>
                </a:solidFill>
              </a:rPr>
              <a:t>4</a:t>
            </a:r>
            <a:r>
              <a:rPr lang="fr-FR" sz="2400" b="1" dirty="0">
                <a:solidFill>
                  <a:srgbClr val="8F1838"/>
                </a:solidFill>
              </a:rPr>
              <a:t> </a:t>
            </a:r>
            <a:r>
              <a:rPr lang="fr-FR" sz="2000" dirty="0">
                <a:solidFill>
                  <a:srgbClr val="000000"/>
                </a:solidFill>
              </a:rPr>
              <a:t>béguinages ouverts</a:t>
            </a:r>
            <a:endParaRPr lang="fr-FR" sz="2000" dirty="0">
              <a:solidFill>
                <a:srgbClr val="C31F33"/>
              </a:solidFill>
            </a:endParaRPr>
          </a:p>
          <a:p>
            <a:pPr>
              <a:lnSpc>
                <a:spcPct val="90000"/>
              </a:lnSpc>
              <a:spcBef>
                <a:spcPct val="0"/>
              </a:spcBef>
              <a:spcAft>
                <a:spcPts val="600"/>
              </a:spcAft>
            </a:pPr>
            <a:r>
              <a:rPr lang="fr-FR" sz="2400" b="1" dirty="0">
                <a:solidFill>
                  <a:srgbClr val="F99D26"/>
                </a:solidFill>
              </a:rPr>
              <a:t>1</a:t>
            </a:r>
            <a:r>
              <a:rPr lang="fr-FR" sz="2400" b="1" dirty="0">
                <a:solidFill>
                  <a:srgbClr val="E11484"/>
                </a:solidFill>
              </a:rPr>
              <a:t> </a:t>
            </a:r>
            <a:r>
              <a:rPr lang="fr-FR" sz="2000" dirty="0">
                <a:solidFill>
                  <a:srgbClr val="000000"/>
                </a:solidFill>
              </a:rPr>
              <a:t>en construction</a:t>
            </a:r>
          </a:p>
          <a:p>
            <a:pPr marL="342900" indent="-342900">
              <a:lnSpc>
                <a:spcPct val="90000"/>
              </a:lnSpc>
              <a:spcBef>
                <a:spcPct val="0"/>
              </a:spcBef>
              <a:spcAft>
                <a:spcPts val="600"/>
              </a:spcAft>
              <a:buFont typeface="Wingdings" panose="05000000000000000000" pitchFamily="2" charset="2"/>
              <a:buChar char="Ø"/>
            </a:pPr>
            <a:r>
              <a:rPr lang="fr-FR" sz="2400" b="1" dirty="0">
                <a:solidFill>
                  <a:srgbClr val="F99D26"/>
                </a:solidFill>
              </a:rPr>
              <a:t>100</a:t>
            </a:r>
            <a:r>
              <a:rPr lang="fr-FR" sz="2000" dirty="0">
                <a:solidFill>
                  <a:srgbClr val="000000"/>
                </a:solidFill>
              </a:rPr>
              <a:t> logements   </a:t>
            </a:r>
            <a:r>
              <a:rPr lang="fr-FR" sz="2000" i="1" dirty="0">
                <a:solidFill>
                  <a:srgbClr val="000000"/>
                </a:solidFill>
              </a:rPr>
              <a:t>(studio-T3) </a:t>
            </a:r>
          </a:p>
        </p:txBody>
      </p:sp>
      <p:pic>
        <p:nvPicPr>
          <p:cNvPr id="50" name="Image 49">
            <a:extLst>
              <a:ext uri="{FF2B5EF4-FFF2-40B4-BE49-F238E27FC236}">
                <a16:creationId xmlns:a16="http://schemas.microsoft.com/office/drawing/2014/main" id="{632723F9-0627-4D60-BD71-371C2AA90AB5}"/>
              </a:ext>
            </a:extLst>
          </p:cNvPr>
          <p:cNvPicPr>
            <a:picLocks noChangeAspect="1"/>
          </p:cNvPicPr>
          <p:nvPr/>
        </p:nvPicPr>
        <p:blipFill>
          <a:blip r:embed="rId14"/>
          <a:stretch>
            <a:fillRect/>
          </a:stretch>
        </p:blipFill>
        <p:spPr>
          <a:xfrm>
            <a:off x="10172595" y="1933830"/>
            <a:ext cx="959568" cy="946758"/>
          </a:xfrm>
          <a:prstGeom prst="rect">
            <a:avLst/>
          </a:prstGeom>
        </p:spPr>
      </p:pic>
      <p:sp>
        <p:nvSpPr>
          <p:cNvPr id="53" name="Rectangle 52">
            <a:extLst>
              <a:ext uri="{FF2B5EF4-FFF2-40B4-BE49-F238E27FC236}">
                <a16:creationId xmlns:a16="http://schemas.microsoft.com/office/drawing/2014/main" id="{655D5AAA-073D-4DC4-A77E-6FF24134F4AC}"/>
              </a:ext>
            </a:extLst>
          </p:cNvPr>
          <p:cNvSpPr/>
          <p:nvPr/>
        </p:nvSpPr>
        <p:spPr>
          <a:xfrm>
            <a:off x="9099637" y="3692741"/>
            <a:ext cx="3744383" cy="55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a:bodyPr>
          <a:lstStyle/>
          <a:p>
            <a:pPr>
              <a:lnSpc>
                <a:spcPct val="90000"/>
              </a:lnSpc>
              <a:spcBef>
                <a:spcPct val="0"/>
              </a:spcBef>
              <a:spcAft>
                <a:spcPts val="629"/>
              </a:spcAft>
            </a:pPr>
            <a:r>
              <a:rPr lang="en-US" sz="2400" b="1" dirty="0">
                <a:solidFill>
                  <a:srgbClr val="E11484"/>
                </a:solidFill>
              </a:rPr>
              <a:t>400€</a:t>
            </a:r>
            <a:r>
              <a:rPr lang="en-US" sz="2306" b="1" dirty="0">
                <a:solidFill>
                  <a:srgbClr val="E11484"/>
                </a:solidFill>
              </a:rPr>
              <a:t> </a:t>
            </a:r>
            <a:r>
              <a:rPr lang="en-US" sz="2000" dirty="0" err="1">
                <a:solidFill>
                  <a:srgbClr val="000000"/>
                </a:solidFill>
              </a:rPr>
              <a:t>Loyer</a:t>
            </a:r>
            <a:r>
              <a:rPr lang="en-US" sz="2000" dirty="0">
                <a:solidFill>
                  <a:srgbClr val="000000"/>
                </a:solidFill>
              </a:rPr>
              <a:t> </a:t>
            </a:r>
            <a:r>
              <a:rPr lang="en-US" sz="2000" dirty="0" err="1">
                <a:solidFill>
                  <a:srgbClr val="000000"/>
                </a:solidFill>
              </a:rPr>
              <a:t>mensuel</a:t>
            </a:r>
            <a:r>
              <a:rPr lang="en-US" sz="2000" dirty="0">
                <a:solidFill>
                  <a:srgbClr val="000000"/>
                </a:solidFill>
              </a:rPr>
              <a:t> </a:t>
            </a:r>
            <a:r>
              <a:rPr lang="en-US" sz="2000" dirty="0" err="1">
                <a:solidFill>
                  <a:srgbClr val="000000"/>
                </a:solidFill>
              </a:rPr>
              <a:t>moyen</a:t>
            </a:r>
            <a:endParaRPr lang="en-US" sz="2306" dirty="0">
              <a:solidFill>
                <a:srgbClr val="000000"/>
              </a:solidFill>
            </a:endParaRPr>
          </a:p>
        </p:txBody>
      </p:sp>
      <p:sp>
        <p:nvSpPr>
          <p:cNvPr id="57" name="Rectangle 56">
            <a:extLst>
              <a:ext uri="{FF2B5EF4-FFF2-40B4-BE49-F238E27FC236}">
                <a16:creationId xmlns:a16="http://schemas.microsoft.com/office/drawing/2014/main" id="{6BF623BA-A28E-445A-A09E-B980FC80FA37}"/>
              </a:ext>
            </a:extLst>
          </p:cNvPr>
          <p:cNvSpPr/>
          <p:nvPr/>
        </p:nvSpPr>
        <p:spPr>
          <a:xfrm>
            <a:off x="9099637" y="3074575"/>
            <a:ext cx="3744383" cy="55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5845" tIns="47923" rIns="95845" bIns="47923" rtlCol="0" anchor="b">
            <a:normAutofit/>
          </a:bodyPr>
          <a:lstStyle/>
          <a:p>
            <a:pPr>
              <a:lnSpc>
                <a:spcPct val="90000"/>
              </a:lnSpc>
              <a:spcBef>
                <a:spcPct val="0"/>
              </a:spcBef>
              <a:spcAft>
                <a:spcPts val="629"/>
              </a:spcAft>
            </a:pPr>
            <a:r>
              <a:rPr lang="en-US" sz="2000" dirty="0" err="1">
                <a:solidFill>
                  <a:srgbClr val="279B48"/>
                </a:solidFill>
              </a:rPr>
              <a:t>Préservation</a:t>
            </a:r>
            <a:r>
              <a:rPr lang="en-US" sz="2000" dirty="0">
                <a:solidFill>
                  <a:srgbClr val="279B48"/>
                </a:solidFill>
              </a:rPr>
              <a:t> de </a:t>
            </a:r>
            <a:r>
              <a:rPr lang="en-US" sz="2000" dirty="0" err="1">
                <a:solidFill>
                  <a:srgbClr val="279B48"/>
                </a:solidFill>
              </a:rPr>
              <a:t>l’autonomie</a:t>
            </a:r>
            <a:endParaRPr lang="en-US" sz="2000" dirty="0">
              <a:solidFill>
                <a:srgbClr val="279B48"/>
              </a:solidFill>
            </a:endParaRPr>
          </a:p>
        </p:txBody>
      </p:sp>
      <p:sp>
        <p:nvSpPr>
          <p:cNvPr id="35" name="Espace réservé du pied de page 2">
            <a:extLst>
              <a:ext uri="{FF2B5EF4-FFF2-40B4-BE49-F238E27FC236}">
                <a16:creationId xmlns:a16="http://schemas.microsoft.com/office/drawing/2014/main" id="{BC7A4C3C-AE63-4289-9B74-74C89E2FB77C}"/>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39" name="Graphique 38" descr="Homme ouvrier du bâtiment avec un remplissage uni">
            <a:extLst>
              <a:ext uri="{FF2B5EF4-FFF2-40B4-BE49-F238E27FC236}">
                <a16:creationId xmlns:a16="http://schemas.microsoft.com/office/drawing/2014/main" id="{6F3896D0-2EFD-42B0-B484-B3707D5CF8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19461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1127"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fr-FR" sz="1100" b="1" i="0" u="none" strike="noStrike" kern="1200" cap="none" spc="0" normalizeH="0" baseline="0" noProof="0" dirty="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Accompagner les personnes fragiles, les familles et les aidants</a:t>
              </a:r>
            </a:p>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Favoriser l’insertion par l’emploi et la formation professionnelle</a:t>
              </a:r>
            </a:p>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Favoriser l’inclusion dans la société par le loisir et le sport</a:t>
              </a:r>
            </a:p>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Structurer le parcours de l’enfant en situation de handicap</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Nos </a:t>
                </a:r>
                <a:r>
                  <a:rPr lang="fr-FR" sz="1400" b="0" dirty="0">
                    <a:solidFill>
                      <a:srgbClr val="FFFFFF"/>
                    </a:solidFill>
                    <a:latin typeface="Arial" panose="020B0604020202020204"/>
                  </a:rPr>
                  <a:t>Objectifs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dirty="0">
                    <a:solidFill>
                      <a:srgbClr val="FFFFFF"/>
                    </a:solidFill>
                    <a:latin typeface="Arial" panose="020B0604020202020204"/>
                  </a:rPr>
                  <a:t>1</a:t>
                </a:r>
                <a:endPar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cxnSp>
        <p:nvCxnSpPr>
          <p:cNvPr id="108" name="Connecteur : en angle 107">
            <a:extLst>
              <a:ext uri="{FF2B5EF4-FFF2-40B4-BE49-F238E27FC236}">
                <a16:creationId xmlns:a16="http://schemas.microsoft.com/office/drawing/2014/main" id="{4490D336-D630-41F9-BB51-2A2CCF1424D7}"/>
              </a:ext>
            </a:extLst>
          </p:cNvPr>
          <p:cNvCxnSpPr>
            <a:cxnSpLocks/>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4938F7DB-1C87-456D-A48E-0462AB6EA50E}"/>
              </a:ext>
            </a:extLst>
          </p:cNvPr>
          <p:cNvPicPr>
            <a:picLocks noChangeAspect="1"/>
          </p:cNvPicPr>
          <p:nvPr/>
        </p:nvPicPr>
        <p:blipFill>
          <a:blip r:embed="rId2"/>
          <a:stretch>
            <a:fillRect/>
          </a:stretch>
        </p:blipFill>
        <p:spPr>
          <a:xfrm>
            <a:off x="4425229" y="4129311"/>
            <a:ext cx="1114773" cy="1114773"/>
          </a:xfrm>
          <a:prstGeom prst="rect">
            <a:avLst/>
          </a:prstGeom>
        </p:spPr>
      </p:pic>
      <p:grpSp>
        <p:nvGrpSpPr>
          <p:cNvPr id="12" name="Groupe 11">
            <a:extLst>
              <a:ext uri="{FF2B5EF4-FFF2-40B4-BE49-F238E27FC236}">
                <a16:creationId xmlns:a16="http://schemas.microsoft.com/office/drawing/2014/main" id="{704D2B29-55C6-4BCC-92EA-2BE8B5FEEB60}"/>
              </a:ext>
            </a:extLst>
          </p:cNvPr>
          <p:cNvGrpSpPr/>
          <p:nvPr/>
        </p:nvGrpSpPr>
        <p:grpSpPr>
          <a:xfrm>
            <a:off x="4122135" y="3888495"/>
            <a:ext cx="2557269" cy="216000"/>
            <a:chOff x="4122135" y="3888495"/>
            <a:chExt cx="2579057" cy="216000"/>
          </a:xfrm>
        </p:grpSpPr>
        <p:sp>
          <p:nvSpPr>
            <p:cNvPr id="82" name="Titre 9">
              <a:extLst>
                <a:ext uri="{FF2B5EF4-FFF2-40B4-BE49-F238E27FC236}">
                  <a16:creationId xmlns:a16="http://schemas.microsoft.com/office/drawing/2014/main" id="{D41D4263-49AE-45C0-A926-80E3A6FD3A7C}"/>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78" name="Ellipse 77">
              <a:extLst>
                <a:ext uri="{FF2B5EF4-FFF2-40B4-BE49-F238E27FC236}">
                  <a16:creationId xmlns:a16="http://schemas.microsoft.com/office/drawing/2014/main" id="{256DA30A-598B-4B8F-9FA4-C24C0675DB5C}"/>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rPr>
                <a:t>2</a:t>
              </a:r>
            </a:p>
          </p:txBody>
        </p:sp>
      </p:grpSp>
      <p:grpSp>
        <p:nvGrpSpPr>
          <p:cNvPr id="15" name="Groupe 14">
            <a:extLst>
              <a:ext uri="{FF2B5EF4-FFF2-40B4-BE49-F238E27FC236}">
                <a16:creationId xmlns:a16="http://schemas.microsoft.com/office/drawing/2014/main" id="{4E79936C-24CC-4369-954A-3E19CD5BF7F0}"/>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dirty="0">
                  <a:solidFill>
                    <a:srgbClr val="FFFFFF"/>
                  </a:solidFill>
                  <a:latin typeface="Arial" panose="020B0604020202020204"/>
                </a:rPr>
                <a:t>3</a:t>
              </a:r>
              <a:endPar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10" name="Image 109">
            <a:extLst>
              <a:ext uri="{FF2B5EF4-FFF2-40B4-BE49-F238E27FC236}">
                <a16:creationId xmlns:a16="http://schemas.microsoft.com/office/drawing/2014/main" id="{A428EF3A-CA7A-4090-82E1-070A2B13323A}"/>
              </a:ext>
            </a:extLst>
          </p:cNvPr>
          <p:cNvPicPr>
            <a:picLocks noChangeAspect="1"/>
          </p:cNvPicPr>
          <p:nvPr/>
        </p:nvPicPr>
        <p:blipFill>
          <a:blip r:embed="rId3"/>
          <a:stretch>
            <a:fillRect/>
          </a:stretch>
        </p:blipFill>
        <p:spPr>
          <a:xfrm>
            <a:off x="5566142" y="4129311"/>
            <a:ext cx="1116000" cy="1119532"/>
          </a:xfrm>
          <a:prstGeom prst="rect">
            <a:avLst/>
          </a:prstGeom>
        </p:spPr>
      </p:pic>
      <p:grpSp>
        <p:nvGrpSpPr>
          <p:cNvPr id="80" name="Groupe 79">
            <a:extLst>
              <a:ext uri="{FF2B5EF4-FFF2-40B4-BE49-F238E27FC236}">
                <a16:creationId xmlns:a16="http://schemas.microsoft.com/office/drawing/2014/main" id="{E86B17CD-E33C-47D9-B130-2A576A190B23}"/>
              </a:ext>
            </a:extLst>
          </p:cNvPr>
          <p:cNvGrpSpPr/>
          <p:nvPr/>
        </p:nvGrpSpPr>
        <p:grpSpPr>
          <a:xfrm>
            <a:off x="1093655" y="1980629"/>
            <a:ext cx="2874602" cy="3238055"/>
            <a:chOff x="1069599" y="1938168"/>
            <a:chExt cx="2874602" cy="3238055"/>
          </a:xfrm>
        </p:grpSpPr>
        <p:pic>
          <p:nvPicPr>
            <p:cNvPr id="84" name="Graphique 83">
              <a:extLst>
                <a:ext uri="{FF2B5EF4-FFF2-40B4-BE49-F238E27FC236}">
                  <a16:creationId xmlns:a16="http://schemas.microsoft.com/office/drawing/2014/main" id="{1F09DEC3-5DB9-4323-95A3-148E9A801E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599" y="1938168"/>
              <a:ext cx="2874602" cy="3238055"/>
            </a:xfrm>
            <a:prstGeom prst="rect">
              <a:avLst/>
            </a:prstGeom>
          </p:spPr>
        </p:pic>
        <p:sp>
          <p:nvSpPr>
            <p:cNvPr id="85" name="Espace réservé du texte 11">
              <a:extLst>
                <a:ext uri="{FF2B5EF4-FFF2-40B4-BE49-F238E27FC236}">
                  <a16:creationId xmlns:a16="http://schemas.microsoft.com/office/drawing/2014/main" id="{CE5214BF-8F81-4CFA-A940-BEB7F3F4BDB2}"/>
                </a:ext>
              </a:extLst>
            </p:cNvPr>
            <p:cNvSpPr txBox="1">
              <a:spLocks/>
            </p:cNvSpPr>
            <p:nvPr/>
          </p:nvSpPr>
          <p:spPr>
            <a:xfrm>
              <a:off x="1126029" y="2980251"/>
              <a:ext cx="2761742" cy="1852391"/>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2400" b="1" i="0" u="none" strike="noStrike" kern="1200" cap="none" spc="0" normalizeH="0" baseline="0" noProof="0" dirty="0">
                  <a:ln>
                    <a:noFill/>
                  </a:ln>
                  <a:solidFill>
                    <a:srgbClr val="E5281D"/>
                  </a:solidFill>
                  <a:effectLst/>
                  <a:uLnTx/>
                  <a:uFillTx/>
                  <a:latin typeface="Arial" panose="020B0604020202020204"/>
                  <a:ea typeface="+mn-ea"/>
                  <a:cs typeface="+mn-cs"/>
                </a:rPr>
                <a:t>Handicap</a:t>
              </a: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dirty="0">
                <a:ln>
                  <a:noFill/>
                </a:ln>
                <a:solidFill>
                  <a:srgbClr val="E5281D"/>
                </a:solidFill>
                <a:effectLst/>
                <a:uLnTx/>
                <a:uFillTx/>
                <a:latin typeface="Arial" panose="020B0604020202020204"/>
                <a:ea typeface="+mn-ea"/>
                <a:cs typeface="+mn-cs"/>
              </a:endParaRP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rPr>
                <a:t>Permettre une plus grande inclusivité</a:t>
              </a:r>
            </a:p>
          </p:txBody>
        </p:sp>
        <p:pic>
          <p:nvPicPr>
            <p:cNvPr id="95" name="Graphique 94" descr="Personne dans un fauteuil roulant">
              <a:extLst>
                <a:ext uri="{FF2B5EF4-FFF2-40B4-BE49-F238E27FC236}">
                  <a16:creationId xmlns:a16="http://schemas.microsoft.com/office/drawing/2014/main" id="{C589E7C9-3678-4ED8-B2DF-F7EE883A8F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5165" y="2437221"/>
              <a:ext cx="843471" cy="843471"/>
            </a:xfrm>
            <a:prstGeom prst="rect">
              <a:avLst/>
            </a:prstGeom>
          </p:spPr>
        </p:pic>
      </p:grpSp>
      <p:sp>
        <p:nvSpPr>
          <p:cNvPr id="96" name="Titre 9">
            <a:extLst>
              <a:ext uri="{FF2B5EF4-FFF2-40B4-BE49-F238E27FC236}">
                <a16:creationId xmlns:a16="http://schemas.microsoft.com/office/drawing/2014/main" id="{7CE3318E-9947-4E81-A196-66AB4A4DF865}"/>
              </a:ext>
            </a:extLst>
          </p:cNvPr>
          <p:cNvSpPr txBox="1">
            <a:spLocks/>
          </p:cNvSpPr>
          <p:nvPr/>
        </p:nvSpPr>
        <p:spPr>
          <a:xfrm>
            <a:off x="979643" y="604446"/>
            <a:ext cx="727767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3000" b="0" i="0" u="none" strike="noStrike" kern="1200" cap="none" spc="0" normalizeH="0" baseline="0" noProof="0" dirty="0">
                <a:ln>
                  <a:noFill/>
                </a:ln>
                <a:solidFill>
                  <a:srgbClr val="E5281D"/>
                </a:solidFill>
                <a:effectLst/>
                <a:uLnTx/>
                <a:uFillTx/>
                <a:latin typeface="Arial" panose="020B0604020202020204"/>
                <a:ea typeface="+mj-ea"/>
                <a:cs typeface="+mj-cs"/>
              </a:rPr>
              <a:t>Le handicap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0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grpSp>
        <p:nvGrpSpPr>
          <p:cNvPr id="73" name="Groupe 72">
            <a:extLst>
              <a:ext uri="{FF2B5EF4-FFF2-40B4-BE49-F238E27FC236}">
                <a16:creationId xmlns:a16="http://schemas.microsoft.com/office/drawing/2014/main" id="{4D7AA242-3B95-4855-9AF3-621260D34B98}"/>
              </a:ext>
            </a:extLst>
          </p:cNvPr>
          <p:cNvGrpSpPr/>
          <p:nvPr/>
        </p:nvGrpSpPr>
        <p:grpSpPr>
          <a:xfrm rot="5400000">
            <a:off x="7119541" y="4343477"/>
            <a:ext cx="792000" cy="691200"/>
            <a:chOff x="1130418" y="1357937"/>
            <a:chExt cx="1220219" cy="1065607"/>
          </a:xfrm>
        </p:grpSpPr>
        <p:sp>
          <p:nvSpPr>
            <p:cNvPr id="75" name="Hexagone 74">
              <a:extLst>
                <a:ext uri="{FF2B5EF4-FFF2-40B4-BE49-F238E27FC236}">
                  <a16:creationId xmlns:a16="http://schemas.microsoft.com/office/drawing/2014/main" id="{9A8CBE27-A010-443E-A287-069F1BB01825}"/>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6" name="Graphique 75">
              <a:extLst>
                <a:ext uri="{FF2B5EF4-FFF2-40B4-BE49-F238E27FC236}">
                  <a16:creationId xmlns:a16="http://schemas.microsoft.com/office/drawing/2014/main" id="{B3C33822-0481-462A-A7B9-3EC183EB76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1207724" y="1280631"/>
              <a:ext cx="1065607" cy="1220219"/>
            </a:xfrm>
            <a:prstGeom prst="rect">
              <a:avLst/>
            </a:prstGeom>
          </p:spPr>
        </p:pic>
      </p:grpSp>
      <p:pic>
        <p:nvPicPr>
          <p:cNvPr id="79" name="Image 6">
            <a:extLst>
              <a:ext uri="{FF2B5EF4-FFF2-40B4-BE49-F238E27FC236}">
                <a16:creationId xmlns:a16="http://schemas.microsoft.com/office/drawing/2014/main" id="{A34112EE-54D1-40A8-94D2-62B74250F64B}"/>
              </a:ext>
            </a:extLst>
          </p:cNvPr>
          <p:cNvPicPr>
            <a:picLocks noChangeAspect="1"/>
          </p:cNvPicPr>
          <p:nvPr/>
        </p:nvPicPr>
        <p:blipFill>
          <a:blip r:embed="rId10"/>
          <a:stretch>
            <a:fillRect/>
          </a:stretch>
        </p:blipFill>
        <p:spPr>
          <a:xfrm>
            <a:off x="7288039" y="4460821"/>
            <a:ext cx="451629" cy="451752"/>
          </a:xfrm>
          <a:prstGeom prst="rect">
            <a:avLst/>
          </a:prstGeom>
        </p:spPr>
      </p:pic>
      <p:sp>
        <p:nvSpPr>
          <p:cNvPr id="81" name="Espace réservé du pied de page 2">
            <a:extLst>
              <a:ext uri="{FF2B5EF4-FFF2-40B4-BE49-F238E27FC236}">
                <a16:creationId xmlns:a16="http://schemas.microsoft.com/office/drawing/2014/main" id="{D8CE7CB8-C534-4330-9DB6-265899D0F4D0}"/>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4022070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1127"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fr-FR" sz="1100" b="1" i="0" u="none" strike="noStrike" kern="1200" cap="none" spc="0" normalizeH="0" baseline="0" noProof="0" dirty="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Soutenir les acteurs pour un habitat plus durable et inclusif</a:t>
              </a:r>
            </a:p>
            <a:p>
              <a:pPr marL="285750" lvl="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rPr>
                <a:t>Fluidifier le parcours résidentiel des familles</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Nos </a:t>
                </a:r>
                <a:r>
                  <a:rPr lang="fr-FR" sz="1400" b="0" dirty="0">
                    <a:solidFill>
                      <a:srgbClr val="FFFFFF"/>
                    </a:solidFill>
                    <a:latin typeface="Arial" panose="020B0604020202020204"/>
                  </a:rPr>
                  <a:t>Objectifs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dirty="0">
                    <a:solidFill>
                      <a:srgbClr val="FFFFFF"/>
                    </a:solidFill>
                    <a:latin typeface="Arial" panose="020B0604020202020204"/>
                  </a:rPr>
                  <a:t>1</a:t>
                </a:r>
                <a:endPar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cxnSp>
        <p:nvCxnSpPr>
          <p:cNvPr id="108" name="Connecteur : en angle 107">
            <a:extLst>
              <a:ext uri="{FF2B5EF4-FFF2-40B4-BE49-F238E27FC236}">
                <a16:creationId xmlns:a16="http://schemas.microsoft.com/office/drawing/2014/main" id="{4490D336-D630-41F9-BB51-2A2CCF1424D7}"/>
              </a:ext>
            </a:extLst>
          </p:cNvPr>
          <p:cNvCxnSpPr>
            <a:cxnSpLocks/>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Rectangle : coins arrondis 194">
            <a:extLst>
              <a:ext uri="{FF2B5EF4-FFF2-40B4-BE49-F238E27FC236}">
                <a16:creationId xmlns:a16="http://schemas.microsoft.com/office/drawing/2014/main" id="{6270C6D3-4B42-42C4-882F-904D5B033239}"/>
              </a:ext>
            </a:extLst>
          </p:cNvPr>
          <p:cNvSpPr/>
          <p:nvPr/>
        </p:nvSpPr>
        <p:spPr>
          <a:xfrm>
            <a:off x="7169941" y="4131890"/>
            <a:ext cx="4522441" cy="1114374"/>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lnSpc>
                <a:spcPct val="150000"/>
              </a:lnSpc>
              <a:spcBef>
                <a:spcPts val="0"/>
              </a:spcBef>
              <a:spcAft>
                <a:spcPts val="0"/>
              </a:spcAft>
              <a:buClr>
                <a:srgbClr val="62C36D"/>
              </a:buClr>
              <a:buSzTx/>
              <a:tabLst/>
              <a:defRPr/>
            </a:pPr>
            <a:endPar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p:txBody>
      </p:sp>
      <p:pic>
        <p:nvPicPr>
          <p:cNvPr id="77" name="Image 76">
            <a:extLst>
              <a:ext uri="{FF2B5EF4-FFF2-40B4-BE49-F238E27FC236}">
                <a16:creationId xmlns:a16="http://schemas.microsoft.com/office/drawing/2014/main" id="{F7EC7BC2-6960-4068-9FA4-50EC66C8FEBB}"/>
              </a:ext>
            </a:extLst>
          </p:cNvPr>
          <p:cNvPicPr>
            <a:picLocks noChangeAspect="1"/>
          </p:cNvPicPr>
          <p:nvPr/>
        </p:nvPicPr>
        <p:blipFill>
          <a:blip r:embed="rId2"/>
          <a:stretch>
            <a:fillRect/>
          </a:stretch>
        </p:blipFill>
        <p:spPr>
          <a:xfrm>
            <a:off x="4425229" y="4129311"/>
            <a:ext cx="1116000" cy="1119532"/>
          </a:xfrm>
          <a:prstGeom prst="rect">
            <a:avLst/>
          </a:prstGeom>
        </p:spPr>
      </p:pic>
      <p:grpSp>
        <p:nvGrpSpPr>
          <p:cNvPr id="12" name="Groupe 11">
            <a:extLst>
              <a:ext uri="{FF2B5EF4-FFF2-40B4-BE49-F238E27FC236}">
                <a16:creationId xmlns:a16="http://schemas.microsoft.com/office/drawing/2014/main" id="{704D2B29-55C6-4BCC-92EA-2BE8B5FEEB60}"/>
              </a:ext>
            </a:extLst>
          </p:cNvPr>
          <p:cNvGrpSpPr/>
          <p:nvPr/>
        </p:nvGrpSpPr>
        <p:grpSpPr>
          <a:xfrm>
            <a:off x="4122135" y="3888495"/>
            <a:ext cx="2557269" cy="216000"/>
            <a:chOff x="4122135" y="3888495"/>
            <a:chExt cx="2579057" cy="216000"/>
          </a:xfrm>
        </p:grpSpPr>
        <p:sp>
          <p:nvSpPr>
            <p:cNvPr id="82" name="Titre 9">
              <a:extLst>
                <a:ext uri="{FF2B5EF4-FFF2-40B4-BE49-F238E27FC236}">
                  <a16:creationId xmlns:a16="http://schemas.microsoft.com/office/drawing/2014/main" id="{D41D4263-49AE-45C0-A926-80E3A6FD3A7C}"/>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78" name="Ellipse 77">
              <a:extLst>
                <a:ext uri="{FF2B5EF4-FFF2-40B4-BE49-F238E27FC236}">
                  <a16:creationId xmlns:a16="http://schemas.microsoft.com/office/drawing/2014/main" id="{256DA30A-598B-4B8F-9FA4-C24C0675DB5C}"/>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rPr>
                <a:t>2</a:t>
              </a:r>
            </a:p>
          </p:txBody>
        </p:sp>
      </p:grpSp>
      <p:grpSp>
        <p:nvGrpSpPr>
          <p:cNvPr id="3" name="Groupe 2">
            <a:extLst>
              <a:ext uri="{FF2B5EF4-FFF2-40B4-BE49-F238E27FC236}">
                <a16:creationId xmlns:a16="http://schemas.microsoft.com/office/drawing/2014/main" id="{EB43F7C4-2623-460A-BC87-B4110D77C506}"/>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dirty="0">
                  <a:solidFill>
                    <a:srgbClr val="FFFFFF"/>
                  </a:solidFill>
                  <a:latin typeface="Arial" panose="020B0604020202020204"/>
                </a:rPr>
                <a:t>3</a:t>
              </a:r>
              <a:endParaRPr kumimoji="0" lang="fr-FR" sz="12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98" name="Groupe 97">
            <a:extLst>
              <a:ext uri="{FF2B5EF4-FFF2-40B4-BE49-F238E27FC236}">
                <a16:creationId xmlns:a16="http://schemas.microsoft.com/office/drawing/2014/main" id="{C1B6698F-B33C-4F2B-93C0-022C444A7E35}"/>
              </a:ext>
            </a:extLst>
          </p:cNvPr>
          <p:cNvGrpSpPr/>
          <p:nvPr/>
        </p:nvGrpSpPr>
        <p:grpSpPr>
          <a:xfrm>
            <a:off x="9468685" y="4293077"/>
            <a:ext cx="691200" cy="792000"/>
            <a:chOff x="10829648" y="5099068"/>
            <a:chExt cx="808460" cy="927301"/>
          </a:xfrm>
        </p:grpSpPr>
        <p:grpSp>
          <p:nvGrpSpPr>
            <p:cNvPr id="140" name="Groupe 139">
              <a:extLst>
                <a:ext uri="{FF2B5EF4-FFF2-40B4-BE49-F238E27FC236}">
                  <a16:creationId xmlns:a16="http://schemas.microsoft.com/office/drawing/2014/main" id="{3E9445F7-314E-48D1-8F85-EC51A643FDEB}"/>
                </a:ext>
              </a:extLst>
            </p:cNvPr>
            <p:cNvGrpSpPr/>
            <p:nvPr/>
          </p:nvGrpSpPr>
          <p:grpSpPr>
            <a:xfrm rot="5400000">
              <a:off x="10770227" y="5158489"/>
              <a:ext cx="927301" cy="808460"/>
              <a:chOff x="1130418" y="1357937"/>
              <a:chExt cx="1220219" cy="1065607"/>
            </a:xfrm>
          </p:grpSpPr>
          <p:sp>
            <p:nvSpPr>
              <p:cNvPr id="142" name="Hexagone 141">
                <a:extLst>
                  <a:ext uri="{FF2B5EF4-FFF2-40B4-BE49-F238E27FC236}">
                    <a16:creationId xmlns:a16="http://schemas.microsoft.com/office/drawing/2014/main" id="{ADDD094A-8B01-43EC-965E-F7629F832A26}"/>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3" name="Graphique 142">
                <a:extLst>
                  <a:ext uri="{FF2B5EF4-FFF2-40B4-BE49-F238E27FC236}">
                    <a16:creationId xmlns:a16="http://schemas.microsoft.com/office/drawing/2014/main" id="{53241888-DF39-4ED3-827A-0E538333DE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pic>
          <p:nvPicPr>
            <p:cNvPr id="141" name="Image 140">
              <a:extLst>
                <a:ext uri="{FF2B5EF4-FFF2-40B4-BE49-F238E27FC236}">
                  <a16:creationId xmlns:a16="http://schemas.microsoft.com/office/drawing/2014/main" id="{B5418FA6-672D-4BD9-8605-B2CA38F65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1814" y="5340480"/>
              <a:ext cx="304129" cy="445939"/>
            </a:xfrm>
            <a:prstGeom prst="rect">
              <a:avLst/>
            </a:prstGeom>
          </p:spPr>
        </p:pic>
      </p:grpSp>
      <p:grpSp>
        <p:nvGrpSpPr>
          <p:cNvPr id="144" name="Groupe 143">
            <a:extLst>
              <a:ext uri="{FF2B5EF4-FFF2-40B4-BE49-F238E27FC236}">
                <a16:creationId xmlns:a16="http://schemas.microsoft.com/office/drawing/2014/main" id="{53AE8F6C-8D5D-48A3-96EE-8998B689185F}"/>
              </a:ext>
            </a:extLst>
          </p:cNvPr>
          <p:cNvGrpSpPr/>
          <p:nvPr/>
        </p:nvGrpSpPr>
        <p:grpSpPr>
          <a:xfrm>
            <a:off x="7169941" y="4293077"/>
            <a:ext cx="691200" cy="792000"/>
            <a:chOff x="7617233" y="5099068"/>
            <a:chExt cx="808460" cy="927301"/>
          </a:xfrm>
        </p:grpSpPr>
        <p:grpSp>
          <p:nvGrpSpPr>
            <p:cNvPr id="145" name="Groupe 144">
              <a:extLst>
                <a:ext uri="{FF2B5EF4-FFF2-40B4-BE49-F238E27FC236}">
                  <a16:creationId xmlns:a16="http://schemas.microsoft.com/office/drawing/2014/main" id="{29C0C1F1-6DAE-44DE-A9D2-EB49AB925FBD}"/>
                </a:ext>
              </a:extLst>
            </p:cNvPr>
            <p:cNvGrpSpPr/>
            <p:nvPr/>
          </p:nvGrpSpPr>
          <p:grpSpPr>
            <a:xfrm rot="5400000">
              <a:off x="7557812" y="5158489"/>
              <a:ext cx="927301" cy="808460"/>
              <a:chOff x="1130418" y="1357937"/>
              <a:chExt cx="1220219" cy="1065607"/>
            </a:xfrm>
          </p:grpSpPr>
          <p:sp>
            <p:nvSpPr>
              <p:cNvPr id="147" name="Hexagone 146">
                <a:extLst>
                  <a:ext uri="{FF2B5EF4-FFF2-40B4-BE49-F238E27FC236}">
                    <a16:creationId xmlns:a16="http://schemas.microsoft.com/office/drawing/2014/main" id="{D37C5F63-4304-4C33-AB84-3431426A2D3B}"/>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48" name="Graphique 147">
                <a:extLst>
                  <a:ext uri="{FF2B5EF4-FFF2-40B4-BE49-F238E27FC236}">
                    <a16:creationId xmlns:a16="http://schemas.microsoft.com/office/drawing/2014/main" id="{5C0C7E3A-F419-4643-B402-A5487546E0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pic>
          <p:nvPicPr>
            <p:cNvPr id="146" name="Image 145">
              <a:extLst>
                <a:ext uri="{FF2B5EF4-FFF2-40B4-BE49-F238E27FC236}">
                  <a16:creationId xmlns:a16="http://schemas.microsoft.com/office/drawing/2014/main" id="{1486E53E-CBBF-4E75-B3C2-976BD750CDB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7691" y="5354369"/>
              <a:ext cx="707545" cy="418161"/>
            </a:xfrm>
            <a:prstGeom prst="rect">
              <a:avLst/>
            </a:prstGeom>
          </p:spPr>
        </p:pic>
      </p:grpSp>
      <p:grpSp>
        <p:nvGrpSpPr>
          <p:cNvPr id="149" name="Groupe 148">
            <a:extLst>
              <a:ext uri="{FF2B5EF4-FFF2-40B4-BE49-F238E27FC236}">
                <a16:creationId xmlns:a16="http://schemas.microsoft.com/office/drawing/2014/main" id="{B78BAB38-A639-4B40-B566-B17782AE4AFA}"/>
              </a:ext>
            </a:extLst>
          </p:cNvPr>
          <p:cNvGrpSpPr/>
          <p:nvPr/>
        </p:nvGrpSpPr>
        <p:grpSpPr>
          <a:xfrm>
            <a:off x="8702437" y="4293077"/>
            <a:ext cx="691200" cy="792000"/>
            <a:chOff x="9758843" y="5099068"/>
            <a:chExt cx="808460" cy="927301"/>
          </a:xfrm>
        </p:grpSpPr>
        <p:grpSp>
          <p:nvGrpSpPr>
            <p:cNvPr id="150" name="Groupe 149">
              <a:extLst>
                <a:ext uri="{FF2B5EF4-FFF2-40B4-BE49-F238E27FC236}">
                  <a16:creationId xmlns:a16="http://schemas.microsoft.com/office/drawing/2014/main" id="{3BE36BE8-24A8-429A-AFD9-BC67FA21E72C}"/>
                </a:ext>
              </a:extLst>
            </p:cNvPr>
            <p:cNvGrpSpPr/>
            <p:nvPr/>
          </p:nvGrpSpPr>
          <p:grpSpPr>
            <a:xfrm rot="5400000">
              <a:off x="9699422" y="5158489"/>
              <a:ext cx="927301" cy="808460"/>
              <a:chOff x="1130418" y="1357937"/>
              <a:chExt cx="1220219" cy="1065607"/>
            </a:xfrm>
          </p:grpSpPr>
          <p:sp>
            <p:nvSpPr>
              <p:cNvPr id="152" name="Hexagone 151">
                <a:extLst>
                  <a:ext uri="{FF2B5EF4-FFF2-40B4-BE49-F238E27FC236}">
                    <a16:creationId xmlns:a16="http://schemas.microsoft.com/office/drawing/2014/main" id="{331459B0-29F6-44E0-B14A-D6FFDF4E0239}"/>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53" name="Graphique 152">
                <a:extLst>
                  <a:ext uri="{FF2B5EF4-FFF2-40B4-BE49-F238E27FC236}">
                    <a16:creationId xmlns:a16="http://schemas.microsoft.com/office/drawing/2014/main" id="{A857A4BB-A1B5-4A55-B4B7-94B3F4368C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pic>
          <p:nvPicPr>
            <p:cNvPr id="151" name="Image 150" descr="Une image contenant dessin&#10;&#10;Description générée automatiquement">
              <a:extLst>
                <a:ext uri="{FF2B5EF4-FFF2-40B4-BE49-F238E27FC236}">
                  <a16:creationId xmlns:a16="http://schemas.microsoft.com/office/drawing/2014/main" id="{8F29CC33-AD04-4E5C-B2F6-66DD68355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358" y="5373018"/>
              <a:ext cx="755430" cy="380862"/>
            </a:xfrm>
            <a:prstGeom prst="rect">
              <a:avLst/>
            </a:prstGeom>
          </p:spPr>
        </p:pic>
      </p:grpSp>
      <p:grpSp>
        <p:nvGrpSpPr>
          <p:cNvPr id="154" name="Groupe 153">
            <a:extLst>
              <a:ext uri="{FF2B5EF4-FFF2-40B4-BE49-F238E27FC236}">
                <a16:creationId xmlns:a16="http://schemas.microsoft.com/office/drawing/2014/main" id="{1A97ED2F-FEF6-4ACB-A537-B3BA66445262}"/>
              </a:ext>
            </a:extLst>
          </p:cNvPr>
          <p:cNvGrpSpPr/>
          <p:nvPr/>
        </p:nvGrpSpPr>
        <p:grpSpPr>
          <a:xfrm>
            <a:off x="7936189" y="4293077"/>
            <a:ext cx="691200" cy="792000"/>
            <a:chOff x="8688038" y="5099068"/>
            <a:chExt cx="808460" cy="927301"/>
          </a:xfrm>
        </p:grpSpPr>
        <p:grpSp>
          <p:nvGrpSpPr>
            <p:cNvPr id="155" name="Groupe 154">
              <a:extLst>
                <a:ext uri="{FF2B5EF4-FFF2-40B4-BE49-F238E27FC236}">
                  <a16:creationId xmlns:a16="http://schemas.microsoft.com/office/drawing/2014/main" id="{911F397D-4D7A-405F-BF0E-33B90AA9AC37}"/>
                </a:ext>
              </a:extLst>
            </p:cNvPr>
            <p:cNvGrpSpPr/>
            <p:nvPr/>
          </p:nvGrpSpPr>
          <p:grpSpPr>
            <a:xfrm rot="5400000">
              <a:off x="8628617" y="5158489"/>
              <a:ext cx="927301" cy="808460"/>
              <a:chOff x="1130418" y="1357937"/>
              <a:chExt cx="1220219" cy="1065607"/>
            </a:xfrm>
          </p:grpSpPr>
          <p:sp>
            <p:nvSpPr>
              <p:cNvPr id="157" name="Hexagone 156">
                <a:extLst>
                  <a:ext uri="{FF2B5EF4-FFF2-40B4-BE49-F238E27FC236}">
                    <a16:creationId xmlns:a16="http://schemas.microsoft.com/office/drawing/2014/main" id="{53A0E43D-64B6-40AB-B193-DD01505043A5}"/>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58" name="Graphique 157">
                <a:extLst>
                  <a:ext uri="{FF2B5EF4-FFF2-40B4-BE49-F238E27FC236}">
                    <a16:creationId xmlns:a16="http://schemas.microsoft.com/office/drawing/2014/main" id="{53938791-538F-4472-BA54-C036BAB9C3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pic>
          <p:nvPicPr>
            <p:cNvPr id="156" name="Image 155">
              <a:extLst>
                <a:ext uri="{FF2B5EF4-FFF2-40B4-BE49-F238E27FC236}">
                  <a16:creationId xmlns:a16="http://schemas.microsoft.com/office/drawing/2014/main" id="{B1C677DF-44A2-4572-B14C-DF0B679D832A}"/>
                </a:ext>
              </a:extLst>
            </p:cNvPr>
            <p:cNvPicPr>
              <a:picLocks noChangeAspect="1"/>
            </p:cNvPicPr>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l="14049" t="27378" r="14839" b="25442"/>
            <a:stretch/>
          </p:blipFill>
          <p:spPr>
            <a:xfrm>
              <a:off x="8738496" y="5440036"/>
              <a:ext cx="707545" cy="246826"/>
            </a:xfrm>
            <a:prstGeom prst="rect">
              <a:avLst/>
            </a:prstGeom>
          </p:spPr>
        </p:pic>
      </p:grpSp>
      <p:grpSp>
        <p:nvGrpSpPr>
          <p:cNvPr id="2" name="Groupe 1">
            <a:extLst>
              <a:ext uri="{FF2B5EF4-FFF2-40B4-BE49-F238E27FC236}">
                <a16:creationId xmlns:a16="http://schemas.microsoft.com/office/drawing/2014/main" id="{AB91954B-9D7F-4C00-8BED-84E1CFD179BB}"/>
              </a:ext>
            </a:extLst>
          </p:cNvPr>
          <p:cNvGrpSpPr/>
          <p:nvPr/>
        </p:nvGrpSpPr>
        <p:grpSpPr>
          <a:xfrm>
            <a:off x="10234933" y="4293077"/>
            <a:ext cx="691200" cy="792000"/>
            <a:chOff x="10785724" y="5359836"/>
            <a:chExt cx="808460" cy="927301"/>
          </a:xfrm>
        </p:grpSpPr>
        <p:pic>
          <p:nvPicPr>
            <p:cNvPr id="80" name="Graphique 79">
              <a:extLst>
                <a:ext uri="{FF2B5EF4-FFF2-40B4-BE49-F238E27FC236}">
                  <a16:creationId xmlns:a16="http://schemas.microsoft.com/office/drawing/2014/main" id="{789E59F9-2544-4567-A624-415B66F2C8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5724" y="5359836"/>
              <a:ext cx="808460" cy="927301"/>
            </a:xfrm>
            <a:prstGeom prst="rect">
              <a:avLst/>
            </a:prstGeom>
          </p:spPr>
        </p:pic>
        <p:pic>
          <p:nvPicPr>
            <p:cNvPr id="159" name="Image 158">
              <a:extLst>
                <a:ext uri="{FF2B5EF4-FFF2-40B4-BE49-F238E27FC236}">
                  <a16:creationId xmlns:a16="http://schemas.microsoft.com/office/drawing/2014/main" id="{71914775-98FE-4991-9D39-BE7679468151}"/>
                </a:ext>
              </a:extLst>
            </p:cNvPr>
            <p:cNvPicPr>
              <a:picLocks noChangeAspect="1"/>
            </p:cNvPicPr>
            <p:nvPr/>
          </p:nvPicPr>
          <p:blipFill rotWithShape="1">
            <a:blip r:embed="rId9"/>
            <a:srcRect b="36606"/>
            <a:stretch/>
          </p:blipFill>
          <p:spPr>
            <a:xfrm>
              <a:off x="10848995" y="5697486"/>
              <a:ext cx="698595" cy="252000"/>
            </a:xfrm>
            <a:prstGeom prst="rect">
              <a:avLst/>
            </a:prstGeom>
          </p:spPr>
        </p:pic>
      </p:grpSp>
      <p:grpSp>
        <p:nvGrpSpPr>
          <p:cNvPr id="196" name="Groupe 195">
            <a:extLst>
              <a:ext uri="{FF2B5EF4-FFF2-40B4-BE49-F238E27FC236}">
                <a16:creationId xmlns:a16="http://schemas.microsoft.com/office/drawing/2014/main" id="{B14FB63E-ADD4-49A5-A115-791F521251B5}"/>
              </a:ext>
            </a:extLst>
          </p:cNvPr>
          <p:cNvGrpSpPr/>
          <p:nvPr/>
        </p:nvGrpSpPr>
        <p:grpSpPr>
          <a:xfrm>
            <a:off x="1093656" y="1980629"/>
            <a:ext cx="2876193" cy="3238055"/>
            <a:chOff x="1063593" y="1938168"/>
            <a:chExt cx="2876193" cy="3238055"/>
          </a:xfrm>
        </p:grpSpPr>
        <p:pic>
          <p:nvPicPr>
            <p:cNvPr id="197" name="Graphique 196">
              <a:extLst>
                <a:ext uri="{FF2B5EF4-FFF2-40B4-BE49-F238E27FC236}">
                  <a16:creationId xmlns:a16="http://schemas.microsoft.com/office/drawing/2014/main" id="{DA3D347B-66C0-46D6-8228-A81022410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3593" y="1938168"/>
              <a:ext cx="2876193" cy="3238055"/>
            </a:xfrm>
            <a:prstGeom prst="rect">
              <a:avLst/>
            </a:prstGeom>
          </p:spPr>
        </p:pic>
        <p:sp>
          <p:nvSpPr>
            <p:cNvPr id="198" name="Espace réservé du texte 11">
              <a:extLst>
                <a:ext uri="{FF2B5EF4-FFF2-40B4-BE49-F238E27FC236}">
                  <a16:creationId xmlns:a16="http://schemas.microsoft.com/office/drawing/2014/main" id="{35E5F20F-73D0-46A9-BEE7-23B8608EEB60}"/>
                </a:ext>
              </a:extLst>
            </p:cNvPr>
            <p:cNvSpPr txBox="1">
              <a:spLocks/>
            </p:cNvSpPr>
            <p:nvPr/>
          </p:nvSpPr>
          <p:spPr>
            <a:xfrm>
              <a:off x="1126029" y="2929902"/>
              <a:ext cx="276174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2400" b="1" i="0" u="none" strike="noStrike" kern="1200" cap="none" spc="0" normalizeH="0" baseline="0" noProof="0" dirty="0">
                  <a:ln>
                    <a:noFill/>
                  </a:ln>
                  <a:solidFill>
                    <a:srgbClr val="E5281D"/>
                  </a:solidFill>
                  <a:effectLst/>
                  <a:uLnTx/>
                  <a:uFillTx/>
                  <a:latin typeface="Arial" panose="020B0604020202020204"/>
                  <a:ea typeface="+mn-ea"/>
                  <a:cs typeface="+mn-cs"/>
                </a:rPr>
                <a:t>Habitat</a:t>
              </a: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dirty="0">
                <a:ln>
                  <a:noFill/>
                </a:ln>
                <a:solidFill>
                  <a:srgbClr val="E5281D"/>
                </a:solidFill>
                <a:effectLst/>
                <a:uLnTx/>
                <a:uFillTx/>
                <a:latin typeface="Arial" panose="020B0604020202020204"/>
                <a:ea typeface="+mn-ea"/>
                <a:cs typeface="+mn-cs"/>
              </a:endParaRP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rPr>
                <a:t>Permettre à tous de se loger de façon décente et abordable</a:t>
              </a:r>
            </a:p>
          </p:txBody>
        </p:sp>
        <p:pic>
          <p:nvPicPr>
            <p:cNvPr id="199" name="Graphique 198" descr="Maison">
              <a:extLst>
                <a:ext uri="{FF2B5EF4-FFF2-40B4-BE49-F238E27FC236}">
                  <a16:creationId xmlns:a16="http://schemas.microsoft.com/office/drawing/2014/main" id="{005C40AB-D33D-4F66-BAB0-461469F9063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2697" y="2291845"/>
              <a:ext cx="888407" cy="888407"/>
            </a:xfrm>
            <a:prstGeom prst="rect">
              <a:avLst/>
            </a:prstGeom>
          </p:spPr>
        </p:pic>
      </p:grpSp>
      <p:sp>
        <p:nvSpPr>
          <p:cNvPr id="200" name="Titre 9">
            <a:extLst>
              <a:ext uri="{FF2B5EF4-FFF2-40B4-BE49-F238E27FC236}">
                <a16:creationId xmlns:a16="http://schemas.microsoft.com/office/drawing/2014/main" id="{773C8D83-121B-4F0B-A04D-AA3DD0CFADB5}"/>
              </a:ext>
            </a:extLst>
          </p:cNvPr>
          <p:cNvSpPr txBox="1">
            <a:spLocks/>
          </p:cNvSpPr>
          <p:nvPr/>
        </p:nvSpPr>
        <p:spPr>
          <a:xfrm>
            <a:off x="979643" y="604446"/>
            <a:ext cx="727767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3000" b="0" i="0" u="none" strike="noStrike" kern="1200" cap="none" spc="0" normalizeH="0" baseline="0" noProof="0" dirty="0">
                <a:ln>
                  <a:noFill/>
                </a:ln>
                <a:solidFill>
                  <a:srgbClr val="E5281D"/>
                </a:solidFill>
                <a:effectLst/>
                <a:uLnTx/>
                <a:uFillTx/>
                <a:latin typeface="Arial" panose="020B0604020202020204"/>
                <a:ea typeface="+mj-ea"/>
                <a:cs typeface="+mj-cs"/>
              </a:rPr>
              <a:t>L’habitat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0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grpSp>
        <p:nvGrpSpPr>
          <p:cNvPr id="5" name="Groupe 4">
            <a:extLst>
              <a:ext uri="{FF2B5EF4-FFF2-40B4-BE49-F238E27FC236}">
                <a16:creationId xmlns:a16="http://schemas.microsoft.com/office/drawing/2014/main" id="{6482C89A-36AA-4F9E-BF28-4E3B851EAA97}"/>
              </a:ext>
            </a:extLst>
          </p:cNvPr>
          <p:cNvGrpSpPr/>
          <p:nvPr/>
        </p:nvGrpSpPr>
        <p:grpSpPr>
          <a:xfrm>
            <a:off x="11001182" y="4293077"/>
            <a:ext cx="691200" cy="792000"/>
            <a:chOff x="11043080" y="5179549"/>
            <a:chExt cx="691200" cy="792000"/>
          </a:xfrm>
        </p:grpSpPr>
        <p:grpSp>
          <p:nvGrpSpPr>
            <p:cNvPr id="73" name="Groupe 72">
              <a:extLst>
                <a:ext uri="{FF2B5EF4-FFF2-40B4-BE49-F238E27FC236}">
                  <a16:creationId xmlns:a16="http://schemas.microsoft.com/office/drawing/2014/main" id="{B3032824-2553-48D7-827F-A35703AEEFF5}"/>
                </a:ext>
              </a:extLst>
            </p:cNvPr>
            <p:cNvGrpSpPr/>
            <p:nvPr/>
          </p:nvGrpSpPr>
          <p:grpSpPr>
            <a:xfrm rot="5400000">
              <a:off x="10992680" y="5229949"/>
              <a:ext cx="792000" cy="691200"/>
              <a:chOff x="1130418" y="1357937"/>
              <a:chExt cx="1220219" cy="1065607"/>
            </a:xfrm>
          </p:grpSpPr>
          <p:sp>
            <p:nvSpPr>
              <p:cNvPr id="75" name="Hexagone 74">
                <a:extLst>
                  <a:ext uri="{FF2B5EF4-FFF2-40B4-BE49-F238E27FC236}">
                    <a16:creationId xmlns:a16="http://schemas.microsoft.com/office/drawing/2014/main" id="{8EC9291F-49FE-4147-8600-2560F6702D1A}"/>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76" name="Graphique 75">
                <a:extLst>
                  <a:ext uri="{FF2B5EF4-FFF2-40B4-BE49-F238E27FC236}">
                    <a16:creationId xmlns:a16="http://schemas.microsoft.com/office/drawing/2014/main" id="{EB2016C7-3EAD-4587-8827-BA67683750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sp>
          <p:nvSpPr>
            <p:cNvPr id="79" name="ZoneTexte 78">
              <a:extLst>
                <a:ext uri="{FF2B5EF4-FFF2-40B4-BE49-F238E27FC236}">
                  <a16:creationId xmlns:a16="http://schemas.microsoft.com/office/drawing/2014/main" id="{D4373CF2-9BB5-49C1-A9B4-811740447461}"/>
                </a:ext>
              </a:extLst>
            </p:cNvPr>
            <p:cNvSpPr txBox="1"/>
            <p:nvPr/>
          </p:nvSpPr>
          <p:spPr>
            <a:xfrm>
              <a:off x="11090095" y="5467827"/>
              <a:ext cx="597170" cy="2154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800" b="1" i="1" u="none" strike="noStrike" kern="1200" cap="none" spc="0" normalizeH="0" baseline="0" noProof="0" dirty="0">
                  <a:ln>
                    <a:noFill/>
                  </a:ln>
                  <a:solidFill>
                    <a:srgbClr val="E5281D"/>
                  </a:solidFill>
                  <a:effectLst/>
                  <a:uLnTx/>
                  <a:uFillTx/>
                  <a:latin typeface="Arial" panose="020B0604020202020204"/>
                  <a:ea typeface="+mn-ea"/>
                  <a:cs typeface="+mn-cs"/>
                </a:rPr>
                <a:t>SFHC</a:t>
              </a:r>
            </a:p>
          </p:txBody>
        </p:sp>
      </p:grpSp>
      <p:grpSp>
        <p:nvGrpSpPr>
          <p:cNvPr id="6" name="Groupe 5">
            <a:extLst>
              <a:ext uri="{FF2B5EF4-FFF2-40B4-BE49-F238E27FC236}">
                <a16:creationId xmlns:a16="http://schemas.microsoft.com/office/drawing/2014/main" id="{A912E063-6A49-45AE-B6C6-E11EF00BA678}"/>
              </a:ext>
            </a:extLst>
          </p:cNvPr>
          <p:cNvGrpSpPr/>
          <p:nvPr/>
        </p:nvGrpSpPr>
        <p:grpSpPr>
          <a:xfrm>
            <a:off x="7169941" y="5174690"/>
            <a:ext cx="691200" cy="792000"/>
            <a:chOff x="9277044" y="5174690"/>
            <a:chExt cx="691200" cy="792000"/>
          </a:xfrm>
        </p:grpSpPr>
        <p:grpSp>
          <p:nvGrpSpPr>
            <p:cNvPr id="87" name="Groupe 86">
              <a:extLst>
                <a:ext uri="{FF2B5EF4-FFF2-40B4-BE49-F238E27FC236}">
                  <a16:creationId xmlns:a16="http://schemas.microsoft.com/office/drawing/2014/main" id="{4F023936-47DD-4C46-A735-F49ABDB7A2BA}"/>
                </a:ext>
              </a:extLst>
            </p:cNvPr>
            <p:cNvGrpSpPr/>
            <p:nvPr/>
          </p:nvGrpSpPr>
          <p:grpSpPr>
            <a:xfrm rot="5400000">
              <a:off x="9226644" y="5225090"/>
              <a:ext cx="792000" cy="691200"/>
              <a:chOff x="1130418" y="1357937"/>
              <a:chExt cx="1220219" cy="1065607"/>
            </a:xfrm>
          </p:grpSpPr>
          <p:sp>
            <p:nvSpPr>
              <p:cNvPr id="89" name="Hexagone 88">
                <a:extLst>
                  <a:ext uri="{FF2B5EF4-FFF2-40B4-BE49-F238E27FC236}">
                    <a16:creationId xmlns:a16="http://schemas.microsoft.com/office/drawing/2014/main" id="{F6A13C92-7F0C-477B-83DF-990E63D9DF9A}"/>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0" name="Graphique 89">
                <a:extLst>
                  <a:ext uri="{FF2B5EF4-FFF2-40B4-BE49-F238E27FC236}">
                    <a16:creationId xmlns:a16="http://schemas.microsoft.com/office/drawing/2014/main" id="{E4C75044-A87F-4634-A46B-108AE8F96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1207724" y="1280631"/>
                <a:ext cx="1065607" cy="1220219"/>
              </a:xfrm>
              <a:prstGeom prst="rect">
                <a:avLst/>
              </a:prstGeom>
            </p:spPr>
          </p:pic>
        </p:grpSp>
        <p:sp>
          <p:nvSpPr>
            <p:cNvPr id="81" name="ZoneTexte 80">
              <a:extLst>
                <a:ext uri="{FF2B5EF4-FFF2-40B4-BE49-F238E27FC236}">
                  <a16:creationId xmlns:a16="http://schemas.microsoft.com/office/drawing/2014/main" id="{212DDDB9-3BEB-48F9-A5FD-EB48B8FB56F7}"/>
                </a:ext>
              </a:extLst>
            </p:cNvPr>
            <p:cNvSpPr txBox="1"/>
            <p:nvPr/>
          </p:nvSpPr>
          <p:spPr>
            <a:xfrm>
              <a:off x="9277044" y="5339858"/>
              <a:ext cx="691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800" b="1" i="1" u="none" strike="noStrike" kern="1200" cap="none" spc="0" normalizeH="0" baseline="0" noProof="0" dirty="0">
                  <a:ln>
                    <a:noFill/>
                  </a:ln>
                  <a:solidFill>
                    <a:srgbClr val="E5281D"/>
                  </a:solidFill>
                  <a:effectLst/>
                  <a:uLnTx/>
                  <a:uFillTx/>
                  <a:latin typeface="Arial" panose="020B0604020202020204"/>
                  <a:ea typeface="+mn-ea"/>
                  <a:cs typeface="+mn-cs"/>
                </a:rPr>
                <a:t>Foncière Habitat Social</a:t>
              </a:r>
            </a:p>
          </p:txBody>
        </p:sp>
      </p:grpSp>
      <p:sp>
        <p:nvSpPr>
          <p:cNvPr id="86" name="Espace réservé du pied de page 2">
            <a:extLst>
              <a:ext uri="{FF2B5EF4-FFF2-40B4-BE49-F238E27FC236}">
                <a16:creationId xmlns:a16="http://schemas.microsoft.com/office/drawing/2014/main" id="{4A62F555-D0B1-46B2-8407-BAC509F13809}"/>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903416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2"/>
            <a:ext cx="5000085" cy="1500661"/>
          </a:xfrm>
        </p:spPr>
        <p:txBody>
          <a:bodyPr/>
          <a:lstStyle/>
          <a:p>
            <a:r>
              <a:rPr lang="fr-FR" dirty="0"/>
              <a:t>Education et formation professionnelle</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2d</a:t>
            </a:r>
          </a:p>
        </p:txBody>
      </p:sp>
      <p:grpSp>
        <p:nvGrpSpPr>
          <p:cNvPr id="2" name="Groupe 1">
            <a:extLst>
              <a:ext uri="{FF2B5EF4-FFF2-40B4-BE49-F238E27FC236}">
                <a16:creationId xmlns:a16="http://schemas.microsoft.com/office/drawing/2014/main" id="{6D09ED12-9F43-4843-81A2-4F71F4325042}"/>
              </a:ext>
            </a:extLst>
          </p:cNvPr>
          <p:cNvGrpSpPr/>
          <p:nvPr/>
        </p:nvGrpSpPr>
        <p:grpSpPr>
          <a:xfrm>
            <a:off x="9897202" y="324465"/>
            <a:ext cx="2388204" cy="781664"/>
            <a:chOff x="9897202" y="324465"/>
            <a:chExt cx="2388204" cy="781664"/>
          </a:xfrm>
        </p:grpSpPr>
        <p:pic>
          <p:nvPicPr>
            <p:cNvPr id="4" name="Image 3">
              <a:extLst>
                <a:ext uri="{FF2B5EF4-FFF2-40B4-BE49-F238E27FC236}">
                  <a16:creationId xmlns:a16="http://schemas.microsoft.com/office/drawing/2014/main" id="{5E31426B-9A0B-48B4-9FE6-83F2DCC515CF}"/>
                </a:ext>
              </a:extLst>
            </p:cNvPr>
            <p:cNvPicPr>
              <a:picLocks noChangeAspect="1"/>
            </p:cNvPicPr>
            <p:nvPr/>
          </p:nvPicPr>
          <p:blipFill>
            <a:blip r:embed="rId2"/>
            <a:stretch>
              <a:fillRect/>
            </a:stretch>
          </p:blipFill>
          <p:spPr>
            <a:xfrm>
              <a:off x="9897202" y="324465"/>
              <a:ext cx="804807" cy="781099"/>
            </a:xfrm>
            <a:prstGeom prst="rect">
              <a:avLst/>
            </a:prstGeom>
          </p:spPr>
        </p:pic>
        <p:pic>
          <p:nvPicPr>
            <p:cNvPr id="10" name="Image 9">
              <a:extLst>
                <a:ext uri="{FF2B5EF4-FFF2-40B4-BE49-F238E27FC236}">
                  <a16:creationId xmlns:a16="http://schemas.microsoft.com/office/drawing/2014/main" id="{0D761008-896A-4231-84CF-AB06B80A4032}"/>
                </a:ext>
              </a:extLst>
            </p:cNvPr>
            <p:cNvPicPr>
              <a:picLocks/>
            </p:cNvPicPr>
            <p:nvPr/>
          </p:nvPicPr>
          <p:blipFill>
            <a:blip r:embed="rId3"/>
            <a:stretch>
              <a:fillRect/>
            </a:stretch>
          </p:blipFill>
          <p:spPr>
            <a:xfrm>
              <a:off x="11486873" y="324465"/>
              <a:ext cx="798533" cy="781664"/>
            </a:xfrm>
            <a:prstGeom prst="rect">
              <a:avLst/>
            </a:prstGeom>
          </p:spPr>
        </p:pic>
        <p:pic>
          <p:nvPicPr>
            <p:cNvPr id="11" name="Image 10">
              <a:extLst>
                <a:ext uri="{FF2B5EF4-FFF2-40B4-BE49-F238E27FC236}">
                  <a16:creationId xmlns:a16="http://schemas.microsoft.com/office/drawing/2014/main" id="{182C026E-DD89-4860-AA95-156D2112D408}"/>
                </a:ext>
              </a:extLst>
            </p:cNvPr>
            <p:cNvPicPr>
              <a:picLocks/>
            </p:cNvPicPr>
            <p:nvPr/>
          </p:nvPicPr>
          <p:blipFill>
            <a:blip r:embed="rId4"/>
            <a:stretch>
              <a:fillRect/>
            </a:stretch>
          </p:blipFill>
          <p:spPr>
            <a:xfrm>
              <a:off x="10690811" y="324465"/>
              <a:ext cx="798533" cy="781664"/>
            </a:xfrm>
            <a:prstGeom prst="rect">
              <a:avLst/>
            </a:prstGeom>
          </p:spPr>
        </p:pic>
      </p:grpSp>
    </p:spTree>
    <p:extLst>
      <p:ext uri="{BB962C8B-B14F-4D97-AF65-F5344CB8AC3E}">
        <p14:creationId xmlns:p14="http://schemas.microsoft.com/office/powerpoint/2010/main" val="3834828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onnecteur droit 60">
            <a:extLst>
              <a:ext uri="{FF2B5EF4-FFF2-40B4-BE49-F238E27FC236}">
                <a16:creationId xmlns:a16="http://schemas.microsoft.com/office/drawing/2014/main" id="{8059BED4-E7A9-41FB-A648-73CF27EB1417}"/>
              </a:ext>
            </a:extLst>
          </p:cNvPr>
          <p:cNvCxnSpPr>
            <a:cxnSpLocks/>
          </p:cNvCxnSpPr>
          <p:nvPr/>
        </p:nvCxnSpPr>
        <p:spPr>
          <a:xfrm flipV="1">
            <a:off x="1093655" y="1123246"/>
            <a:ext cx="10598728" cy="0"/>
          </a:xfrm>
          <a:prstGeom prst="line">
            <a:avLst/>
          </a:prstGeom>
          <a:noFill/>
          <a:ln w="28575" cap="flat" cmpd="sng" algn="ctr">
            <a:solidFill>
              <a:srgbClr val="E5281D"/>
            </a:solidFill>
            <a:prstDash val="solid"/>
            <a:miter lim="800000"/>
          </a:ln>
          <a:effectLst/>
        </p:spPr>
      </p:cxnSp>
      <p:sp>
        <p:nvSpPr>
          <p:cNvPr id="119" name="Rectangle 118">
            <a:extLst>
              <a:ext uri="{FF2B5EF4-FFF2-40B4-BE49-F238E27FC236}">
                <a16:creationId xmlns:a16="http://schemas.microsoft.com/office/drawing/2014/main" id="{2F17497D-FCD6-4865-801C-BCA05A70EDF1}"/>
              </a:ext>
            </a:extLst>
          </p:cNvPr>
          <p:cNvSpPr/>
          <p:nvPr/>
        </p:nvSpPr>
        <p:spPr>
          <a:xfrm rot="1738197">
            <a:off x="11605354" y="5999052"/>
            <a:ext cx="822434" cy="813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e 11">
            <a:extLst>
              <a:ext uri="{FF2B5EF4-FFF2-40B4-BE49-F238E27FC236}">
                <a16:creationId xmlns:a16="http://schemas.microsoft.com/office/drawing/2014/main" id="{B0B24253-886C-4B99-B392-2BD38CCB8C1B}"/>
              </a:ext>
            </a:extLst>
          </p:cNvPr>
          <p:cNvGrpSpPr/>
          <p:nvPr/>
        </p:nvGrpSpPr>
        <p:grpSpPr>
          <a:xfrm>
            <a:off x="5869049" y="507088"/>
            <a:ext cx="6497350" cy="6456054"/>
            <a:chOff x="567479" y="1248022"/>
            <a:chExt cx="5768526" cy="5664832"/>
          </a:xfrm>
        </p:grpSpPr>
        <p:pic>
          <p:nvPicPr>
            <p:cNvPr id="71" name="Image 70">
              <a:extLst>
                <a:ext uri="{FF2B5EF4-FFF2-40B4-BE49-F238E27FC236}">
                  <a16:creationId xmlns:a16="http://schemas.microsoft.com/office/drawing/2014/main" id="{EEC6DA3B-F959-494B-A1BD-C9FC62C4523D}"/>
                </a:ext>
              </a:extLst>
            </p:cNvPr>
            <p:cNvPicPr>
              <a:picLocks noChangeAspect="1"/>
            </p:cNvPicPr>
            <p:nvPr/>
          </p:nvPicPr>
          <p:blipFill rotWithShape="1">
            <a:blip r:embed="rId2"/>
            <a:srcRect b="6776"/>
            <a:stretch/>
          </p:blipFill>
          <p:spPr>
            <a:xfrm>
              <a:off x="567479" y="1248022"/>
              <a:ext cx="5636896" cy="5664832"/>
            </a:xfrm>
            <a:prstGeom prst="rect">
              <a:avLst/>
            </a:prstGeom>
          </p:spPr>
        </p:pic>
        <p:sp>
          <p:nvSpPr>
            <p:cNvPr id="183" name="Rectangle 182">
              <a:extLst>
                <a:ext uri="{FF2B5EF4-FFF2-40B4-BE49-F238E27FC236}">
                  <a16:creationId xmlns:a16="http://schemas.microsoft.com/office/drawing/2014/main" id="{1D50FA0F-38DF-492E-9B31-3B5923174C3F}"/>
                </a:ext>
              </a:extLst>
            </p:cNvPr>
            <p:cNvSpPr/>
            <p:nvPr/>
          </p:nvSpPr>
          <p:spPr>
            <a:xfrm>
              <a:off x="5200551" y="6256951"/>
              <a:ext cx="1135454" cy="6196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3" name="Arc 112">
            <a:extLst>
              <a:ext uri="{FF2B5EF4-FFF2-40B4-BE49-F238E27FC236}">
                <a16:creationId xmlns:a16="http://schemas.microsoft.com/office/drawing/2014/main" id="{EED0BF35-2C64-4F01-BA5A-CFC17B6D87F0}"/>
              </a:ext>
            </a:extLst>
          </p:cNvPr>
          <p:cNvSpPr/>
          <p:nvPr/>
        </p:nvSpPr>
        <p:spPr>
          <a:xfrm rot="6251680">
            <a:off x="2840134" y="-1676364"/>
            <a:ext cx="7453320" cy="5894769"/>
          </a:xfrm>
          <a:prstGeom prst="arc">
            <a:avLst>
              <a:gd name="adj1" fmla="val 16321062"/>
              <a:gd name="adj2" fmla="val 2148472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7" name="Groupe 116">
            <a:extLst>
              <a:ext uri="{FF2B5EF4-FFF2-40B4-BE49-F238E27FC236}">
                <a16:creationId xmlns:a16="http://schemas.microsoft.com/office/drawing/2014/main" id="{682F9592-B0D2-4CCE-B8EC-5229D2AB2C36}"/>
              </a:ext>
            </a:extLst>
          </p:cNvPr>
          <p:cNvGrpSpPr/>
          <p:nvPr/>
        </p:nvGrpSpPr>
        <p:grpSpPr>
          <a:xfrm>
            <a:off x="637558" y="2572171"/>
            <a:ext cx="5236421" cy="3930909"/>
            <a:chOff x="6382179" y="-14842"/>
            <a:chExt cx="5212909" cy="3702813"/>
          </a:xfrm>
        </p:grpSpPr>
        <p:grpSp>
          <p:nvGrpSpPr>
            <p:cNvPr id="120" name="Groupe 119">
              <a:extLst>
                <a:ext uri="{FF2B5EF4-FFF2-40B4-BE49-F238E27FC236}">
                  <a16:creationId xmlns:a16="http://schemas.microsoft.com/office/drawing/2014/main" id="{ACB19D20-6C40-43A8-99A9-058A3BF79333}"/>
                </a:ext>
              </a:extLst>
            </p:cNvPr>
            <p:cNvGrpSpPr/>
            <p:nvPr/>
          </p:nvGrpSpPr>
          <p:grpSpPr>
            <a:xfrm>
              <a:off x="6431556" y="328540"/>
              <a:ext cx="5163532" cy="3359431"/>
              <a:chOff x="6431556" y="328540"/>
              <a:chExt cx="5163532" cy="3359431"/>
            </a:xfrm>
          </p:grpSpPr>
          <p:grpSp>
            <p:nvGrpSpPr>
              <p:cNvPr id="122" name="Groupe 121">
                <a:extLst>
                  <a:ext uri="{FF2B5EF4-FFF2-40B4-BE49-F238E27FC236}">
                    <a16:creationId xmlns:a16="http://schemas.microsoft.com/office/drawing/2014/main" id="{0D63517C-0C05-4B75-8E46-FA0FC68D9993}"/>
                  </a:ext>
                </a:extLst>
              </p:cNvPr>
              <p:cNvGrpSpPr/>
              <p:nvPr/>
            </p:nvGrpSpPr>
            <p:grpSpPr>
              <a:xfrm>
                <a:off x="6431556" y="328540"/>
                <a:ext cx="5163532" cy="3359431"/>
                <a:chOff x="972298" y="2518973"/>
                <a:chExt cx="4722121" cy="3688686"/>
              </a:xfrm>
            </p:grpSpPr>
            <p:pic>
              <p:nvPicPr>
                <p:cNvPr id="152" name="Image 151">
                  <a:extLst>
                    <a:ext uri="{FF2B5EF4-FFF2-40B4-BE49-F238E27FC236}">
                      <a16:creationId xmlns:a16="http://schemas.microsoft.com/office/drawing/2014/main" id="{83D9BBA8-FD4F-417F-9210-EAAE8E63CD6E}"/>
                    </a:ext>
                  </a:extLst>
                </p:cNvPr>
                <p:cNvPicPr>
                  <a:picLocks noChangeAspect="1"/>
                </p:cNvPicPr>
                <p:nvPr/>
              </p:nvPicPr>
              <p:blipFill>
                <a:blip r:embed="rId3"/>
                <a:stretch>
                  <a:fillRect/>
                </a:stretch>
              </p:blipFill>
              <p:spPr>
                <a:xfrm>
                  <a:off x="972298" y="2518973"/>
                  <a:ext cx="4722121" cy="3688686"/>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53" name="Flèche : bas 152">
                  <a:extLst>
                    <a:ext uri="{FF2B5EF4-FFF2-40B4-BE49-F238E27FC236}">
                      <a16:creationId xmlns:a16="http://schemas.microsoft.com/office/drawing/2014/main" id="{C65A6A64-9319-46C1-A120-80E1694F8856}"/>
                    </a:ext>
                  </a:extLst>
                </p:cNvPr>
                <p:cNvSpPr/>
                <p:nvPr/>
              </p:nvSpPr>
              <p:spPr>
                <a:xfrm rot="16601669">
                  <a:off x="3377500" y="2737443"/>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Flèche : bas 153">
                  <a:extLst>
                    <a:ext uri="{FF2B5EF4-FFF2-40B4-BE49-F238E27FC236}">
                      <a16:creationId xmlns:a16="http://schemas.microsoft.com/office/drawing/2014/main" id="{C8552200-B553-4484-9A9F-C3B82B5319B4}"/>
                    </a:ext>
                  </a:extLst>
                </p:cNvPr>
                <p:cNvSpPr/>
                <p:nvPr/>
              </p:nvSpPr>
              <p:spPr>
                <a:xfrm rot="16601669">
                  <a:off x="3523467" y="2883624"/>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Flèche : bas 154">
                  <a:extLst>
                    <a:ext uri="{FF2B5EF4-FFF2-40B4-BE49-F238E27FC236}">
                      <a16:creationId xmlns:a16="http://schemas.microsoft.com/office/drawing/2014/main" id="{C070F8CA-9E35-4488-8EF0-DF1EA4F1E79F}"/>
                    </a:ext>
                  </a:extLst>
                </p:cNvPr>
                <p:cNvSpPr/>
                <p:nvPr/>
              </p:nvSpPr>
              <p:spPr>
                <a:xfrm rot="16601669">
                  <a:off x="3669433" y="3029806"/>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Flèche : bas 155">
                  <a:extLst>
                    <a:ext uri="{FF2B5EF4-FFF2-40B4-BE49-F238E27FC236}">
                      <a16:creationId xmlns:a16="http://schemas.microsoft.com/office/drawing/2014/main" id="{508478C9-DF33-4A9E-8CA4-AA9399CBB18E}"/>
                    </a:ext>
                  </a:extLst>
                </p:cNvPr>
                <p:cNvSpPr/>
                <p:nvPr/>
              </p:nvSpPr>
              <p:spPr>
                <a:xfrm rot="16601669">
                  <a:off x="3655469" y="3175988"/>
                  <a:ext cx="464858" cy="271653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7" name="Groupe 156">
                  <a:extLst>
                    <a:ext uri="{FF2B5EF4-FFF2-40B4-BE49-F238E27FC236}">
                      <a16:creationId xmlns:a16="http://schemas.microsoft.com/office/drawing/2014/main" id="{108AABCB-9645-408F-A651-87F74044338E}"/>
                    </a:ext>
                  </a:extLst>
                </p:cNvPr>
                <p:cNvGrpSpPr/>
                <p:nvPr/>
              </p:nvGrpSpPr>
              <p:grpSpPr>
                <a:xfrm>
                  <a:off x="1521826" y="3071259"/>
                  <a:ext cx="3300397" cy="2467695"/>
                  <a:chOff x="7530702" y="3150163"/>
                  <a:chExt cx="3445865" cy="2572662"/>
                </a:xfrm>
              </p:grpSpPr>
              <p:sp>
                <p:nvSpPr>
                  <p:cNvPr id="171" name="Flèche : bas 170">
                    <a:extLst>
                      <a:ext uri="{FF2B5EF4-FFF2-40B4-BE49-F238E27FC236}">
                        <a16:creationId xmlns:a16="http://schemas.microsoft.com/office/drawing/2014/main" id="{04A4A401-FE6C-41E9-8C5C-39C080B4CCDE}"/>
                      </a:ext>
                    </a:extLst>
                  </p:cNvPr>
                  <p:cNvSpPr/>
                  <p:nvPr/>
                </p:nvSpPr>
                <p:spPr>
                  <a:xfrm rot="16601669">
                    <a:off x="8706519" y="20380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Flèche : bas 171">
                    <a:extLst>
                      <a:ext uri="{FF2B5EF4-FFF2-40B4-BE49-F238E27FC236}">
                        <a16:creationId xmlns:a16="http://schemas.microsoft.com/office/drawing/2014/main" id="{A554C57D-8B1C-4DD8-8B0A-D0318FB7D927}"/>
                      </a:ext>
                    </a:extLst>
                  </p:cNvPr>
                  <p:cNvSpPr/>
                  <p:nvPr/>
                </p:nvSpPr>
                <p:spPr>
                  <a:xfrm rot="16601669">
                    <a:off x="8858919" y="21904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Flèche : bas 172">
                    <a:extLst>
                      <a:ext uri="{FF2B5EF4-FFF2-40B4-BE49-F238E27FC236}">
                        <a16:creationId xmlns:a16="http://schemas.microsoft.com/office/drawing/2014/main" id="{90B3AE28-5D10-4A4D-80CA-052DE01E03B2}"/>
                      </a:ext>
                    </a:extLst>
                  </p:cNvPr>
                  <p:cNvSpPr/>
                  <p:nvPr/>
                </p:nvSpPr>
                <p:spPr>
                  <a:xfrm rot="16601669">
                    <a:off x="9011319" y="23428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lèche : bas 173">
                    <a:extLst>
                      <a:ext uri="{FF2B5EF4-FFF2-40B4-BE49-F238E27FC236}">
                        <a16:creationId xmlns:a16="http://schemas.microsoft.com/office/drawing/2014/main" id="{D07CEA2F-828E-43C8-869E-292EA9220DEC}"/>
                      </a:ext>
                    </a:extLst>
                  </p:cNvPr>
                  <p:cNvSpPr/>
                  <p:nvPr/>
                </p:nvSpPr>
                <p:spPr>
                  <a:xfrm rot="16601669">
                    <a:off x="9163719" y="24952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lèche : bas 174">
                    <a:extLst>
                      <a:ext uri="{FF2B5EF4-FFF2-40B4-BE49-F238E27FC236}">
                        <a16:creationId xmlns:a16="http://schemas.microsoft.com/office/drawing/2014/main" id="{7A74BC12-D5C8-431B-B1C1-2E4DC3975CE4}"/>
                      </a:ext>
                    </a:extLst>
                  </p:cNvPr>
                  <p:cNvSpPr/>
                  <p:nvPr/>
                </p:nvSpPr>
                <p:spPr>
                  <a:xfrm rot="16601669">
                    <a:off x="9316119" y="2647662"/>
                    <a:ext cx="484632" cy="2836265"/>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lèche : bas 175">
                    <a:extLst>
                      <a:ext uri="{FF2B5EF4-FFF2-40B4-BE49-F238E27FC236}">
                        <a16:creationId xmlns:a16="http://schemas.microsoft.com/office/drawing/2014/main" id="{88188EDD-EC54-4F9F-B160-F72D74A6BBEF}"/>
                      </a:ext>
                    </a:extLst>
                  </p:cNvPr>
                  <p:cNvSpPr/>
                  <p:nvPr/>
                </p:nvSpPr>
                <p:spPr>
                  <a:xfrm rot="12562496">
                    <a:off x="8383899" y="3150163"/>
                    <a:ext cx="484632"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lèche : bas 176">
                    <a:extLst>
                      <a:ext uri="{FF2B5EF4-FFF2-40B4-BE49-F238E27FC236}">
                        <a16:creationId xmlns:a16="http://schemas.microsoft.com/office/drawing/2014/main" id="{DEA6ADE2-9BC5-42CB-96EC-108960038B03}"/>
                      </a:ext>
                    </a:extLst>
                  </p:cNvPr>
                  <p:cNvSpPr/>
                  <p:nvPr/>
                </p:nvSpPr>
                <p:spPr>
                  <a:xfrm rot="12562496">
                    <a:off x="9313204" y="3597462"/>
                    <a:ext cx="821316" cy="212536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51" name="Rectangle 150">
                <a:extLst>
                  <a:ext uri="{FF2B5EF4-FFF2-40B4-BE49-F238E27FC236}">
                    <a16:creationId xmlns:a16="http://schemas.microsoft.com/office/drawing/2014/main" id="{184BB216-82C2-4BB8-9E79-1D11A59AD467}"/>
                  </a:ext>
                </a:extLst>
              </p:cNvPr>
              <p:cNvSpPr/>
              <p:nvPr/>
            </p:nvSpPr>
            <p:spPr>
              <a:xfrm rot="16200000">
                <a:off x="7040386" y="2577098"/>
                <a:ext cx="491338" cy="1589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8474" rtl="0" eaLnBrk="1" fontAlgn="auto" latinLnBrk="0" hangingPunct="1">
                  <a:lnSpc>
                    <a:spcPct val="100000"/>
                  </a:lnSpc>
                  <a:spcBef>
                    <a:spcPts val="0"/>
                  </a:spcBef>
                  <a:spcAft>
                    <a:spcPts val="0"/>
                  </a:spcAft>
                  <a:buClrTx/>
                  <a:buSzTx/>
                  <a:buFontTx/>
                  <a:buNone/>
                  <a:tabLst/>
                  <a:defRPr/>
                </a:pPr>
                <a:endParaRPr kumimoji="0" lang="fr-FR" sz="1887"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1" name="Titre 9">
              <a:extLst>
                <a:ext uri="{FF2B5EF4-FFF2-40B4-BE49-F238E27FC236}">
                  <a16:creationId xmlns:a16="http://schemas.microsoft.com/office/drawing/2014/main" id="{440E5AD3-F4E1-411E-A734-CDC4E10C2E66}"/>
                </a:ext>
              </a:extLst>
            </p:cNvPr>
            <p:cNvSpPr txBox="1">
              <a:spLocks/>
            </p:cNvSpPr>
            <p:nvPr/>
          </p:nvSpPr>
          <p:spPr>
            <a:xfrm>
              <a:off x="6382179" y="-14842"/>
              <a:ext cx="3612139"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096" b="0" i="1" u="none" strike="noStrike" kern="1200" cap="none" spc="0" normalizeH="0" baseline="0" noProof="0">
                  <a:ln>
                    <a:noFill/>
                  </a:ln>
                  <a:solidFill>
                    <a:prstClr val="black">
                      <a:lumMod val="75000"/>
                      <a:lumOff val="25000"/>
                    </a:prstClr>
                  </a:solidFill>
                  <a:effectLst/>
                  <a:uLnTx/>
                  <a:uFillTx/>
                  <a:latin typeface="Arial" panose="020B0604020202020204"/>
                  <a:ea typeface="+mj-ea"/>
                  <a:cs typeface="+mj-cs"/>
                </a:rPr>
                <a:t>Ile de France</a:t>
              </a:r>
              <a:endParaRPr kumimoji="0" lang="fr-GB" sz="2096" b="0" i="1" u="none" strike="noStrike" kern="1200" cap="none" spc="0" normalizeH="0" baseline="0" noProof="0">
                <a:ln>
                  <a:noFill/>
                </a:ln>
                <a:solidFill>
                  <a:prstClr val="black">
                    <a:lumMod val="75000"/>
                    <a:lumOff val="25000"/>
                  </a:prstClr>
                </a:solidFill>
                <a:effectLst/>
                <a:uLnTx/>
                <a:uFillTx/>
                <a:latin typeface="Arial" panose="020B0604020202020204"/>
                <a:ea typeface="+mj-ea"/>
                <a:cs typeface="+mj-cs"/>
              </a:endParaRPr>
            </a:p>
          </p:txBody>
        </p:sp>
      </p:grpSp>
      <p:sp>
        <p:nvSpPr>
          <p:cNvPr id="59" name="Titre 9">
            <a:extLst>
              <a:ext uri="{FF2B5EF4-FFF2-40B4-BE49-F238E27FC236}">
                <a16:creationId xmlns:a16="http://schemas.microsoft.com/office/drawing/2014/main" id="{125DCD1D-61BC-47AA-AE5E-6F755F97BECE}"/>
              </a:ext>
            </a:extLst>
          </p:cNvPr>
          <p:cNvSpPr txBox="1">
            <a:spLocks/>
          </p:cNvSpPr>
          <p:nvPr/>
        </p:nvSpPr>
        <p:spPr>
          <a:xfrm>
            <a:off x="979645" y="604446"/>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2800" b="0" i="1" u="none" strike="noStrike" kern="1200" cap="none" spc="0" normalizeH="0" baseline="0" noProof="0" dirty="0">
                <a:ln>
                  <a:noFill/>
                </a:ln>
                <a:solidFill>
                  <a:srgbClr val="E5281D"/>
                </a:solidFill>
                <a:effectLst/>
                <a:uLnTx/>
                <a:uFillTx/>
                <a:latin typeface="Arial" panose="020B0604020202020204"/>
                <a:ea typeface="+mj-ea"/>
                <a:cs typeface="+mj-cs"/>
              </a:rPr>
              <a:t>Cartographie par région*</a:t>
            </a:r>
            <a:endParaRPr kumimoji="0" lang="fr-GB" sz="28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sp>
        <p:nvSpPr>
          <p:cNvPr id="66" name="Titre 9">
            <a:extLst>
              <a:ext uri="{FF2B5EF4-FFF2-40B4-BE49-F238E27FC236}">
                <a16:creationId xmlns:a16="http://schemas.microsoft.com/office/drawing/2014/main" id="{B8CD26C7-D532-4F2B-A41F-DFBD426AF764}"/>
              </a:ext>
            </a:extLst>
          </p:cNvPr>
          <p:cNvSpPr txBox="1">
            <a:spLocks/>
          </p:cNvSpPr>
          <p:nvPr/>
        </p:nvSpPr>
        <p:spPr>
          <a:xfrm>
            <a:off x="979645" y="1231198"/>
            <a:ext cx="5010190"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*Adresses des sièges sociaux (et des écoles pour les écoles de production)</a:t>
            </a:r>
            <a:endParaRPr kumimoji="0" lang="fr-GB" sz="14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pic>
        <p:nvPicPr>
          <p:cNvPr id="28" name="Picture 2" descr="PRONOTE : premier logiciel de vie scolaire en collèges et ...">
            <a:extLst>
              <a:ext uri="{FF2B5EF4-FFF2-40B4-BE49-F238E27FC236}">
                <a16:creationId xmlns:a16="http://schemas.microsoft.com/office/drawing/2014/main" id="{D27711A1-5A1F-4FDC-B0D5-66F9E1847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997" y="3703686"/>
            <a:ext cx="2015642" cy="418599"/>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 28">
            <a:extLst>
              <a:ext uri="{FF2B5EF4-FFF2-40B4-BE49-F238E27FC236}">
                <a16:creationId xmlns:a16="http://schemas.microsoft.com/office/drawing/2014/main" id="{8B8DDB57-0E52-4471-B52A-482CABE4EEE7}"/>
              </a:ext>
            </a:extLst>
          </p:cNvPr>
          <p:cNvPicPr>
            <a:picLocks noChangeAspect="1"/>
          </p:cNvPicPr>
          <p:nvPr/>
        </p:nvPicPr>
        <p:blipFill rotWithShape="1">
          <a:blip r:embed="rId5"/>
          <a:srcRect l="6311" t="22546" r="8378" b="19350"/>
          <a:stretch/>
        </p:blipFill>
        <p:spPr>
          <a:xfrm>
            <a:off x="7106631" y="3053736"/>
            <a:ext cx="1009651" cy="299122"/>
          </a:xfrm>
          <a:prstGeom prst="rect">
            <a:avLst/>
          </a:prstGeom>
        </p:spPr>
      </p:pic>
      <p:pic>
        <p:nvPicPr>
          <p:cNvPr id="30" name="Image 29">
            <a:extLst>
              <a:ext uri="{FF2B5EF4-FFF2-40B4-BE49-F238E27FC236}">
                <a16:creationId xmlns:a16="http://schemas.microsoft.com/office/drawing/2014/main" id="{EF22E9AC-0FF8-4FBA-9530-19C2A05A53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7540" y="4556073"/>
            <a:ext cx="956149" cy="839115"/>
          </a:xfrm>
          <a:prstGeom prst="rect">
            <a:avLst/>
          </a:prstGeom>
        </p:spPr>
      </p:pic>
      <p:pic>
        <p:nvPicPr>
          <p:cNvPr id="32" name="Picture 8" descr="Simplon lève 12 millions d&amp;#39;euros auprès de son pool d&amp;#39;investisseurs -  Simplon.co - Fabriques labellisées Grande Ecole du Numérique - In Code We  Trust #frenchtech #ess #empowerment">
            <a:extLst>
              <a:ext uri="{FF2B5EF4-FFF2-40B4-BE49-F238E27FC236}">
                <a16:creationId xmlns:a16="http://schemas.microsoft.com/office/drawing/2014/main" id="{2772E280-A7FC-4520-A5FD-C302D654FB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4740" y="4137196"/>
            <a:ext cx="1647736" cy="4230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utur compose">
            <a:extLst>
              <a:ext uri="{FF2B5EF4-FFF2-40B4-BE49-F238E27FC236}">
                <a16:creationId xmlns:a16="http://schemas.microsoft.com/office/drawing/2014/main" id="{BDCA03FF-FD4C-4E48-A009-2F325C1CB7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6430" y="1774677"/>
            <a:ext cx="536282" cy="462893"/>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 34">
            <a:extLst>
              <a:ext uri="{FF2B5EF4-FFF2-40B4-BE49-F238E27FC236}">
                <a16:creationId xmlns:a16="http://schemas.microsoft.com/office/drawing/2014/main" id="{D43F7DAA-4F53-4DEF-8F43-0A0DEFD3D2DA}"/>
              </a:ext>
            </a:extLst>
          </p:cNvPr>
          <p:cNvPicPr>
            <a:picLocks noChangeAspect="1"/>
          </p:cNvPicPr>
          <p:nvPr/>
        </p:nvPicPr>
        <p:blipFill>
          <a:blip r:embed="rId9"/>
          <a:stretch>
            <a:fillRect/>
          </a:stretch>
        </p:blipFill>
        <p:spPr>
          <a:xfrm>
            <a:off x="9956847" y="4439927"/>
            <a:ext cx="1157919" cy="387022"/>
          </a:xfrm>
          <a:prstGeom prst="rect">
            <a:avLst/>
          </a:prstGeom>
        </p:spPr>
      </p:pic>
      <p:pic>
        <p:nvPicPr>
          <p:cNvPr id="36" name="Picture 4" descr="éRE école de la Rénovation Énergétique">
            <a:extLst>
              <a:ext uri="{FF2B5EF4-FFF2-40B4-BE49-F238E27FC236}">
                <a16:creationId xmlns:a16="http://schemas.microsoft.com/office/drawing/2014/main" id="{141C8313-3823-44EF-A9FC-6872941391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40723" y="4523430"/>
            <a:ext cx="445745" cy="3870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Les écoles PIGIER (Groupe Eduservices) nous font confiance">
            <a:extLst>
              <a:ext uri="{FF2B5EF4-FFF2-40B4-BE49-F238E27FC236}">
                <a16:creationId xmlns:a16="http://schemas.microsoft.com/office/drawing/2014/main" id="{809C82C4-3B5B-44A7-9069-2A072B091D6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3541" y="1836252"/>
            <a:ext cx="966313" cy="323715"/>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 37">
            <a:extLst>
              <a:ext uri="{FF2B5EF4-FFF2-40B4-BE49-F238E27FC236}">
                <a16:creationId xmlns:a16="http://schemas.microsoft.com/office/drawing/2014/main" id="{13FA1CB2-AB85-4B14-B223-B2E431822780}"/>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3485578" y="4746808"/>
            <a:ext cx="846304" cy="698430"/>
          </a:xfrm>
          <a:prstGeom prst="rect">
            <a:avLst/>
          </a:prstGeom>
          <a:noFill/>
        </p:spPr>
      </p:pic>
      <p:pic>
        <p:nvPicPr>
          <p:cNvPr id="39" name="Image 38">
            <a:extLst>
              <a:ext uri="{FF2B5EF4-FFF2-40B4-BE49-F238E27FC236}">
                <a16:creationId xmlns:a16="http://schemas.microsoft.com/office/drawing/2014/main" id="{89D22482-00B3-4CDD-B11A-91A60AE26BAE}"/>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9996389" y="2963038"/>
            <a:ext cx="774049" cy="566100"/>
          </a:xfrm>
          <a:prstGeom prst="rect">
            <a:avLst/>
          </a:prstGeom>
          <a:noFill/>
        </p:spPr>
      </p:pic>
      <p:pic>
        <p:nvPicPr>
          <p:cNvPr id="40" name="Image 39">
            <a:extLst>
              <a:ext uri="{FF2B5EF4-FFF2-40B4-BE49-F238E27FC236}">
                <a16:creationId xmlns:a16="http://schemas.microsoft.com/office/drawing/2014/main" id="{3DF0317C-0961-43E6-B498-2AFBDD386386}"/>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7538080" y="2460260"/>
            <a:ext cx="774049" cy="566100"/>
          </a:xfrm>
          <a:prstGeom prst="rect">
            <a:avLst/>
          </a:prstGeom>
          <a:noFill/>
        </p:spPr>
      </p:pic>
      <p:pic>
        <p:nvPicPr>
          <p:cNvPr id="41" name="Image 40">
            <a:extLst>
              <a:ext uri="{FF2B5EF4-FFF2-40B4-BE49-F238E27FC236}">
                <a16:creationId xmlns:a16="http://schemas.microsoft.com/office/drawing/2014/main" id="{98FFFE78-2295-4A7A-B984-EB39CEFFA475}"/>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195171" y="1462294"/>
            <a:ext cx="774049" cy="566100"/>
          </a:xfrm>
          <a:prstGeom prst="rect">
            <a:avLst/>
          </a:prstGeom>
          <a:noFill/>
        </p:spPr>
      </p:pic>
      <p:pic>
        <p:nvPicPr>
          <p:cNvPr id="42" name="Image 41">
            <a:extLst>
              <a:ext uri="{FF2B5EF4-FFF2-40B4-BE49-F238E27FC236}">
                <a16:creationId xmlns:a16="http://schemas.microsoft.com/office/drawing/2014/main" id="{4C597422-58AC-4340-973D-14C753FA5B88}"/>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940800" y="778558"/>
            <a:ext cx="774049" cy="566100"/>
          </a:xfrm>
          <a:prstGeom prst="rect">
            <a:avLst/>
          </a:prstGeom>
          <a:noFill/>
        </p:spPr>
      </p:pic>
      <p:pic>
        <p:nvPicPr>
          <p:cNvPr id="43" name="Image 42">
            <a:extLst>
              <a:ext uri="{FF2B5EF4-FFF2-40B4-BE49-F238E27FC236}">
                <a16:creationId xmlns:a16="http://schemas.microsoft.com/office/drawing/2014/main" id="{6530EAE6-7C24-4064-B3C6-EDA0F710690D}"/>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666329" y="2920247"/>
            <a:ext cx="774049" cy="566100"/>
          </a:xfrm>
          <a:prstGeom prst="rect">
            <a:avLst/>
          </a:prstGeom>
          <a:noFill/>
        </p:spPr>
      </p:pic>
      <p:pic>
        <p:nvPicPr>
          <p:cNvPr id="44" name="Image 43">
            <a:extLst>
              <a:ext uri="{FF2B5EF4-FFF2-40B4-BE49-F238E27FC236}">
                <a16:creationId xmlns:a16="http://schemas.microsoft.com/office/drawing/2014/main" id="{E768515D-C8EF-4549-9A1A-6E1C9A2AA792}"/>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11001240" y="4030726"/>
            <a:ext cx="774049" cy="566100"/>
          </a:xfrm>
          <a:prstGeom prst="rect">
            <a:avLst/>
          </a:prstGeom>
          <a:noFill/>
        </p:spPr>
      </p:pic>
      <p:pic>
        <p:nvPicPr>
          <p:cNvPr id="45" name="Image 44">
            <a:extLst>
              <a:ext uri="{FF2B5EF4-FFF2-40B4-BE49-F238E27FC236}">
                <a16:creationId xmlns:a16="http://schemas.microsoft.com/office/drawing/2014/main" id="{B0C4FBA1-D9B0-4B8E-A9B5-3ADCD0E19428}"/>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9425661" y="3868173"/>
            <a:ext cx="774049" cy="566100"/>
          </a:xfrm>
          <a:prstGeom prst="rect">
            <a:avLst/>
          </a:prstGeom>
          <a:noFill/>
        </p:spPr>
      </p:pic>
      <p:pic>
        <p:nvPicPr>
          <p:cNvPr id="46" name="Image 45">
            <a:extLst>
              <a:ext uri="{FF2B5EF4-FFF2-40B4-BE49-F238E27FC236}">
                <a16:creationId xmlns:a16="http://schemas.microsoft.com/office/drawing/2014/main" id="{B5956C0C-2DEA-46ED-B9CF-DD8F54AC600B}"/>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471130" y="4095150"/>
            <a:ext cx="774049" cy="566100"/>
          </a:xfrm>
          <a:prstGeom prst="rect">
            <a:avLst/>
          </a:prstGeom>
          <a:noFill/>
        </p:spPr>
      </p:pic>
      <p:pic>
        <p:nvPicPr>
          <p:cNvPr id="47" name="Image 46">
            <a:extLst>
              <a:ext uri="{FF2B5EF4-FFF2-40B4-BE49-F238E27FC236}">
                <a16:creationId xmlns:a16="http://schemas.microsoft.com/office/drawing/2014/main" id="{BE902EF3-0739-4C3F-BDCD-A0E9824486AC}"/>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9466555" y="1165880"/>
            <a:ext cx="774049" cy="566100"/>
          </a:xfrm>
          <a:prstGeom prst="rect">
            <a:avLst/>
          </a:prstGeom>
          <a:noFill/>
        </p:spPr>
      </p:pic>
      <p:pic>
        <p:nvPicPr>
          <p:cNvPr id="48" name="Image 47">
            <a:extLst>
              <a:ext uri="{FF2B5EF4-FFF2-40B4-BE49-F238E27FC236}">
                <a16:creationId xmlns:a16="http://schemas.microsoft.com/office/drawing/2014/main" id="{AFA91CA7-3A86-4F2D-80B6-834F27B12F94}"/>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4346481" y="4604697"/>
            <a:ext cx="846304" cy="698430"/>
          </a:xfrm>
          <a:prstGeom prst="rect">
            <a:avLst/>
          </a:prstGeom>
          <a:noFill/>
        </p:spPr>
      </p:pic>
      <p:pic>
        <p:nvPicPr>
          <p:cNvPr id="49" name="Picture 2" descr="Coloriage Carte de la Corse à imprimer sur COLORIAGES .info">
            <a:extLst>
              <a:ext uri="{FF2B5EF4-FFF2-40B4-BE49-F238E27FC236}">
                <a16:creationId xmlns:a16="http://schemas.microsoft.com/office/drawing/2014/main" id="{3F96DA72-5F92-4C75-9503-5726A47689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17180" y="6166028"/>
            <a:ext cx="453989" cy="985805"/>
          </a:xfrm>
          <a:prstGeom prst="rect">
            <a:avLst/>
          </a:prstGeom>
          <a:noFill/>
          <a:extLst>
            <a:ext uri="{909E8E84-426E-40DD-AFC4-6F175D3DCCD1}">
              <a14:hiddenFill xmlns:a14="http://schemas.microsoft.com/office/drawing/2010/main">
                <a:solidFill>
                  <a:srgbClr val="FFFFFF"/>
                </a:solidFill>
              </a14:hiddenFill>
            </a:ext>
          </a:extLst>
        </p:spPr>
      </p:pic>
      <p:sp>
        <p:nvSpPr>
          <p:cNvPr id="50" name="Titre 9">
            <a:extLst>
              <a:ext uri="{FF2B5EF4-FFF2-40B4-BE49-F238E27FC236}">
                <a16:creationId xmlns:a16="http://schemas.microsoft.com/office/drawing/2014/main" id="{A6576D36-C318-4CF7-8B65-1A7FFC74DE3D}"/>
              </a:ext>
            </a:extLst>
          </p:cNvPr>
          <p:cNvSpPr txBox="1">
            <a:spLocks/>
          </p:cNvSpPr>
          <p:nvPr/>
        </p:nvSpPr>
        <p:spPr>
          <a:xfrm>
            <a:off x="9676705" y="174510"/>
            <a:ext cx="2918071" cy="310484"/>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r" defTabSz="1004672" rtl="0" eaLnBrk="1" fontAlgn="auto" latinLnBrk="0" hangingPunct="1">
              <a:lnSpc>
                <a:spcPct val="90000"/>
              </a:lnSpc>
              <a:spcBef>
                <a:spcPct val="0"/>
              </a:spcBef>
              <a:spcAft>
                <a:spcPts val="0"/>
              </a:spcAft>
              <a:buClrTx/>
              <a:buSzTx/>
              <a:buFontTx/>
              <a:buNone/>
              <a:tabLst/>
              <a:defRPr/>
            </a:pPr>
            <a:r>
              <a:rPr kumimoji="0" lang="fr-FR" sz="1400" b="0" i="1" u="none" strike="noStrike" kern="1200" cap="none" spc="0" normalizeH="0" baseline="0" noProof="0" dirty="0">
                <a:ln>
                  <a:noFill/>
                </a:ln>
                <a:solidFill>
                  <a:srgbClr val="E5281D"/>
                </a:solidFill>
                <a:effectLst/>
                <a:uLnTx/>
                <a:uFillTx/>
                <a:latin typeface="Arial" panose="020B0604020202020204"/>
                <a:ea typeface="+mj-ea"/>
                <a:cs typeface="+mj-cs"/>
              </a:rPr>
              <a:t>Situation en Janvier 2022</a:t>
            </a:r>
            <a:endParaRPr kumimoji="0" lang="fr-GB" sz="1400" b="0" i="1" u="none" strike="noStrike" kern="1200" cap="none" spc="0" normalizeH="0" baseline="0" noProof="0" dirty="0">
              <a:ln>
                <a:noFill/>
              </a:ln>
              <a:solidFill>
                <a:srgbClr val="E5281D"/>
              </a:solidFill>
              <a:effectLst/>
              <a:highlight>
                <a:srgbClr val="FFFF00"/>
              </a:highlight>
              <a:uLnTx/>
              <a:uFillTx/>
              <a:latin typeface="Arial" panose="020B0604020202020204"/>
              <a:ea typeface="+mj-ea"/>
              <a:cs typeface="+mj-cs"/>
            </a:endParaRPr>
          </a:p>
        </p:txBody>
      </p:sp>
    </p:spTree>
    <p:extLst>
      <p:ext uri="{BB962C8B-B14F-4D97-AF65-F5344CB8AC3E}">
        <p14:creationId xmlns:p14="http://schemas.microsoft.com/office/powerpoint/2010/main" val="1390094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847CAC56-D6A2-48F2-8788-DA162F611F05}"/>
              </a:ext>
            </a:extLst>
          </p:cNvPr>
          <p:cNvGrpSpPr/>
          <p:nvPr/>
        </p:nvGrpSpPr>
        <p:grpSpPr>
          <a:xfrm>
            <a:off x="1093655" y="1980629"/>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21001" y="2853702"/>
              <a:ext cx="276174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fr-FR" sz="2400" b="1" i="0" u="none" strike="noStrike" kern="1200" cap="none" spc="0" normalizeH="0" baseline="0" noProof="0" dirty="0">
                  <a:ln>
                    <a:noFill/>
                  </a:ln>
                  <a:solidFill>
                    <a:srgbClr val="E5281D"/>
                  </a:solidFill>
                  <a:effectLst/>
                  <a:uLnTx/>
                  <a:uFillTx/>
                  <a:latin typeface="Arial" panose="020B0604020202020204"/>
                  <a:ea typeface="+mn-ea"/>
                  <a:cs typeface="+mn-cs"/>
                </a:rPr>
                <a:t>Education</a:t>
              </a: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dirty="0">
                <a:ln>
                  <a:noFill/>
                </a:ln>
                <a:solidFill>
                  <a:srgbClr val="E5281D"/>
                </a:solidFill>
                <a:effectLst/>
                <a:uLnTx/>
                <a:uFillTx/>
                <a:latin typeface="Arial" panose="020B0604020202020204"/>
                <a:ea typeface="+mn-ea"/>
                <a:cs typeface="+mn-cs"/>
              </a:endParaRPr>
            </a:p>
            <a:p>
              <a:r>
                <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rPr>
                <a:t>Permettre à chacun d’apprendre dans les meilleures conditions et tout au </a:t>
              </a:r>
              <a:r>
                <a:rPr kumimoji="0" lang="fr-FR" sz="1600" b="0" i="1" u="none" strike="noStrike" kern="1200" cap="none" spc="0" normalizeH="0" baseline="0" noProof="0" dirty="0" err="1">
                  <a:ln>
                    <a:noFill/>
                  </a:ln>
                  <a:solidFill>
                    <a:srgbClr val="E5281D"/>
                  </a:solidFill>
                  <a:effectLst/>
                  <a:uLnTx/>
                  <a:uFillTx/>
                  <a:latin typeface="Arial" panose="020B0604020202020204"/>
                  <a:ea typeface="+mn-ea"/>
                  <a:cs typeface="+mn-cs"/>
                </a:rPr>
                <a:t>lon</a:t>
              </a:r>
              <a:r>
                <a:rPr lang="fr-FR" sz="1600" i="1" dirty="0">
                  <a:solidFill>
                    <a:srgbClr val="E5281D"/>
                  </a:solidFill>
                  <a:latin typeface="Arial" panose="020B0604020202020204"/>
                </a:rPr>
                <a:t>g de la vie</a:t>
              </a:r>
              <a:endPar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endParaRPr>
            </a:p>
          </p:txBody>
        </p:sp>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727767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b="0" i="0" u="none" strike="noStrike" kern="1200" cap="none" spc="0" normalizeH="0" baseline="0" noProof="0" dirty="0">
                <a:ln>
                  <a:noFill/>
                </a:ln>
                <a:solidFill>
                  <a:srgbClr val="E5281D"/>
                </a:solidFill>
                <a:effectLst/>
                <a:uLnTx/>
                <a:uFillTx/>
                <a:latin typeface="Arial" panose="020B0604020202020204"/>
                <a:ea typeface="+mj-ea"/>
                <a:cs typeface="+mj-cs"/>
              </a:rPr>
              <a:t>Education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6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8F25086A-5FC3-4B79-9483-1F61B4BC638F}"/>
              </a:ext>
            </a:extLst>
          </p:cNvPr>
          <p:cNvCxnSpPr>
            <a:cxnSpLocks/>
            <a:stCxn id="5" idx="0"/>
            <a:endCxn id="102" idx="2"/>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fr-FR" sz="1100" b="1" i="0" u="none" strike="noStrike" kern="1200" cap="none" spc="0" normalizeH="0" baseline="0" noProof="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Favoriser l’accès à l’éducation de toutes et tous, notamment les publics les plus vulnérables dans les territoires les plus fracturés</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Soutenir l’essor du numérique éducatif pour apporter des solutions pédagogiques innovantes</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a:t>
                </a:r>
                <a:r>
                  <a:rPr lang="fr-FR" sz="1400" b="0">
                    <a:solidFill>
                      <a:srgbClr val="FFFFFF"/>
                    </a:solidFill>
                    <a:latin typeface="Arial" panose="020B0604020202020204"/>
                  </a:rPr>
                  <a:t>Objectifs</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1</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8" name="Groupe 7">
            <a:extLst>
              <a:ext uri="{FF2B5EF4-FFF2-40B4-BE49-F238E27FC236}">
                <a16:creationId xmlns:a16="http://schemas.microsoft.com/office/drawing/2014/main" id="{94E21933-41A6-44F1-8D27-96BBFD4B3114}"/>
              </a:ext>
            </a:extLst>
          </p:cNvPr>
          <p:cNvGrpSpPr/>
          <p:nvPr/>
        </p:nvGrpSpPr>
        <p:grpSpPr>
          <a:xfrm>
            <a:off x="4122135" y="3888495"/>
            <a:ext cx="7570247" cy="1355588"/>
            <a:chOff x="4122135" y="3888495"/>
            <a:chExt cx="7570247" cy="1355588"/>
          </a:xfrm>
        </p:grpSpPr>
        <p:sp>
          <p:nvSpPr>
            <p:cNvPr id="107" name="Rectangle : coins arrondis 106">
              <a:extLst>
                <a:ext uri="{FF2B5EF4-FFF2-40B4-BE49-F238E27FC236}">
                  <a16:creationId xmlns:a16="http://schemas.microsoft.com/office/drawing/2014/main" id="{C118E555-AB37-4E77-BEB9-E697B4EFB73C}"/>
                </a:ext>
              </a:extLst>
            </p:cNvPr>
            <p:cNvSpPr/>
            <p:nvPr/>
          </p:nvSpPr>
          <p:spPr>
            <a:xfrm>
              <a:off x="7169941" y="4129710"/>
              <a:ext cx="4522441" cy="1114373"/>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lnSpc>
                  <a:spcPct val="150000"/>
                </a:lnSpc>
                <a:spcBef>
                  <a:spcPts val="0"/>
                </a:spcBef>
                <a:spcAft>
                  <a:spcPts val="0"/>
                </a:spcAft>
                <a:buClr>
                  <a:srgbClr val="62C36D"/>
                </a:buClr>
                <a:buSzTx/>
                <a:tabLst/>
                <a:defRPr/>
              </a:pPr>
              <a:endParaRPr kumimoji="0" lang="fr-FR" sz="1400" b="1"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6" name="Hexagone 55">
              <a:extLst>
                <a:ext uri="{FF2B5EF4-FFF2-40B4-BE49-F238E27FC236}">
                  <a16:creationId xmlns:a16="http://schemas.microsoft.com/office/drawing/2014/main" id="{D3E2162C-121C-487D-99C5-9FD7C1CFD34F}"/>
                </a:ext>
              </a:extLst>
            </p:cNvPr>
            <p:cNvSpPr/>
            <p:nvPr/>
          </p:nvSpPr>
          <p:spPr>
            <a:xfrm rot="5400000">
              <a:off x="7889760" y="4349463"/>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Hexagone 62">
              <a:extLst>
                <a:ext uri="{FF2B5EF4-FFF2-40B4-BE49-F238E27FC236}">
                  <a16:creationId xmlns:a16="http://schemas.microsoft.com/office/drawing/2014/main" id="{8810F037-B3E0-4739-B0C1-9D09247AF5CB}"/>
                </a:ext>
              </a:extLst>
            </p:cNvPr>
            <p:cNvSpPr/>
            <p:nvPr/>
          </p:nvSpPr>
          <p:spPr>
            <a:xfrm rot="5400000">
              <a:off x="8656378" y="4349463"/>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Hexagone 68">
              <a:extLst>
                <a:ext uri="{FF2B5EF4-FFF2-40B4-BE49-F238E27FC236}">
                  <a16:creationId xmlns:a16="http://schemas.microsoft.com/office/drawing/2014/main" id="{4ACF533A-E1F3-47F6-B24B-E05B5227D672}"/>
                </a:ext>
              </a:extLst>
            </p:cNvPr>
            <p:cNvSpPr/>
            <p:nvPr/>
          </p:nvSpPr>
          <p:spPr>
            <a:xfrm rot="5400000">
              <a:off x="9422995" y="4349464"/>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Hexagone 79">
              <a:extLst>
                <a:ext uri="{FF2B5EF4-FFF2-40B4-BE49-F238E27FC236}">
                  <a16:creationId xmlns:a16="http://schemas.microsoft.com/office/drawing/2014/main" id="{43DC4FDE-0E8E-429A-B402-781DBA8DEC91}"/>
                </a:ext>
              </a:extLst>
            </p:cNvPr>
            <p:cNvSpPr/>
            <p:nvPr/>
          </p:nvSpPr>
          <p:spPr>
            <a:xfrm rot="5400000">
              <a:off x="7123138" y="4349464"/>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e 8">
              <a:extLst>
                <a:ext uri="{FF2B5EF4-FFF2-40B4-BE49-F238E27FC236}">
                  <a16:creationId xmlns:a16="http://schemas.microsoft.com/office/drawing/2014/main" id="{C3BD2AE2-998D-45F3-954E-A587F27B502C}"/>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3</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3" name="Groupe 82">
              <a:extLst>
                <a:ext uri="{FF2B5EF4-FFF2-40B4-BE49-F238E27FC236}">
                  <a16:creationId xmlns:a16="http://schemas.microsoft.com/office/drawing/2014/main" id="{EDD299BE-F969-4C6F-9F3E-216E1D598716}"/>
                </a:ext>
              </a:extLst>
            </p:cNvPr>
            <p:cNvGrpSpPr/>
            <p:nvPr/>
          </p:nvGrpSpPr>
          <p:grpSpPr>
            <a:xfrm>
              <a:off x="4122135" y="3888495"/>
              <a:ext cx="2557269" cy="216000"/>
              <a:chOff x="4122135" y="3888495"/>
              <a:chExt cx="2579057" cy="216000"/>
            </a:xfrm>
          </p:grpSpPr>
          <p:sp>
            <p:nvSpPr>
              <p:cNvPr id="99" name="Titre 9">
                <a:extLst>
                  <a:ext uri="{FF2B5EF4-FFF2-40B4-BE49-F238E27FC236}">
                    <a16:creationId xmlns:a16="http://schemas.microsoft.com/office/drawing/2014/main" id="{80C61DDA-2270-4FFC-99BA-F68E930DE17A}"/>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3" name="Ellipse 102">
                <a:extLst>
                  <a:ext uri="{FF2B5EF4-FFF2-40B4-BE49-F238E27FC236}">
                    <a16:creationId xmlns:a16="http://schemas.microsoft.com/office/drawing/2014/main" id="{638DB7B8-7F0A-415E-8493-05CEDC837D6A}"/>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pic>
        <p:nvPicPr>
          <p:cNvPr id="50" name="Image 49">
            <a:extLst>
              <a:ext uri="{FF2B5EF4-FFF2-40B4-BE49-F238E27FC236}">
                <a16:creationId xmlns:a16="http://schemas.microsoft.com/office/drawing/2014/main" id="{1980661F-1920-4B81-B469-31AD524D4FBB}"/>
              </a:ext>
            </a:extLst>
          </p:cNvPr>
          <p:cNvPicPr>
            <a:picLocks noChangeAspect="1"/>
          </p:cNvPicPr>
          <p:nvPr/>
        </p:nvPicPr>
        <p:blipFill>
          <a:blip r:embed="rId4"/>
          <a:stretch>
            <a:fillRect/>
          </a:stretch>
        </p:blipFill>
        <p:spPr>
          <a:xfrm>
            <a:off x="4451214" y="4248958"/>
            <a:ext cx="638474" cy="619666"/>
          </a:xfrm>
          <a:prstGeom prst="rect">
            <a:avLst/>
          </a:prstGeom>
        </p:spPr>
      </p:pic>
      <p:pic>
        <p:nvPicPr>
          <p:cNvPr id="51" name="Image 50">
            <a:extLst>
              <a:ext uri="{FF2B5EF4-FFF2-40B4-BE49-F238E27FC236}">
                <a16:creationId xmlns:a16="http://schemas.microsoft.com/office/drawing/2014/main" id="{6429E4A6-661A-44E2-89EE-3A9081B1D16B}"/>
              </a:ext>
            </a:extLst>
          </p:cNvPr>
          <p:cNvPicPr>
            <a:picLocks/>
          </p:cNvPicPr>
          <p:nvPr/>
        </p:nvPicPr>
        <p:blipFill>
          <a:blip r:embed="rId5"/>
          <a:stretch>
            <a:fillRect/>
          </a:stretch>
        </p:blipFill>
        <p:spPr>
          <a:xfrm>
            <a:off x="5152526" y="4250307"/>
            <a:ext cx="638474" cy="619666"/>
          </a:xfrm>
          <a:prstGeom prst="rect">
            <a:avLst/>
          </a:prstGeom>
        </p:spPr>
      </p:pic>
      <p:pic>
        <p:nvPicPr>
          <p:cNvPr id="58" name="Image 57">
            <a:extLst>
              <a:ext uri="{FF2B5EF4-FFF2-40B4-BE49-F238E27FC236}">
                <a16:creationId xmlns:a16="http://schemas.microsoft.com/office/drawing/2014/main" id="{32E447E1-046F-44CB-9D45-49B62DF92335}"/>
              </a:ext>
            </a:extLst>
          </p:cNvPr>
          <p:cNvPicPr>
            <a:picLocks/>
          </p:cNvPicPr>
          <p:nvPr/>
        </p:nvPicPr>
        <p:blipFill>
          <a:blip r:embed="rId6"/>
          <a:stretch>
            <a:fillRect/>
          </a:stretch>
        </p:blipFill>
        <p:spPr>
          <a:xfrm>
            <a:off x="5861125" y="4248958"/>
            <a:ext cx="636079" cy="619666"/>
          </a:xfrm>
          <a:prstGeom prst="rect">
            <a:avLst/>
          </a:prstGeom>
        </p:spPr>
      </p:pic>
      <p:grpSp>
        <p:nvGrpSpPr>
          <p:cNvPr id="60" name="Groupe 59">
            <a:extLst>
              <a:ext uri="{FF2B5EF4-FFF2-40B4-BE49-F238E27FC236}">
                <a16:creationId xmlns:a16="http://schemas.microsoft.com/office/drawing/2014/main" id="{69143EAC-6F4A-4990-9954-E11A36F6F961}"/>
              </a:ext>
            </a:extLst>
          </p:cNvPr>
          <p:cNvGrpSpPr/>
          <p:nvPr/>
        </p:nvGrpSpPr>
        <p:grpSpPr>
          <a:xfrm rot="5400000">
            <a:off x="7177141" y="4284852"/>
            <a:ext cx="914400" cy="928800"/>
            <a:chOff x="1139826" y="1279616"/>
            <a:chExt cx="1203324" cy="1222248"/>
          </a:xfrm>
        </p:grpSpPr>
        <p:sp>
          <p:nvSpPr>
            <p:cNvPr id="62" name="Hexagone 61">
              <a:extLst>
                <a:ext uri="{FF2B5EF4-FFF2-40B4-BE49-F238E27FC236}">
                  <a16:creationId xmlns:a16="http://schemas.microsoft.com/office/drawing/2014/main" id="{53B4BA58-3294-4C06-B44D-B79890061987}"/>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6" name="Graphique 65">
              <a:extLst>
                <a:ext uri="{FF2B5EF4-FFF2-40B4-BE49-F238E27FC236}">
                  <a16:creationId xmlns:a16="http://schemas.microsoft.com/office/drawing/2014/main" id="{C71A2C13-9560-4073-9C7A-CAA5B26AB6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grpSp>
        <p:nvGrpSpPr>
          <p:cNvPr id="68" name="Groupe 67">
            <a:extLst>
              <a:ext uri="{FF2B5EF4-FFF2-40B4-BE49-F238E27FC236}">
                <a16:creationId xmlns:a16="http://schemas.microsoft.com/office/drawing/2014/main" id="{1AE793B1-A757-4F78-8636-1E547D0F38AF}"/>
              </a:ext>
            </a:extLst>
          </p:cNvPr>
          <p:cNvGrpSpPr/>
          <p:nvPr/>
        </p:nvGrpSpPr>
        <p:grpSpPr>
          <a:xfrm rot="5400000">
            <a:off x="8223319" y="4284852"/>
            <a:ext cx="914400" cy="928800"/>
            <a:chOff x="1139826" y="1279616"/>
            <a:chExt cx="1203324" cy="1222248"/>
          </a:xfrm>
        </p:grpSpPr>
        <p:sp>
          <p:nvSpPr>
            <p:cNvPr id="72" name="Hexagone 71">
              <a:extLst>
                <a:ext uri="{FF2B5EF4-FFF2-40B4-BE49-F238E27FC236}">
                  <a16:creationId xmlns:a16="http://schemas.microsoft.com/office/drawing/2014/main" id="{90988EF8-2556-4F94-A241-36A5E1ADAC6F}"/>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Graphique 72">
              <a:extLst>
                <a:ext uri="{FF2B5EF4-FFF2-40B4-BE49-F238E27FC236}">
                  <a16:creationId xmlns:a16="http://schemas.microsoft.com/office/drawing/2014/main" id="{A4527C99-B55C-4060-B7FB-1A6800890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grpSp>
        <p:nvGrpSpPr>
          <p:cNvPr id="74" name="Groupe 73">
            <a:extLst>
              <a:ext uri="{FF2B5EF4-FFF2-40B4-BE49-F238E27FC236}">
                <a16:creationId xmlns:a16="http://schemas.microsoft.com/office/drawing/2014/main" id="{258C61E2-56E1-4A76-99FF-FECE1B89EA9F}"/>
              </a:ext>
            </a:extLst>
          </p:cNvPr>
          <p:cNvGrpSpPr/>
          <p:nvPr/>
        </p:nvGrpSpPr>
        <p:grpSpPr>
          <a:xfrm rot="5400000">
            <a:off x="9293080" y="4297084"/>
            <a:ext cx="914400" cy="928800"/>
            <a:chOff x="1139826" y="1279616"/>
            <a:chExt cx="1203324" cy="1222248"/>
          </a:xfrm>
        </p:grpSpPr>
        <p:sp>
          <p:nvSpPr>
            <p:cNvPr id="75" name="Hexagone 74">
              <a:extLst>
                <a:ext uri="{FF2B5EF4-FFF2-40B4-BE49-F238E27FC236}">
                  <a16:creationId xmlns:a16="http://schemas.microsoft.com/office/drawing/2014/main" id="{0C294DAF-0850-45EE-939D-7AF5552000D4}"/>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6" name="Graphique 75">
              <a:extLst>
                <a:ext uri="{FF2B5EF4-FFF2-40B4-BE49-F238E27FC236}">
                  <a16:creationId xmlns:a16="http://schemas.microsoft.com/office/drawing/2014/main" id="{3770EF40-4395-490E-AE07-9DA624930B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pic>
        <p:nvPicPr>
          <p:cNvPr id="79" name="Picture 2" descr="PRONOTE : premier logiciel de vie scolaire en collèges et ...">
            <a:extLst>
              <a:ext uri="{FF2B5EF4-FFF2-40B4-BE49-F238E27FC236}">
                <a16:creationId xmlns:a16="http://schemas.microsoft.com/office/drawing/2014/main" id="{924D0D76-4A20-48C9-A0E8-62960D10D0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89010" y="4676980"/>
            <a:ext cx="764547" cy="158777"/>
          </a:xfrm>
          <a:prstGeom prst="rect">
            <a:avLst/>
          </a:prstGeom>
          <a:noFill/>
          <a:extLst>
            <a:ext uri="{909E8E84-426E-40DD-AFC4-6F175D3DCCD1}">
              <a14:hiddenFill xmlns:a14="http://schemas.microsoft.com/office/drawing/2010/main">
                <a:solidFill>
                  <a:srgbClr val="FFFFFF"/>
                </a:solidFill>
              </a14:hiddenFill>
            </a:ext>
          </a:extLst>
        </p:spPr>
      </p:pic>
      <p:pic>
        <p:nvPicPr>
          <p:cNvPr id="81" name="Image 80">
            <a:extLst>
              <a:ext uri="{FF2B5EF4-FFF2-40B4-BE49-F238E27FC236}">
                <a16:creationId xmlns:a16="http://schemas.microsoft.com/office/drawing/2014/main" id="{4200E1E7-45D1-473F-8149-D95EB9AA57D0}"/>
              </a:ext>
            </a:extLst>
          </p:cNvPr>
          <p:cNvPicPr>
            <a:picLocks noChangeAspect="1"/>
          </p:cNvPicPr>
          <p:nvPr/>
        </p:nvPicPr>
        <p:blipFill rotWithShape="1">
          <a:blip r:embed="rId10"/>
          <a:srcRect l="6311" t="22546" r="8378" b="19350"/>
          <a:stretch/>
        </p:blipFill>
        <p:spPr>
          <a:xfrm>
            <a:off x="7279669" y="4644117"/>
            <a:ext cx="704810" cy="208809"/>
          </a:xfrm>
          <a:prstGeom prst="rect">
            <a:avLst/>
          </a:prstGeom>
        </p:spPr>
      </p:pic>
      <p:pic>
        <p:nvPicPr>
          <p:cNvPr id="86" name="Image 85">
            <a:extLst>
              <a:ext uri="{FF2B5EF4-FFF2-40B4-BE49-F238E27FC236}">
                <a16:creationId xmlns:a16="http://schemas.microsoft.com/office/drawing/2014/main" id="{7073DD7A-7929-4E1C-B9CE-6629365B75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0686" y="4500498"/>
            <a:ext cx="596184" cy="523210"/>
          </a:xfrm>
          <a:prstGeom prst="rect">
            <a:avLst/>
          </a:prstGeom>
        </p:spPr>
      </p:pic>
      <p:pic>
        <p:nvPicPr>
          <p:cNvPr id="10" name="Graphique 9" descr="Diplôme roulé avec un remplissage uni">
            <a:extLst>
              <a:ext uri="{FF2B5EF4-FFF2-40B4-BE49-F238E27FC236}">
                <a16:creationId xmlns:a16="http://schemas.microsoft.com/office/drawing/2014/main" id="{D01A24E9-5C1F-42B6-9B80-1AE45CBC67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68728" y="2515162"/>
            <a:ext cx="914400" cy="914400"/>
          </a:xfrm>
          <a:prstGeom prst="rect">
            <a:avLst/>
          </a:prstGeom>
        </p:spPr>
      </p:pic>
      <p:sp>
        <p:nvSpPr>
          <p:cNvPr id="44" name="Espace réservé du pied de page 2">
            <a:extLst>
              <a:ext uri="{FF2B5EF4-FFF2-40B4-BE49-F238E27FC236}">
                <a16:creationId xmlns:a16="http://schemas.microsoft.com/office/drawing/2014/main" id="{AEDCCA70-0C41-4A01-89F3-8DCF99536177}"/>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385007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Graphique 40" descr="Diplôme roulé avec un remplissage uni">
            <a:extLst>
              <a:ext uri="{FF2B5EF4-FFF2-40B4-BE49-F238E27FC236}">
                <a16:creationId xmlns:a16="http://schemas.microsoft.com/office/drawing/2014/main" id="{68532819-EB33-4085-B4AA-CD3AB7D73F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333" y="3197586"/>
            <a:ext cx="626012" cy="626012"/>
          </a:xfrm>
          <a:prstGeom prst="rect">
            <a:avLst/>
          </a:prstGeom>
        </p:spPr>
      </p:pic>
      <p:pic>
        <p:nvPicPr>
          <p:cNvPr id="1026" name="Picture 2" descr="La Banque des Territoires investit dans la société Edtech à impact Myfuture">
            <a:extLst>
              <a:ext uri="{FF2B5EF4-FFF2-40B4-BE49-F238E27FC236}">
                <a16:creationId xmlns:a16="http://schemas.microsoft.com/office/drawing/2014/main" id="{4329A04A-B4EC-4D23-8769-3F3049E98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1427" y="2348756"/>
            <a:ext cx="2213068" cy="2213068"/>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37</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MYFUTURE</a:t>
            </a:r>
          </a:p>
        </p:txBody>
      </p:sp>
      <p:sp>
        <p:nvSpPr>
          <p:cNvPr id="11" name="ZoneTexte 10">
            <a:extLst>
              <a:ext uri="{FF2B5EF4-FFF2-40B4-BE49-F238E27FC236}">
                <a16:creationId xmlns:a16="http://schemas.microsoft.com/office/drawing/2014/main" id="{D9C243C2-ED98-4503-8E08-88FDEB4706C7}"/>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Victor Gaeremynck</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sp>
        <p:nvSpPr>
          <p:cNvPr id="20" name="Graphique 31">
            <a:extLst>
              <a:ext uri="{FF2B5EF4-FFF2-40B4-BE49-F238E27FC236}">
                <a16:creationId xmlns:a16="http://schemas.microsoft.com/office/drawing/2014/main" id="{1025D6B2-186E-4339-A6F6-BD0325E95976}"/>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622724"/>
            <a:ext cx="3789988" cy="1384995"/>
          </a:xfrm>
          <a:prstGeom prst="rect">
            <a:avLst/>
          </a:prstGeom>
          <a:noFill/>
          <a:ln>
            <a:noFill/>
          </a:ln>
        </p:spPr>
        <p:txBody>
          <a:bodyPr wrap="square" rtlCol="0">
            <a:spAutoFit/>
          </a:bodyPr>
          <a:lstStyle/>
          <a:p>
            <a:pPr algn="just" defTabSz="456521"/>
            <a:r>
              <a:rPr lang="fr-FR" sz="1400" dirty="0" err="1">
                <a:solidFill>
                  <a:srgbClr val="000000"/>
                </a:solidFill>
              </a:rPr>
              <a:t>Myfuture</a:t>
            </a:r>
            <a:r>
              <a:rPr lang="fr-FR" sz="1400" dirty="0">
                <a:solidFill>
                  <a:srgbClr val="000000"/>
                </a:solidFill>
              </a:rPr>
              <a:t> est une entreprise sociale qui pour but de faciliter aux jeunes de 14 à 24 ans, surtout issus de QPV, REP/+, zones rurales, la recherche d’immersions dans le monde professionnel (stages, alternance…) via une plateforme en ligne.</a:t>
            </a:r>
            <a:endParaRPr lang="fr-FR" sz="1600" dirty="0">
              <a:solidFill>
                <a:srgbClr val="E3000B"/>
              </a:solidFill>
            </a:endParaRPr>
          </a:p>
        </p:txBody>
      </p:sp>
      <p:sp>
        <p:nvSpPr>
          <p:cNvPr id="30" name="Rectangle 29">
            <a:extLst>
              <a:ext uri="{FF2B5EF4-FFF2-40B4-BE49-F238E27FC236}">
                <a16:creationId xmlns:a16="http://schemas.microsoft.com/office/drawing/2014/main" id="{F939D480-DA1E-490E-9C43-5626B469089F}"/>
              </a:ext>
            </a:extLst>
          </p:cNvPr>
          <p:cNvSpPr/>
          <p:nvPr/>
        </p:nvSpPr>
        <p:spPr>
          <a:xfrm>
            <a:off x="8984362" y="5075162"/>
            <a:ext cx="3089202" cy="701731"/>
          </a:xfrm>
          <a:prstGeom prst="rect">
            <a:avLst/>
          </a:prstGeom>
        </p:spPr>
        <p:txBody>
          <a:bodyPr wrap="square">
            <a:spAutoFit/>
          </a:bodyPr>
          <a:lstStyle/>
          <a:p>
            <a:pPr>
              <a:lnSpc>
                <a:spcPct val="90000"/>
              </a:lnSpc>
              <a:spcBef>
                <a:spcPct val="0"/>
              </a:spcBef>
              <a:spcAft>
                <a:spcPts val="600"/>
              </a:spcAft>
            </a:pPr>
            <a:r>
              <a:rPr lang="en-US" sz="2400" b="1" dirty="0">
                <a:solidFill>
                  <a:srgbClr val="E11484"/>
                </a:solidFill>
              </a:rPr>
              <a:t>60% </a:t>
            </a:r>
            <a:r>
              <a:rPr lang="en-US" sz="2000" dirty="0">
                <a:solidFill>
                  <a:srgbClr val="000000"/>
                </a:solidFill>
              </a:rPr>
              <a:t>issus de QPV, REP+ ou zones rurales </a:t>
            </a:r>
            <a:endParaRPr lang="en-US" dirty="0">
              <a:solidFill>
                <a:srgbClr val="000000"/>
              </a:solidFill>
            </a:endParaRPr>
          </a:p>
        </p:txBody>
      </p:sp>
      <p:sp>
        <p:nvSpPr>
          <p:cNvPr id="32" name="Rectangle 31">
            <a:extLst>
              <a:ext uri="{FF2B5EF4-FFF2-40B4-BE49-F238E27FC236}">
                <a16:creationId xmlns:a16="http://schemas.microsoft.com/office/drawing/2014/main" id="{413BDBB2-F182-4127-B690-037849F7FE88}"/>
              </a:ext>
            </a:extLst>
          </p:cNvPr>
          <p:cNvSpPr/>
          <p:nvPr/>
        </p:nvSpPr>
        <p:spPr>
          <a:xfrm>
            <a:off x="8984362" y="4260466"/>
            <a:ext cx="3265695" cy="701731"/>
          </a:xfrm>
          <a:prstGeom prst="rect">
            <a:avLst/>
          </a:prstGeom>
        </p:spPr>
        <p:txBody>
          <a:bodyPr wrap="square">
            <a:spAutoFit/>
          </a:bodyPr>
          <a:lstStyle/>
          <a:p>
            <a:pPr>
              <a:lnSpc>
                <a:spcPct val="90000"/>
              </a:lnSpc>
              <a:spcBef>
                <a:spcPct val="0"/>
              </a:spcBef>
              <a:spcAft>
                <a:spcPts val="600"/>
              </a:spcAft>
            </a:pPr>
            <a:r>
              <a:rPr lang="en-US" sz="2400" b="1" dirty="0">
                <a:solidFill>
                  <a:srgbClr val="8F1838"/>
                </a:solidFill>
              </a:rPr>
              <a:t>+10 000 </a:t>
            </a:r>
            <a:r>
              <a:rPr lang="en-US" sz="2000" dirty="0">
                <a:solidFill>
                  <a:srgbClr val="000000"/>
                </a:solidFill>
              </a:rPr>
              <a:t>professionnels sur la plateforme</a:t>
            </a:r>
            <a:endParaRPr lang="en-US" sz="1400" dirty="0">
              <a:solidFill>
                <a:srgbClr val="000000"/>
              </a:solidFill>
            </a:endParaRP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2021</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pic>
        <p:nvPicPr>
          <p:cNvPr id="35" name="Image 34">
            <a:extLst>
              <a:ext uri="{FF2B5EF4-FFF2-40B4-BE49-F238E27FC236}">
                <a16:creationId xmlns:a16="http://schemas.microsoft.com/office/drawing/2014/main" id="{ABFDC24D-A2F1-44A1-A59A-E189108B1B37}"/>
              </a:ext>
            </a:extLst>
          </p:cNvPr>
          <p:cNvPicPr>
            <a:picLocks noChangeAspect="1"/>
          </p:cNvPicPr>
          <p:nvPr/>
        </p:nvPicPr>
        <p:blipFill>
          <a:blip r:embed="rId8"/>
          <a:stretch>
            <a:fillRect/>
          </a:stretch>
        </p:blipFill>
        <p:spPr>
          <a:xfrm>
            <a:off x="9139104" y="1945263"/>
            <a:ext cx="975494" cy="946758"/>
          </a:xfrm>
          <a:prstGeom prst="rect">
            <a:avLst/>
          </a:prstGeom>
        </p:spPr>
      </p:pic>
      <p:sp>
        <p:nvSpPr>
          <p:cNvPr id="39" name="Rectangle 38">
            <a:extLst>
              <a:ext uri="{FF2B5EF4-FFF2-40B4-BE49-F238E27FC236}">
                <a16:creationId xmlns:a16="http://schemas.microsoft.com/office/drawing/2014/main" id="{5222D115-9EC7-4F5E-9AD7-08968E879E4C}"/>
              </a:ext>
            </a:extLst>
          </p:cNvPr>
          <p:cNvSpPr/>
          <p:nvPr/>
        </p:nvSpPr>
        <p:spPr>
          <a:xfrm>
            <a:off x="8984362" y="3351995"/>
            <a:ext cx="3232946" cy="701731"/>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C31F33"/>
                </a:solidFill>
                <a:effectLst/>
                <a:uLnTx/>
                <a:uFillTx/>
                <a:latin typeface="Arial" panose="020B0604020202020204"/>
                <a:ea typeface="+mn-ea"/>
                <a:cs typeface="+mn-cs"/>
              </a:rPr>
              <a:t>45 000 </a:t>
            </a:r>
            <a:r>
              <a:rPr lang="fr-FR" sz="2000" dirty="0">
                <a:solidFill>
                  <a:srgbClr val="000000"/>
                </a:solidFill>
              </a:rPr>
              <a:t>jeunes inscrits sur la plateforme</a:t>
            </a:r>
            <a:endParaRPr lang="fr-FR" dirty="0">
              <a:solidFill>
                <a:srgbClr val="000000"/>
              </a:solidFill>
            </a:endParaRPr>
          </a:p>
        </p:txBody>
      </p:sp>
      <p:sp>
        <p:nvSpPr>
          <p:cNvPr id="53" name="Titre 2">
            <a:extLst>
              <a:ext uri="{FF2B5EF4-FFF2-40B4-BE49-F238E27FC236}">
                <a16:creationId xmlns:a16="http://schemas.microsoft.com/office/drawing/2014/main" id="{85247320-13CE-4A0E-9953-CABAE8C89201}"/>
              </a:ext>
            </a:extLst>
          </p:cNvPr>
          <p:cNvSpPr txBox="1">
            <a:spLocks/>
          </p:cNvSpPr>
          <p:nvPr/>
        </p:nvSpPr>
        <p:spPr>
          <a:xfrm>
            <a:off x="10771581" y="317364"/>
            <a:ext cx="1978910" cy="614113"/>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chemeClr val="accent2">
                    <a:lumMod val="75000"/>
                  </a:schemeClr>
                </a:solidFill>
              </a:rPr>
              <a:t>Education</a:t>
            </a:r>
          </a:p>
        </p:txBody>
      </p:sp>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2016</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26,5 </a:t>
            </a:r>
            <a:r>
              <a:rPr lang="fr-FR" sz="1400" dirty="0">
                <a:solidFill>
                  <a:srgbClr val="000000"/>
                </a:solidFill>
              </a:rPr>
              <a:t>(au 31/12/2021)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777 k€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638" y="5460508"/>
            <a:ext cx="484892" cy="484892"/>
          </a:xfrm>
          <a:prstGeom prst="rect">
            <a:avLst/>
          </a:prstGeom>
        </p:spPr>
      </p:pic>
      <p:pic>
        <p:nvPicPr>
          <p:cNvPr id="57" name="Picture 4" descr="Le Contrat de ville - Cluses Arve &amp; montagnes">
            <a:extLst>
              <a:ext uri="{FF2B5EF4-FFF2-40B4-BE49-F238E27FC236}">
                <a16:creationId xmlns:a16="http://schemas.microsoft.com/office/drawing/2014/main" id="{9775F3DB-C200-426F-A2B9-63EEBAB430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5726" y="209665"/>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 46">
            <a:extLst>
              <a:ext uri="{FF2B5EF4-FFF2-40B4-BE49-F238E27FC236}">
                <a16:creationId xmlns:a16="http://schemas.microsoft.com/office/drawing/2014/main" id="{92F76A55-F166-4466-A799-F5CA28A2ADBA}"/>
              </a:ext>
            </a:extLst>
          </p:cNvPr>
          <p:cNvPicPr>
            <a:picLocks noChangeAspect="1"/>
          </p:cNvPicPr>
          <p:nvPr/>
        </p:nvPicPr>
        <p:blipFill>
          <a:blip r:embed="rId12"/>
          <a:stretch>
            <a:fillRect/>
          </a:stretch>
        </p:blipFill>
        <p:spPr>
          <a:xfrm>
            <a:off x="11211430" y="1945263"/>
            <a:ext cx="959568" cy="946758"/>
          </a:xfrm>
          <a:prstGeom prst="rect">
            <a:avLst/>
          </a:prstGeom>
        </p:spPr>
      </p:pic>
      <p:sp>
        <p:nvSpPr>
          <p:cNvPr id="38" name="ZoneTexte 37">
            <a:extLst>
              <a:ext uri="{FF2B5EF4-FFF2-40B4-BE49-F238E27FC236}">
                <a16:creationId xmlns:a16="http://schemas.microsoft.com/office/drawing/2014/main" id="{C25C009F-6D49-448B-86C9-7104EFA590BB}"/>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300 k€</a:t>
            </a:r>
          </a:p>
        </p:txBody>
      </p:sp>
      <p:pic>
        <p:nvPicPr>
          <p:cNvPr id="40" name="Graphique 39" descr="Pièces avec un remplissage uni">
            <a:extLst>
              <a:ext uri="{FF2B5EF4-FFF2-40B4-BE49-F238E27FC236}">
                <a16:creationId xmlns:a16="http://schemas.microsoft.com/office/drawing/2014/main" id="{DEB39871-4D1A-4655-B5F7-7A6E8119AC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59734" y="5398264"/>
            <a:ext cx="484044" cy="484044"/>
          </a:xfrm>
          <a:prstGeom prst="rect">
            <a:avLst/>
          </a:prstGeom>
        </p:spPr>
      </p:pic>
      <p:pic>
        <p:nvPicPr>
          <p:cNvPr id="42" name="Image 41">
            <a:extLst>
              <a:ext uri="{FF2B5EF4-FFF2-40B4-BE49-F238E27FC236}">
                <a16:creationId xmlns:a16="http://schemas.microsoft.com/office/drawing/2014/main" id="{1440FD74-0C7C-4BF7-A815-2E6357246B38}"/>
              </a:ext>
            </a:extLst>
          </p:cNvPr>
          <p:cNvPicPr>
            <a:picLocks noChangeAspect="1"/>
          </p:cNvPicPr>
          <p:nvPr/>
        </p:nvPicPr>
        <p:blipFill>
          <a:blip r:embed="rId15"/>
          <a:stretch>
            <a:fillRect/>
          </a:stretch>
        </p:blipFill>
        <p:spPr>
          <a:xfrm>
            <a:off x="10173283" y="1949804"/>
            <a:ext cx="963535" cy="946758"/>
          </a:xfrm>
          <a:prstGeom prst="rect">
            <a:avLst/>
          </a:prstGeom>
        </p:spPr>
      </p:pic>
      <p:sp>
        <p:nvSpPr>
          <p:cNvPr id="44" name="Espace réservé du pied de page 2">
            <a:extLst>
              <a:ext uri="{FF2B5EF4-FFF2-40B4-BE49-F238E27FC236}">
                <a16:creationId xmlns:a16="http://schemas.microsoft.com/office/drawing/2014/main" id="{B22A0020-66DF-48EA-B177-7A9F4773843A}"/>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5" name="Graphique 44" descr="Homme ouvrier du bâtiment avec un remplissage uni">
            <a:extLst>
              <a:ext uri="{FF2B5EF4-FFF2-40B4-BE49-F238E27FC236}">
                <a16:creationId xmlns:a16="http://schemas.microsoft.com/office/drawing/2014/main" id="{9F6099B0-B08C-4BAD-8DB1-FA5FD6ABD0A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3845880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rc 40">
            <a:extLst>
              <a:ext uri="{FF2B5EF4-FFF2-40B4-BE49-F238E27FC236}">
                <a16:creationId xmlns:a16="http://schemas.microsoft.com/office/drawing/2014/main" id="{1C0DF21B-AE85-40DB-B7A6-F51CA3958509}"/>
              </a:ext>
            </a:extLst>
          </p:cNvPr>
          <p:cNvSpPr/>
          <p:nvPr/>
        </p:nvSpPr>
        <p:spPr>
          <a:xfrm rot="11466527">
            <a:off x="10567623" y="-930879"/>
            <a:ext cx="2430579" cy="2332611"/>
          </a:xfrm>
          <a:prstGeom prst="arc">
            <a:avLst>
              <a:gd name="adj1" fmla="val 12161543"/>
              <a:gd name="adj2" fmla="val 0"/>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38</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MOBIDYS</a:t>
            </a:r>
          </a:p>
        </p:txBody>
      </p:sp>
      <p:sp>
        <p:nvSpPr>
          <p:cNvPr id="11" name="ZoneTexte 10">
            <a:extLst>
              <a:ext uri="{FF2B5EF4-FFF2-40B4-BE49-F238E27FC236}">
                <a16:creationId xmlns:a16="http://schemas.microsoft.com/office/drawing/2014/main" id="{D9C243C2-ED98-4503-8E08-88FDEB4706C7}"/>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Nantes / national</a:t>
            </a:r>
          </a:p>
          <a:p>
            <a:r>
              <a:rPr lang="fr-FR" sz="1400" dirty="0">
                <a:solidFill>
                  <a:srgbClr val="000000"/>
                </a:solidFill>
              </a:rPr>
              <a:t>Dirigeant : Marion Berthaut</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sp>
        <p:nvSpPr>
          <p:cNvPr id="20" name="Graphique 31">
            <a:extLst>
              <a:ext uri="{FF2B5EF4-FFF2-40B4-BE49-F238E27FC236}">
                <a16:creationId xmlns:a16="http://schemas.microsoft.com/office/drawing/2014/main" id="{1025D6B2-186E-4339-A6F6-BD0325E95976}"/>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622724"/>
            <a:ext cx="3789988" cy="1384995"/>
          </a:xfrm>
          <a:prstGeom prst="rect">
            <a:avLst/>
          </a:prstGeom>
          <a:noFill/>
          <a:ln>
            <a:noFill/>
          </a:ln>
        </p:spPr>
        <p:txBody>
          <a:bodyPr wrap="square" rtlCol="0">
            <a:spAutoFit/>
          </a:bodyPr>
          <a:lstStyle/>
          <a:p>
            <a:pPr marL="0" marR="0" lvl="0" indent="0" algn="just" defTabSz="435529" rtl="0" eaLnBrk="1" fontAlgn="auto" latinLnBrk="0" hangingPunct="1">
              <a:lnSpc>
                <a:spcPct val="100000"/>
              </a:lnSpc>
              <a:spcBef>
                <a:spcPts val="1143"/>
              </a:spcBef>
              <a:spcAft>
                <a:spcPts val="0"/>
              </a:spcAft>
              <a:buClrTx/>
              <a:buSzTx/>
              <a:buFontTx/>
              <a:buNone/>
              <a:tabLst/>
              <a:defRPr/>
            </a:pPr>
            <a:r>
              <a:rPr kumimoji="0" lang="fr-FR" sz="1400" b="0" i="0" u="none" strike="noStrike" kern="1200" cap="none" spc="0" normalizeH="0" baseline="0" noProof="0" dirty="0" err="1">
                <a:ln>
                  <a:noFill/>
                </a:ln>
                <a:solidFill>
                  <a:srgbClr val="000000"/>
                </a:solidFill>
                <a:effectLst/>
                <a:uLnTx/>
                <a:uFillTx/>
                <a:latin typeface="Arial"/>
                <a:ea typeface="+mn-ea"/>
                <a:cs typeface="+mn-cs"/>
              </a:rPr>
              <a:t>Mobidys</a:t>
            </a:r>
            <a:r>
              <a:rPr kumimoji="0" lang="fr-FR" sz="1400" b="0" i="0" u="none" strike="noStrike" kern="1200" cap="none" spc="0" normalizeH="0" baseline="0" noProof="0" dirty="0">
                <a:ln>
                  <a:noFill/>
                </a:ln>
                <a:solidFill>
                  <a:srgbClr val="000000"/>
                </a:solidFill>
                <a:effectLst/>
                <a:uLnTx/>
                <a:uFillTx/>
                <a:latin typeface="Arial"/>
                <a:ea typeface="+mn-ea"/>
                <a:cs typeface="+mn-cs"/>
              </a:rPr>
              <a:t> est une marque de la société agréée ESUS </a:t>
            </a:r>
            <a:r>
              <a:rPr kumimoji="0" lang="fr-FR" sz="1400" b="0" i="0" u="none" strike="noStrike" kern="1200" cap="none" spc="0" normalizeH="0" baseline="0" noProof="0" dirty="0" err="1">
                <a:ln>
                  <a:noFill/>
                </a:ln>
                <a:solidFill>
                  <a:srgbClr val="000000"/>
                </a:solidFill>
                <a:effectLst/>
                <a:uLnTx/>
                <a:uFillTx/>
                <a:latin typeface="Arial"/>
                <a:ea typeface="+mn-ea"/>
                <a:cs typeface="+mn-cs"/>
              </a:rPr>
              <a:t>Majenat</a:t>
            </a:r>
            <a:r>
              <a:rPr kumimoji="0" lang="fr-FR" sz="1400" b="0" i="0" u="none" strike="noStrike" kern="1200" cap="none" spc="0" normalizeH="0" baseline="0" noProof="0" dirty="0">
                <a:ln>
                  <a:noFill/>
                </a:ln>
                <a:solidFill>
                  <a:srgbClr val="000000"/>
                </a:solidFill>
                <a:effectLst/>
                <a:uLnTx/>
                <a:uFillTx/>
                <a:latin typeface="Arial"/>
                <a:ea typeface="+mn-ea"/>
                <a:cs typeface="+mn-cs"/>
              </a:rPr>
              <a:t> qui propose des bibliothèques numériques adaptées à différents secteurs (éducation, médiathèques, associations…) afin d’aider au mieux les publics en difficulté de lecture.</a:t>
            </a:r>
          </a:p>
        </p:txBody>
      </p:sp>
      <p:sp>
        <p:nvSpPr>
          <p:cNvPr id="30" name="Rectangle 29">
            <a:extLst>
              <a:ext uri="{FF2B5EF4-FFF2-40B4-BE49-F238E27FC236}">
                <a16:creationId xmlns:a16="http://schemas.microsoft.com/office/drawing/2014/main" id="{F939D480-DA1E-490E-9C43-5626B469089F}"/>
              </a:ext>
            </a:extLst>
          </p:cNvPr>
          <p:cNvSpPr/>
          <p:nvPr/>
        </p:nvSpPr>
        <p:spPr>
          <a:xfrm>
            <a:off x="8965785" y="4914721"/>
            <a:ext cx="3089202" cy="978729"/>
          </a:xfrm>
          <a:prstGeom prst="rect">
            <a:avLst/>
          </a:prstGeom>
        </p:spPr>
        <p:txBody>
          <a:bodyPr wrap="square">
            <a:spAutoFit/>
          </a:bodyPr>
          <a:lstStyle/>
          <a:p>
            <a:pPr>
              <a:lnSpc>
                <a:spcPct val="90000"/>
              </a:lnSpc>
              <a:spcBef>
                <a:spcPct val="0"/>
              </a:spcBef>
              <a:spcAft>
                <a:spcPts val="600"/>
              </a:spcAft>
            </a:pPr>
            <a:r>
              <a:rPr lang="en-US" sz="2400" b="1" dirty="0">
                <a:solidFill>
                  <a:srgbClr val="E11484"/>
                </a:solidFill>
              </a:rPr>
              <a:t>90.000 </a:t>
            </a:r>
            <a:r>
              <a:rPr lang="en-US" sz="2000" dirty="0" err="1">
                <a:solidFill>
                  <a:srgbClr val="000000"/>
                </a:solidFill>
              </a:rPr>
              <a:t>élèves</a:t>
            </a:r>
            <a:r>
              <a:rPr lang="en-US" sz="2000" dirty="0">
                <a:solidFill>
                  <a:srgbClr val="000000"/>
                </a:solidFill>
              </a:rPr>
              <a:t> </a:t>
            </a:r>
            <a:r>
              <a:rPr lang="en-US" sz="2000" dirty="0" err="1">
                <a:solidFill>
                  <a:srgbClr val="000000"/>
                </a:solidFill>
              </a:rPr>
              <a:t>en</a:t>
            </a:r>
            <a:r>
              <a:rPr lang="en-US" sz="2000" dirty="0">
                <a:solidFill>
                  <a:srgbClr val="000000"/>
                </a:solidFill>
              </a:rPr>
              <a:t> France et dans le monde </a:t>
            </a:r>
            <a:r>
              <a:rPr lang="en-US" sz="2000" dirty="0" err="1">
                <a:solidFill>
                  <a:srgbClr val="000000"/>
                </a:solidFill>
              </a:rPr>
              <a:t>abonnés</a:t>
            </a:r>
            <a:r>
              <a:rPr lang="en-US" sz="2000" dirty="0">
                <a:solidFill>
                  <a:srgbClr val="000000"/>
                </a:solidFill>
              </a:rPr>
              <a:t> aux </a:t>
            </a:r>
            <a:r>
              <a:rPr lang="en-US" sz="2000" dirty="0" err="1">
                <a:solidFill>
                  <a:srgbClr val="000000"/>
                </a:solidFill>
              </a:rPr>
              <a:t>ressources</a:t>
            </a:r>
            <a:endParaRPr lang="en-US" dirty="0">
              <a:solidFill>
                <a:srgbClr val="000000"/>
              </a:solidFill>
            </a:endParaRPr>
          </a:p>
        </p:txBody>
      </p:sp>
      <p:sp>
        <p:nvSpPr>
          <p:cNvPr id="32" name="Rectangle 31">
            <a:extLst>
              <a:ext uri="{FF2B5EF4-FFF2-40B4-BE49-F238E27FC236}">
                <a16:creationId xmlns:a16="http://schemas.microsoft.com/office/drawing/2014/main" id="{413BDBB2-F182-4127-B690-037849F7FE88}"/>
              </a:ext>
            </a:extLst>
          </p:cNvPr>
          <p:cNvSpPr/>
          <p:nvPr/>
        </p:nvSpPr>
        <p:spPr>
          <a:xfrm>
            <a:off x="8981471" y="4005352"/>
            <a:ext cx="3421453" cy="812530"/>
          </a:xfrm>
          <a:prstGeom prst="rect">
            <a:avLst/>
          </a:prstGeom>
        </p:spPr>
        <p:txBody>
          <a:bodyPr wrap="square">
            <a:spAutoFit/>
          </a:bodyPr>
          <a:lstStyle/>
          <a:p>
            <a:pPr>
              <a:lnSpc>
                <a:spcPct val="90000"/>
              </a:lnSpc>
              <a:spcBef>
                <a:spcPct val="0"/>
              </a:spcBef>
              <a:spcAft>
                <a:spcPts val="600"/>
              </a:spcAft>
            </a:pPr>
            <a:r>
              <a:rPr lang="en-US" sz="2400" b="1" dirty="0">
                <a:solidFill>
                  <a:srgbClr val="C31F33"/>
                </a:solidFill>
              </a:rPr>
              <a:t>200</a:t>
            </a:r>
            <a:r>
              <a:rPr lang="en-US" sz="3200" dirty="0">
                <a:solidFill>
                  <a:schemeClr val="accent4">
                    <a:lumMod val="75000"/>
                  </a:schemeClr>
                </a:solidFill>
              </a:rPr>
              <a:t> </a:t>
            </a:r>
            <a:r>
              <a:rPr lang="en-US" sz="2000" dirty="0" err="1">
                <a:solidFill>
                  <a:srgbClr val="000000"/>
                </a:solidFill>
              </a:rPr>
              <a:t>manuels</a:t>
            </a:r>
            <a:r>
              <a:rPr lang="en-US" sz="2000" dirty="0">
                <a:solidFill>
                  <a:srgbClr val="000000"/>
                </a:solidFill>
              </a:rPr>
              <a:t> </a:t>
            </a:r>
            <a:r>
              <a:rPr lang="en-US" sz="2000" dirty="0" err="1">
                <a:solidFill>
                  <a:srgbClr val="000000"/>
                </a:solidFill>
              </a:rPr>
              <a:t>scolaires</a:t>
            </a:r>
            <a:r>
              <a:rPr lang="en-US" sz="2000" dirty="0">
                <a:solidFill>
                  <a:srgbClr val="000000"/>
                </a:solidFill>
              </a:rPr>
              <a:t> </a:t>
            </a:r>
            <a:r>
              <a:rPr lang="en-US" sz="2000" dirty="0" err="1">
                <a:solidFill>
                  <a:srgbClr val="000000"/>
                </a:solidFill>
              </a:rPr>
              <a:t>disponibles</a:t>
            </a:r>
            <a:r>
              <a:rPr lang="en-US" sz="2000" dirty="0">
                <a:solidFill>
                  <a:srgbClr val="000000"/>
                </a:solidFill>
              </a:rPr>
              <a:t> </a:t>
            </a:r>
            <a:r>
              <a:rPr lang="en-US" sz="2000" dirty="0" err="1">
                <a:solidFill>
                  <a:srgbClr val="000000"/>
                </a:solidFill>
              </a:rPr>
              <a:t>en</a:t>
            </a:r>
            <a:r>
              <a:rPr lang="en-US" sz="2000" dirty="0">
                <a:solidFill>
                  <a:srgbClr val="000000"/>
                </a:solidFill>
              </a:rPr>
              <a:t> format audio</a:t>
            </a:r>
            <a:endParaRPr lang="en-US" sz="1400" dirty="0">
              <a:solidFill>
                <a:srgbClr val="000000"/>
              </a:solidFill>
            </a:endParaRP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2021</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pic>
        <p:nvPicPr>
          <p:cNvPr id="35" name="Image 34">
            <a:extLst>
              <a:ext uri="{FF2B5EF4-FFF2-40B4-BE49-F238E27FC236}">
                <a16:creationId xmlns:a16="http://schemas.microsoft.com/office/drawing/2014/main" id="{ABFDC24D-A2F1-44A1-A59A-E189108B1B37}"/>
              </a:ext>
            </a:extLst>
          </p:cNvPr>
          <p:cNvPicPr>
            <a:picLocks noChangeAspect="1"/>
          </p:cNvPicPr>
          <p:nvPr/>
        </p:nvPicPr>
        <p:blipFill>
          <a:blip r:embed="rId5"/>
          <a:stretch>
            <a:fillRect/>
          </a:stretch>
        </p:blipFill>
        <p:spPr>
          <a:xfrm>
            <a:off x="9534892" y="1945263"/>
            <a:ext cx="975494" cy="946758"/>
          </a:xfrm>
          <a:prstGeom prst="rect">
            <a:avLst/>
          </a:prstGeom>
        </p:spPr>
      </p:pic>
      <p:sp>
        <p:nvSpPr>
          <p:cNvPr id="39" name="Rectangle 38">
            <a:extLst>
              <a:ext uri="{FF2B5EF4-FFF2-40B4-BE49-F238E27FC236}">
                <a16:creationId xmlns:a16="http://schemas.microsoft.com/office/drawing/2014/main" id="{5222D115-9EC7-4F5E-9AD7-08968E879E4C}"/>
              </a:ext>
            </a:extLst>
          </p:cNvPr>
          <p:cNvSpPr/>
          <p:nvPr/>
        </p:nvSpPr>
        <p:spPr>
          <a:xfrm>
            <a:off x="8984361" y="3174572"/>
            <a:ext cx="3766129" cy="812530"/>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C31F33"/>
                </a:solidFill>
                <a:effectLst/>
                <a:uLnTx/>
                <a:uFillTx/>
                <a:latin typeface="Arial" panose="020B0604020202020204"/>
                <a:ea typeface="+mn-ea"/>
                <a:cs typeface="+mn-cs"/>
              </a:rPr>
              <a:t>600</a:t>
            </a:r>
            <a:r>
              <a:rPr kumimoji="0" lang="en-US" sz="3200" b="0" i="0" u="none" strike="noStrike" kern="1200" cap="none" spc="0" normalizeH="0" baseline="0" noProof="0" dirty="0">
                <a:ln>
                  <a:noFill/>
                </a:ln>
                <a:solidFill>
                  <a:srgbClr val="C31F33"/>
                </a:solidFill>
                <a:effectLst/>
                <a:uLnTx/>
                <a:uFillTx/>
                <a:latin typeface="Arial" panose="020B0604020202020204"/>
                <a:ea typeface="+mn-ea"/>
                <a:cs typeface="+mn-cs"/>
              </a:rPr>
              <a:t> </a:t>
            </a:r>
            <a:r>
              <a:rPr lang="fr-FR" sz="2000" dirty="0">
                <a:solidFill>
                  <a:srgbClr val="000000"/>
                </a:solidFill>
              </a:rPr>
              <a:t>références de livres (niveau primaire &amp; collège)</a:t>
            </a:r>
            <a:endParaRPr lang="fr-FR" dirty="0">
              <a:solidFill>
                <a:srgbClr val="000000"/>
              </a:solidFill>
            </a:endParaRPr>
          </a:p>
        </p:txBody>
      </p:sp>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2015</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12 </a:t>
            </a:r>
            <a:r>
              <a:rPr lang="fr-FR" sz="1400" dirty="0">
                <a:solidFill>
                  <a:srgbClr val="000000"/>
                </a:solidFill>
              </a:rPr>
              <a:t>(au 31/12/2021)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NA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638" y="5460508"/>
            <a:ext cx="484892" cy="484892"/>
          </a:xfrm>
          <a:prstGeom prst="rect">
            <a:avLst/>
          </a:prstGeom>
        </p:spPr>
      </p:pic>
      <p:pic>
        <p:nvPicPr>
          <p:cNvPr id="47" name="Image 46">
            <a:extLst>
              <a:ext uri="{FF2B5EF4-FFF2-40B4-BE49-F238E27FC236}">
                <a16:creationId xmlns:a16="http://schemas.microsoft.com/office/drawing/2014/main" id="{92F76A55-F166-4466-A799-F5CA28A2ADBA}"/>
              </a:ext>
            </a:extLst>
          </p:cNvPr>
          <p:cNvPicPr>
            <a:picLocks noChangeAspect="1"/>
          </p:cNvPicPr>
          <p:nvPr/>
        </p:nvPicPr>
        <p:blipFill>
          <a:blip r:embed="rId8"/>
          <a:stretch>
            <a:fillRect/>
          </a:stretch>
        </p:blipFill>
        <p:spPr>
          <a:xfrm>
            <a:off x="10692198" y="1945263"/>
            <a:ext cx="959568" cy="946758"/>
          </a:xfrm>
          <a:prstGeom prst="rect">
            <a:avLst/>
          </a:prstGeom>
        </p:spPr>
      </p:pic>
      <p:pic>
        <p:nvPicPr>
          <p:cNvPr id="45" name="Picture 40" descr="MOBiDYS | La lecture accessible aux DYS">
            <a:extLst>
              <a:ext uri="{FF2B5EF4-FFF2-40B4-BE49-F238E27FC236}">
                <a16:creationId xmlns:a16="http://schemas.microsoft.com/office/drawing/2014/main" id="{B737F0E9-7BB2-437B-8016-C4B93D27B6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552" y="3215132"/>
            <a:ext cx="2866273" cy="535560"/>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479AA810-01A6-4150-8B6B-CECC8DA3D447}"/>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140A3C"/>
                </a:solidFill>
              </a:rPr>
              <a:t>Montant investi </a:t>
            </a:r>
            <a:r>
              <a:rPr lang="fr-FR" sz="1600" dirty="0">
                <a:solidFill>
                  <a:srgbClr val="140A3C"/>
                </a:solidFill>
              </a:rPr>
              <a:t>: </a:t>
            </a:r>
            <a:r>
              <a:rPr lang="fr-FR" sz="1600" b="1" dirty="0">
                <a:solidFill>
                  <a:srgbClr val="140A3C"/>
                </a:solidFill>
              </a:rPr>
              <a:t>210 k€</a:t>
            </a:r>
          </a:p>
        </p:txBody>
      </p:sp>
      <p:pic>
        <p:nvPicPr>
          <p:cNvPr id="40" name="Graphique 39" descr="Pièces avec un remplissage uni">
            <a:extLst>
              <a:ext uri="{FF2B5EF4-FFF2-40B4-BE49-F238E27FC236}">
                <a16:creationId xmlns:a16="http://schemas.microsoft.com/office/drawing/2014/main" id="{C416FE52-4AE3-4CD6-9B62-8BD4A51528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59734" y="5398264"/>
            <a:ext cx="484044" cy="484044"/>
          </a:xfrm>
          <a:prstGeom prst="rect">
            <a:avLst/>
          </a:prstGeom>
        </p:spPr>
      </p:pic>
      <p:sp>
        <p:nvSpPr>
          <p:cNvPr id="42" name="Titre 2">
            <a:extLst>
              <a:ext uri="{FF2B5EF4-FFF2-40B4-BE49-F238E27FC236}">
                <a16:creationId xmlns:a16="http://schemas.microsoft.com/office/drawing/2014/main" id="{71B65523-B575-40F0-A50C-B1CBEC56672C}"/>
              </a:ext>
            </a:extLst>
          </p:cNvPr>
          <p:cNvSpPr txBox="1">
            <a:spLocks/>
          </p:cNvSpPr>
          <p:nvPr/>
        </p:nvSpPr>
        <p:spPr>
          <a:xfrm>
            <a:off x="10771581" y="317364"/>
            <a:ext cx="1978910" cy="614113"/>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chemeClr val="accent2">
                    <a:lumMod val="75000"/>
                  </a:schemeClr>
                </a:solidFill>
              </a:rPr>
              <a:t>Education</a:t>
            </a:r>
          </a:p>
        </p:txBody>
      </p:sp>
      <p:sp>
        <p:nvSpPr>
          <p:cNvPr id="48" name="Espace réservé du pied de page 2">
            <a:extLst>
              <a:ext uri="{FF2B5EF4-FFF2-40B4-BE49-F238E27FC236}">
                <a16:creationId xmlns:a16="http://schemas.microsoft.com/office/drawing/2014/main" id="{38F8C035-492A-41CC-95A8-4CCC64E938F7}"/>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4" name="Graphique 43" descr="Diplôme roulé avec un remplissage uni">
            <a:extLst>
              <a:ext uri="{FF2B5EF4-FFF2-40B4-BE49-F238E27FC236}">
                <a16:creationId xmlns:a16="http://schemas.microsoft.com/office/drawing/2014/main" id="{1372AC73-8B51-4457-A544-99AFC7D4E4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2333" y="3197586"/>
            <a:ext cx="626012" cy="626012"/>
          </a:xfrm>
          <a:prstGeom prst="rect">
            <a:avLst/>
          </a:prstGeom>
        </p:spPr>
      </p:pic>
      <p:pic>
        <p:nvPicPr>
          <p:cNvPr id="46" name="Graphique 45" descr="Homme ouvrier du bâtiment avec un remplissage uni">
            <a:extLst>
              <a:ext uri="{FF2B5EF4-FFF2-40B4-BE49-F238E27FC236}">
                <a16:creationId xmlns:a16="http://schemas.microsoft.com/office/drawing/2014/main" id="{5CC321D0-99E0-423A-8CEE-B0B9BF48D0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3382328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847CAC56-D6A2-48F2-8788-DA162F611F05}"/>
              </a:ext>
            </a:extLst>
          </p:cNvPr>
          <p:cNvGrpSpPr/>
          <p:nvPr/>
        </p:nvGrpSpPr>
        <p:grpSpPr>
          <a:xfrm>
            <a:off x="1093655" y="1980629"/>
            <a:ext cx="2874602" cy="3238055"/>
            <a:chOff x="1069599" y="1861968"/>
            <a:chExt cx="2874602" cy="3238055"/>
          </a:xfrm>
        </p:grpSpPr>
        <p:pic>
          <p:nvPicPr>
            <p:cNvPr id="5" name="Graphique 4">
              <a:extLst>
                <a:ext uri="{FF2B5EF4-FFF2-40B4-BE49-F238E27FC236}">
                  <a16:creationId xmlns:a16="http://schemas.microsoft.com/office/drawing/2014/main" id="{78E2A978-ACE6-4F56-8F15-EC8D3296F05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599" y="1861968"/>
              <a:ext cx="2874602" cy="3238055"/>
            </a:xfrm>
            <a:prstGeom prst="rect">
              <a:avLst/>
            </a:prstGeom>
          </p:spPr>
        </p:pic>
        <p:sp>
          <p:nvSpPr>
            <p:cNvPr id="6" name="Espace réservé du texte 11">
              <a:extLst>
                <a:ext uri="{FF2B5EF4-FFF2-40B4-BE49-F238E27FC236}">
                  <a16:creationId xmlns:a16="http://schemas.microsoft.com/office/drawing/2014/main" id="{E83D39EA-50BF-47C8-95F8-DE7AB427A12C}"/>
                </a:ext>
              </a:extLst>
            </p:cNvPr>
            <p:cNvSpPr txBox="1">
              <a:spLocks/>
            </p:cNvSpPr>
            <p:nvPr/>
          </p:nvSpPr>
          <p:spPr>
            <a:xfrm>
              <a:off x="1121001" y="2729877"/>
              <a:ext cx="2761742" cy="1941465"/>
            </a:xfrm>
            <a:prstGeom prst="rect">
              <a:avLst/>
            </a:prstGeom>
            <a:noFill/>
          </p:spPr>
          <p:txBody>
            <a:bodyPr anchor="ctr">
              <a:noAutofit/>
            </a:bodyPr>
            <a:lstStyle>
              <a:lvl1pPr marL="0" indent="0" algn="ctr" defTabSz="958474" rtl="0" eaLnBrk="1" latinLnBrk="0" hangingPunct="1">
                <a:lnSpc>
                  <a:spcPct val="90000"/>
                </a:lnSpc>
                <a:spcBef>
                  <a:spcPts val="0"/>
                </a:spcBef>
                <a:buFont typeface="Arial" panose="020B0604020202020204" pitchFamily="34" charset="0"/>
                <a:buNone/>
                <a:defRPr sz="1400" kern="1200">
                  <a:solidFill>
                    <a:schemeClr val="tx1"/>
                  </a:solidFill>
                  <a:latin typeface="+mn-lt"/>
                  <a:ea typeface="+mn-ea"/>
                  <a:cs typeface="+mn-cs"/>
                </a:defRPr>
              </a:lvl1pPr>
              <a:lvl2pPr marL="0" indent="0" algn="l" defTabSz="958474" rtl="0" eaLnBrk="1" latinLnBrk="0" hangingPunct="1">
                <a:lnSpc>
                  <a:spcPct val="90000"/>
                </a:lnSpc>
                <a:spcBef>
                  <a:spcPts val="0"/>
                </a:spcBef>
                <a:buFont typeface="Arial" panose="020B0604020202020204" pitchFamily="34" charset="0"/>
                <a:buNone/>
                <a:defRPr sz="2516" kern="1200">
                  <a:solidFill>
                    <a:srgbClr val="00B0F0"/>
                  </a:solidFill>
                  <a:latin typeface="+mn-lt"/>
                  <a:ea typeface="+mn-ea"/>
                  <a:cs typeface="+mn-cs"/>
                </a:defRPr>
              </a:lvl2pPr>
              <a:lvl3pPr marL="0" indent="0" algn="l" defTabSz="958474" rtl="0" eaLnBrk="1" latinLnBrk="0" hangingPunct="1">
                <a:lnSpc>
                  <a:spcPct val="90000"/>
                </a:lnSpc>
                <a:spcBef>
                  <a:spcPts val="0"/>
                </a:spcBef>
                <a:buFont typeface="Arial" panose="020B0604020202020204" pitchFamily="34" charset="0"/>
                <a:buNone/>
                <a:defRPr sz="2096" kern="1200">
                  <a:solidFill>
                    <a:srgbClr val="00B0F0"/>
                  </a:solidFill>
                  <a:latin typeface="+mn-lt"/>
                  <a:ea typeface="+mn-ea"/>
                  <a:cs typeface="+mn-cs"/>
                </a:defRPr>
              </a:lvl3pPr>
              <a:lvl4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4pPr>
              <a:lvl5pPr marL="0" indent="0" algn="l" defTabSz="958474" rtl="0" eaLnBrk="1" latinLnBrk="0" hangingPunct="1">
                <a:lnSpc>
                  <a:spcPct val="90000"/>
                </a:lnSpc>
                <a:spcBef>
                  <a:spcPts val="0"/>
                </a:spcBef>
                <a:buFont typeface="Arial" panose="020B0604020202020204" pitchFamily="34" charset="0"/>
                <a:buNone/>
                <a:defRPr sz="1887" kern="1200">
                  <a:solidFill>
                    <a:srgbClr val="00B0F0"/>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defRPr/>
              </a:pPr>
              <a:r>
                <a:rPr lang="fr-FR" sz="2400" b="1" dirty="0"/>
                <a:t>Formation professionnelle</a:t>
              </a:r>
              <a:endParaRPr kumimoji="0" lang="fr-FR" sz="2400" b="1" i="0" u="none" strike="noStrike" kern="1200" cap="none" spc="0" normalizeH="0" baseline="0" noProof="0" dirty="0">
                <a:ln>
                  <a:noFill/>
                </a:ln>
                <a:solidFill>
                  <a:srgbClr val="E5281D"/>
                </a:solidFill>
                <a:effectLst/>
                <a:uLnTx/>
                <a:uFillTx/>
                <a:latin typeface="Arial" panose="020B0604020202020204"/>
                <a:ea typeface="+mn-ea"/>
                <a:cs typeface="+mn-cs"/>
              </a:endParaRPr>
            </a:p>
            <a:p>
              <a:pPr marL="0" marR="0" lvl="0" indent="0" algn="ctr" defTabSz="958474"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fr-FR" sz="1100" b="0" i="0" u="none" strike="noStrike" kern="1200" cap="none" spc="0" normalizeH="0" baseline="0" noProof="0" dirty="0">
                <a:ln>
                  <a:noFill/>
                </a:ln>
                <a:solidFill>
                  <a:srgbClr val="E5281D"/>
                </a:solidFill>
                <a:effectLst/>
                <a:uLnTx/>
                <a:uFillTx/>
                <a:latin typeface="Arial" panose="020B0604020202020204"/>
                <a:ea typeface="+mn-ea"/>
                <a:cs typeface="+mn-cs"/>
              </a:endParaRPr>
            </a:p>
            <a:p>
              <a:r>
                <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rPr>
                <a:t>Permettre à chacun d’apprendre partout </a:t>
              </a:r>
            </a:p>
            <a:p>
              <a:r>
                <a:rPr kumimoji="0" lang="fr-FR" sz="1600" b="0" i="1" u="none" strike="noStrike" kern="1200" cap="none" spc="0" normalizeH="0" baseline="0" noProof="0" dirty="0">
                  <a:ln>
                    <a:noFill/>
                  </a:ln>
                  <a:solidFill>
                    <a:srgbClr val="E5281D"/>
                  </a:solidFill>
                  <a:effectLst/>
                  <a:uLnTx/>
                  <a:uFillTx/>
                  <a:latin typeface="Arial" panose="020B0604020202020204"/>
                  <a:ea typeface="+mn-ea"/>
                  <a:cs typeface="+mn-cs"/>
                </a:rPr>
                <a:t>tout au long de sa vie</a:t>
              </a:r>
            </a:p>
          </p:txBody>
        </p:sp>
      </p:grpSp>
      <p:sp>
        <p:nvSpPr>
          <p:cNvPr id="46" name="Titre 9">
            <a:extLst>
              <a:ext uri="{FF2B5EF4-FFF2-40B4-BE49-F238E27FC236}">
                <a16:creationId xmlns:a16="http://schemas.microsoft.com/office/drawing/2014/main" id="{B0BA4114-AE24-4EB3-B640-C15032E62775}"/>
              </a:ext>
            </a:extLst>
          </p:cNvPr>
          <p:cNvSpPr txBox="1">
            <a:spLocks/>
          </p:cNvSpPr>
          <p:nvPr/>
        </p:nvSpPr>
        <p:spPr>
          <a:xfrm>
            <a:off x="979643" y="604446"/>
            <a:ext cx="8602507" cy="468000"/>
          </a:xfrm>
          <a:prstGeom prst="rect">
            <a:avLst/>
          </a:prstGeom>
        </p:spPr>
        <p:txBody>
          <a:bodyP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b="0" i="0" u="none" strike="noStrike" kern="1200" cap="none" spc="0" normalizeH="0" baseline="0" noProof="0" dirty="0">
                <a:ln>
                  <a:noFill/>
                </a:ln>
                <a:solidFill>
                  <a:srgbClr val="E5281D"/>
                </a:solidFill>
                <a:effectLst/>
                <a:uLnTx/>
                <a:uFillTx/>
                <a:latin typeface="Arial" panose="020B0604020202020204"/>
                <a:ea typeface="+mj-ea"/>
                <a:cs typeface="+mj-cs"/>
              </a:rPr>
              <a:t>La formation professionnelle – </a:t>
            </a:r>
            <a:r>
              <a:rPr kumimoji="0" lang="fr-FR" sz="2400" b="0" i="1" u="none" strike="noStrike" kern="1200" cap="none" spc="0" normalizeH="0" baseline="0" noProof="0" dirty="0">
                <a:ln>
                  <a:noFill/>
                </a:ln>
                <a:solidFill>
                  <a:srgbClr val="E5281D"/>
                </a:solidFill>
                <a:effectLst/>
                <a:uLnTx/>
                <a:uFillTx/>
                <a:latin typeface="Arial" panose="020B0604020202020204"/>
                <a:ea typeface="+mj-ea"/>
                <a:cs typeface="+mj-cs"/>
              </a:rPr>
              <a:t>Axe d’investissement</a:t>
            </a:r>
            <a:endParaRPr kumimoji="0" lang="fr-GB" sz="3600" b="0" i="1" u="none" strike="noStrike" kern="1200" cap="none" spc="0" normalizeH="0" baseline="0" noProof="0" dirty="0">
              <a:ln>
                <a:noFill/>
              </a:ln>
              <a:solidFill>
                <a:srgbClr val="E5281D"/>
              </a:solidFill>
              <a:effectLst/>
              <a:uLnTx/>
              <a:uFillTx/>
              <a:latin typeface="Arial" panose="020B0604020202020204"/>
              <a:ea typeface="+mj-ea"/>
              <a:cs typeface="+mj-cs"/>
            </a:endParaRPr>
          </a:p>
        </p:txBody>
      </p:sp>
      <p:cxnSp>
        <p:nvCxnSpPr>
          <p:cNvPr id="47" name="Connecteur droit 46">
            <a:extLst>
              <a:ext uri="{FF2B5EF4-FFF2-40B4-BE49-F238E27FC236}">
                <a16:creationId xmlns:a16="http://schemas.microsoft.com/office/drawing/2014/main" id="{E1DF86AF-1677-4A40-A40C-44DF8E913C2D}"/>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 en angle 44">
            <a:extLst>
              <a:ext uri="{FF2B5EF4-FFF2-40B4-BE49-F238E27FC236}">
                <a16:creationId xmlns:a16="http://schemas.microsoft.com/office/drawing/2014/main" id="{8F25086A-5FC3-4B79-9483-1F61B4BC638F}"/>
              </a:ext>
            </a:extLst>
          </p:cNvPr>
          <p:cNvCxnSpPr>
            <a:cxnSpLocks/>
            <a:stCxn id="5" idx="0"/>
            <a:endCxn id="102" idx="2"/>
          </p:cNvCxnSpPr>
          <p:nvPr/>
        </p:nvCxnSpPr>
        <p:spPr>
          <a:xfrm rot="5400000" flipH="1" flipV="1">
            <a:off x="3241624" y="1100119"/>
            <a:ext cx="169843" cy="1591179"/>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Espace réservé du numéro de diapositive 3">
            <a:extLst>
              <a:ext uri="{FF2B5EF4-FFF2-40B4-BE49-F238E27FC236}">
                <a16:creationId xmlns:a16="http://schemas.microsoft.com/office/drawing/2014/main" id="{731D205E-8E37-4FE1-B309-511D8596A7F2}"/>
              </a:ext>
            </a:extLst>
          </p:cNvPr>
          <p:cNvSpPr>
            <a:spLocks noGrp="1"/>
          </p:cNvSpPr>
          <p:nvPr>
            <p:ph type="sldNum" sz="quarter" idx="12"/>
          </p:nvPr>
        </p:nvSpPr>
        <p:spPr>
          <a:xfrm>
            <a:off x="11267999" y="6677706"/>
            <a:ext cx="519543" cy="180000"/>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fr-FR" sz="1100" b="1" i="0" u="none" strike="noStrike" kern="1200" cap="none" spc="0" normalizeH="0" baseline="0" noProof="0">
              <a:ln>
                <a:noFill/>
              </a:ln>
              <a:solidFill>
                <a:srgbClr val="E5281D"/>
              </a:solidFill>
              <a:effectLst/>
              <a:uLnTx/>
              <a:uFillTx/>
              <a:latin typeface="Arial" panose="020B0604020202020204"/>
              <a:ea typeface="+mn-ea"/>
              <a:cs typeface="+mn-cs"/>
            </a:endParaRPr>
          </a:p>
        </p:txBody>
      </p:sp>
      <p:cxnSp>
        <p:nvCxnSpPr>
          <p:cNvPr id="94" name="Connecteur : en angle 93">
            <a:extLst>
              <a:ext uri="{FF2B5EF4-FFF2-40B4-BE49-F238E27FC236}">
                <a16:creationId xmlns:a16="http://schemas.microsoft.com/office/drawing/2014/main" id="{DEDDADC2-1A9E-4C08-83E3-50CCD6143D7E}"/>
              </a:ext>
            </a:extLst>
          </p:cNvPr>
          <p:cNvCxnSpPr>
            <a:cxnSpLocks/>
            <a:stCxn id="104" idx="1"/>
            <a:endCxn id="102" idx="4"/>
          </p:cNvCxnSpPr>
          <p:nvPr/>
        </p:nvCxnSpPr>
        <p:spPr>
          <a:xfrm rot="10800000">
            <a:off x="4230135" y="1918786"/>
            <a:ext cx="2939806" cy="2077710"/>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e 31">
            <a:extLst>
              <a:ext uri="{FF2B5EF4-FFF2-40B4-BE49-F238E27FC236}">
                <a16:creationId xmlns:a16="http://schemas.microsoft.com/office/drawing/2014/main" id="{3984B8D6-EDCB-4BAB-9D34-7FF98C65846C}"/>
              </a:ext>
            </a:extLst>
          </p:cNvPr>
          <p:cNvGrpSpPr/>
          <p:nvPr/>
        </p:nvGrpSpPr>
        <p:grpSpPr>
          <a:xfrm>
            <a:off x="4122135" y="1702786"/>
            <a:ext cx="7570247" cy="1955928"/>
            <a:chOff x="4122135" y="1677386"/>
            <a:chExt cx="7570247" cy="1955928"/>
          </a:xfrm>
        </p:grpSpPr>
        <p:sp>
          <p:nvSpPr>
            <p:cNvPr id="34" name="Rectangle : coins arrondis 33">
              <a:extLst>
                <a:ext uri="{FF2B5EF4-FFF2-40B4-BE49-F238E27FC236}">
                  <a16:creationId xmlns:a16="http://schemas.microsoft.com/office/drawing/2014/main" id="{C2F44A92-10E4-422D-891D-76AF47DAFC93}"/>
                </a:ext>
              </a:extLst>
            </p:cNvPr>
            <p:cNvSpPr/>
            <p:nvPr/>
          </p:nvSpPr>
          <p:spPr>
            <a:xfrm>
              <a:off x="4422135" y="1931318"/>
              <a:ext cx="7270247" cy="1701996"/>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lang="fr-FR" sz="1400" b="1" dirty="0">
                  <a:solidFill>
                    <a:srgbClr val="FFFFFF">
                      <a:lumMod val="50000"/>
                    </a:srgbClr>
                  </a:solidFill>
                  <a:latin typeface="Arial" panose="020B0604020202020204"/>
                </a:rPr>
                <a:t>Faire de la formation professionnelle une solution pour répondre aux besoins en compétences des secteurs en tensions (industrie, …) et des métiers d’avenir</a:t>
              </a:r>
            </a:p>
            <a:p>
              <a:pPr marL="285750" marR="0" lvl="0" indent="-285750" algn="just" defTabSz="457200" rtl="0" eaLnBrk="1" fontAlgn="auto" latinLnBrk="0" hangingPunct="1">
                <a:lnSpc>
                  <a:spcPct val="150000"/>
                </a:lnSpc>
                <a:spcBef>
                  <a:spcPts val="0"/>
                </a:spcBef>
                <a:spcAft>
                  <a:spcPts val="0"/>
                </a:spcAft>
                <a:buClr>
                  <a:srgbClr val="62C36D"/>
                </a:buClr>
                <a:buSzTx/>
                <a:buFont typeface="Wingdings" panose="05000000000000000000" pitchFamily="2" charset="2"/>
                <a:buChar char="ü"/>
                <a:tabLst/>
                <a:defRPr/>
              </a:pP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Remobiliser les publics très éloignés de l’emploi</a:t>
              </a:r>
            </a:p>
            <a:p>
              <a:pPr marL="285750" indent="-285750" algn="just">
                <a:lnSpc>
                  <a:spcPct val="150000"/>
                </a:lnSpc>
                <a:buClr>
                  <a:srgbClr val="62C36D"/>
                </a:buClr>
                <a:buFont typeface="Wingdings" panose="05000000000000000000" pitchFamily="2" charset="2"/>
                <a:buChar char="ü"/>
                <a:defRPr/>
              </a:pPr>
              <a:r>
                <a:rPr lang="fr-FR" sz="1400" b="1" dirty="0">
                  <a:solidFill>
                    <a:srgbClr val="FFFFFF">
                      <a:lumMod val="50000"/>
                    </a:srgbClr>
                  </a:solidFill>
                  <a:latin typeface="Arial" panose="020B0604020202020204"/>
                </a:rPr>
                <a:t>Développer</a:t>
              </a:r>
              <a:r>
                <a:rPr kumimoji="0" lang="fr-FR" sz="1400" b="1"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 l’apprentissage à impact pour faciliter l’insertion dans l’emploi des jeunes</a:t>
              </a:r>
            </a:p>
          </p:txBody>
        </p:sp>
        <p:grpSp>
          <p:nvGrpSpPr>
            <p:cNvPr id="100" name="Groupe 99">
              <a:extLst>
                <a:ext uri="{FF2B5EF4-FFF2-40B4-BE49-F238E27FC236}">
                  <a16:creationId xmlns:a16="http://schemas.microsoft.com/office/drawing/2014/main" id="{D8196CB3-16E0-4A78-9700-5133030D28EE}"/>
                </a:ext>
              </a:extLst>
            </p:cNvPr>
            <p:cNvGrpSpPr/>
            <p:nvPr/>
          </p:nvGrpSpPr>
          <p:grpSpPr>
            <a:xfrm>
              <a:off x="4122135" y="1677386"/>
              <a:ext cx="7570247" cy="224723"/>
              <a:chOff x="4122135" y="3710732"/>
              <a:chExt cx="7570247" cy="224723"/>
            </a:xfrm>
          </p:grpSpPr>
          <p:sp>
            <p:nvSpPr>
              <p:cNvPr id="101" name="Titre 9">
                <a:extLst>
                  <a:ext uri="{FF2B5EF4-FFF2-40B4-BE49-F238E27FC236}">
                    <a16:creationId xmlns:a16="http://schemas.microsoft.com/office/drawing/2014/main" id="{7887247E-F861-481C-81F2-12A2F39997F9}"/>
                  </a:ext>
                </a:extLst>
              </p:cNvPr>
              <p:cNvSpPr txBox="1">
                <a:spLocks/>
              </p:cNvSpPr>
              <p:nvPr/>
            </p:nvSpPr>
            <p:spPr>
              <a:xfrm>
                <a:off x="4425230" y="3721858"/>
                <a:ext cx="7267152"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a:t>
                </a:r>
                <a:r>
                  <a:rPr lang="fr-FR" sz="1400" b="0">
                    <a:solidFill>
                      <a:srgbClr val="FFFFFF"/>
                    </a:solidFill>
                    <a:latin typeface="Arial" panose="020B0604020202020204"/>
                  </a:rPr>
                  <a:t>Objectifs</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2" name="Ellipse 101">
                <a:extLst>
                  <a:ext uri="{FF2B5EF4-FFF2-40B4-BE49-F238E27FC236}">
                    <a16:creationId xmlns:a16="http://schemas.microsoft.com/office/drawing/2014/main" id="{BB29486B-8D79-4E51-B3AD-47E183FE5BAC}"/>
                  </a:ext>
                </a:extLst>
              </p:cNvPr>
              <p:cNvSpPr/>
              <p:nvPr/>
            </p:nvSpPr>
            <p:spPr>
              <a:xfrm>
                <a:off x="4122135" y="3710732"/>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1</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8" name="Groupe 7">
            <a:extLst>
              <a:ext uri="{FF2B5EF4-FFF2-40B4-BE49-F238E27FC236}">
                <a16:creationId xmlns:a16="http://schemas.microsoft.com/office/drawing/2014/main" id="{94E21933-41A6-44F1-8D27-96BBFD4B3114}"/>
              </a:ext>
            </a:extLst>
          </p:cNvPr>
          <p:cNvGrpSpPr/>
          <p:nvPr/>
        </p:nvGrpSpPr>
        <p:grpSpPr>
          <a:xfrm>
            <a:off x="4122135" y="3888495"/>
            <a:ext cx="7570247" cy="1355588"/>
            <a:chOff x="4122135" y="3888495"/>
            <a:chExt cx="7570247" cy="1355588"/>
          </a:xfrm>
        </p:grpSpPr>
        <p:sp>
          <p:nvSpPr>
            <p:cNvPr id="107" name="Rectangle : coins arrondis 106">
              <a:extLst>
                <a:ext uri="{FF2B5EF4-FFF2-40B4-BE49-F238E27FC236}">
                  <a16:creationId xmlns:a16="http://schemas.microsoft.com/office/drawing/2014/main" id="{C118E555-AB37-4E77-BEB9-E697B4EFB73C}"/>
                </a:ext>
              </a:extLst>
            </p:cNvPr>
            <p:cNvSpPr/>
            <p:nvPr/>
          </p:nvSpPr>
          <p:spPr>
            <a:xfrm>
              <a:off x="7169941" y="4129710"/>
              <a:ext cx="4522441" cy="1114373"/>
            </a:xfrm>
            <a:prstGeom prst="roundRect">
              <a:avLst>
                <a:gd name="adj" fmla="val 4113"/>
              </a:avLst>
            </a:prstGeom>
            <a:solidFill>
              <a:srgbClr val="FDFDF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just" defTabSz="457200" rtl="0" eaLnBrk="1" fontAlgn="auto" latinLnBrk="0" hangingPunct="1">
                <a:lnSpc>
                  <a:spcPct val="150000"/>
                </a:lnSpc>
                <a:spcBef>
                  <a:spcPts val="0"/>
                </a:spcBef>
                <a:spcAft>
                  <a:spcPts val="0"/>
                </a:spcAft>
                <a:buClr>
                  <a:srgbClr val="62C36D"/>
                </a:buClr>
                <a:buSzTx/>
                <a:tabLst/>
                <a:defRPr/>
              </a:pPr>
              <a:endParaRPr kumimoji="0" lang="fr-FR" sz="1400" b="1" i="0" u="none" strike="noStrike" kern="1200" cap="none" spc="0" normalizeH="0" baseline="0" noProof="0">
                <a:ln>
                  <a:noFill/>
                </a:ln>
                <a:solidFill>
                  <a:srgbClr val="FFFFFF">
                    <a:lumMod val="50000"/>
                  </a:srgbClr>
                </a:solidFill>
                <a:effectLst/>
                <a:uLnTx/>
                <a:uFillTx/>
                <a:latin typeface="Arial" panose="020B0604020202020204"/>
                <a:ea typeface="+mn-ea"/>
                <a:cs typeface="+mn-cs"/>
              </a:endParaRPr>
            </a:p>
          </p:txBody>
        </p:sp>
        <p:sp>
          <p:nvSpPr>
            <p:cNvPr id="56" name="Hexagone 55">
              <a:extLst>
                <a:ext uri="{FF2B5EF4-FFF2-40B4-BE49-F238E27FC236}">
                  <a16:creationId xmlns:a16="http://schemas.microsoft.com/office/drawing/2014/main" id="{D3E2162C-121C-487D-99C5-9FD7C1CFD34F}"/>
                </a:ext>
              </a:extLst>
            </p:cNvPr>
            <p:cNvSpPr/>
            <p:nvPr/>
          </p:nvSpPr>
          <p:spPr>
            <a:xfrm rot="5400000">
              <a:off x="7889760" y="4349463"/>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Hexagone 62">
              <a:extLst>
                <a:ext uri="{FF2B5EF4-FFF2-40B4-BE49-F238E27FC236}">
                  <a16:creationId xmlns:a16="http://schemas.microsoft.com/office/drawing/2014/main" id="{8810F037-B3E0-4739-B0C1-9D09247AF5CB}"/>
                </a:ext>
              </a:extLst>
            </p:cNvPr>
            <p:cNvSpPr/>
            <p:nvPr/>
          </p:nvSpPr>
          <p:spPr>
            <a:xfrm rot="5400000">
              <a:off x="8656378" y="4349463"/>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Hexagone 68">
              <a:extLst>
                <a:ext uri="{FF2B5EF4-FFF2-40B4-BE49-F238E27FC236}">
                  <a16:creationId xmlns:a16="http://schemas.microsoft.com/office/drawing/2014/main" id="{4ACF533A-E1F3-47F6-B24B-E05B5227D672}"/>
                </a:ext>
              </a:extLst>
            </p:cNvPr>
            <p:cNvSpPr/>
            <p:nvPr/>
          </p:nvSpPr>
          <p:spPr>
            <a:xfrm rot="5400000">
              <a:off x="9422995" y="4349464"/>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Hexagone 79">
              <a:extLst>
                <a:ext uri="{FF2B5EF4-FFF2-40B4-BE49-F238E27FC236}">
                  <a16:creationId xmlns:a16="http://schemas.microsoft.com/office/drawing/2014/main" id="{43DC4FDE-0E8E-429A-B402-781DBA8DEC91}"/>
                </a:ext>
              </a:extLst>
            </p:cNvPr>
            <p:cNvSpPr/>
            <p:nvPr/>
          </p:nvSpPr>
          <p:spPr>
            <a:xfrm rot="5400000">
              <a:off x="7123138" y="4349464"/>
              <a:ext cx="778445" cy="670949"/>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e 8">
              <a:extLst>
                <a:ext uri="{FF2B5EF4-FFF2-40B4-BE49-F238E27FC236}">
                  <a16:creationId xmlns:a16="http://schemas.microsoft.com/office/drawing/2014/main" id="{C3BD2AE2-998D-45F3-954E-A587F27B502C}"/>
                </a:ext>
              </a:extLst>
            </p:cNvPr>
            <p:cNvGrpSpPr/>
            <p:nvPr/>
          </p:nvGrpSpPr>
          <p:grpSpPr>
            <a:xfrm>
              <a:off x="6837259" y="3888495"/>
              <a:ext cx="4855123" cy="216000"/>
              <a:chOff x="6837259" y="3888495"/>
              <a:chExt cx="4855123" cy="216000"/>
            </a:xfrm>
          </p:grpSpPr>
          <p:sp>
            <p:nvSpPr>
              <p:cNvPr id="104" name="Titre 9">
                <a:extLst>
                  <a:ext uri="{FF2B5EF4-FFF2-40B4-BE49-F238E27FC236}">
                    <a16:creationId xmlns:a16="http://schemas.microsoft.com/office/drawing/2014/main" id="{093AF9F3-BA35-44D2-B6AA-9C6B55E2D2AE}"/>
                  </a:ext>
                </a:extLst>
              </p:cNvPr>
              <p:cNvSpPr txBox="1">
                <a:spLocks/>
              </p:cNvSpPr>
              <p:nvPr/>
            </p:nvSpPr>
            <p:spPr>
              <a:xfrm>
                <a:off x="7169941" y="3889697"/>
                <a:ext cx="4522441"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Arial" panose="020B0604020202020204"/>
                    <a:ea typeface="+mj-ea"/>
                    <a:cs typeface="+mj-cs"/>
                  </a:rPr>
                  <a:t>Exemples de participations</a:t>
                </a:r>
                <a:endParaRPr kumimoji="0" lang="fr-GB" sz="1400" b="0" i="0" u="none" strike="noStrike" kern="1200" cap="none" spc="0" normalizeH="0" baseline="0" noProof="0" dirty="0">
                  <a:ln>
                    <a:noFill/>
                  </a:ln>
                  <a:solidFill>
                    <a:srgbClr val="FFFFFF"/>
                  </a:solidFill>
                  <a:effectLst/>
                  <a:uLnTx/>
                  <a:uFillTx/>
                  <a:latin typeface="Arial" panose="020B0604020202020204"/>
                  <a:ea typeface="+mj-ea"/>
                  <a:cs typeface="+mj-cs"/>
                </a:endParaRPr>
              </a:p>
            </p:txBody>
          </p:sp>
          <p:sp>
            <p:nvSpPr>
              <p:cNvPr id="105" name="Ellipse 104">
                <a:extLst>
                  <a:ext uri="{FF2B5EF4-FFF2-40B4-BE49-F238E27FC236}">
                    <a16:creationId xmlns:a16="http://schemas.microsoft.com/office/drawing/2014/main" id="{63ED2AE0-E98C-4732-BF26-C2711A349182}"/>
                  </a:ext>
                </a:extLst>
              </p:cNvPr>
              <p:cNvSpPr/>
              <p:nvPr/>
            </p:nvSpPr>
            <p:spPr>
              <a:xfrm>
                <a:off x="6837259" y="3888495"/>
                <a:ext cx="237086"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1200" b="1">
                    <a:solidFill>
                      <a:srgbClr val="FFFFFF"/>
                    </a:solidFill>
                    <a:latin typeface="Arial" panose="020B0604020202020204"/>
                  </a:rPr>
                  <a:t>3</a:t>
                </a:r>
                <a:endParaRPr kumimoji="0" lang="fr-FR" sz="1200" b="1"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3" name="Groupe 82">
              <a:extLst>
                <a:ext uri="{FF2B5EF4-FFF2-40B4-BE49-F238E27FC236}">
                  <a16:creationId xmlns:a16="http://schemas.microsoft.com/office/drawing/2014/main" id="{EDD299BE-F969-4C6F-9F3E-216E1D598716}"/>
                </a:ext>
              </a:extLst>
            </p:cNvPr>
            <p:cNvGrpSpPr/>
            <p:nvPr/>
          </p:nvGrpSpPr>
          <p:grpSpPr>
            <a:xfrm>
              <a:off x="4122135" y="3888495"/>
              <a:ext cx="2557269" cy="216000"/>
              <a:chOff x="4122135" y="3888495"/>
              <a:chExt cx="2579057" cy="216000"/>
            </a:xfrm>
          </p:grpSpPr>
          <p:sp>
            <p:nvSpPr>
              <p:cNvPr id="99" name="Titre 9">
                <a:extLst>
                  <a:ext uri="{FF2B5EF4-FFF2-40B4-BE49-F238E27FC236}">
                    <a16:creationId xmlns:a16="http://schemas.microsoft.com/office/drawing/2014/main" id="{80C61DDA-2270-4FFC-99BA-F68E930DE17A}"/>
                  </a:ext>
                </a:extLst>
              </p:cNvPr>
              <p:cNvSpPr txBox="1">
                <a:spLocks/>
              </p:cNvSpPr>
              <p:nvPr/>
            </p:nvSpPr>
            <p:spPr>
              <a:xfrm>
                <a:off x="4425229" y="3889697"/>
                <a:ext cx="2275963" cy="213597"/>
              </a:xfrm>
              <a:prstGeom prst="roundRect">
                <a:avLst/>
              </a:prstGeom>
              <a:solidFill>
                <a:schemeClr val="accent6">
                  <a:lumMod val="75000"/>
                </a:schemeClr>
              </a:solidFill>
              <a:ln>
                <a:noFill/>
              </a:ln>
            </p:spPr>
            <p:txBody>
              <a:bodyPr anchor="ctr"/>
              <a:lstStyle>
                <a:lvl1pPr algn="l" defTabSz="958474" rtl="0" eaLnBrk="1" latinLnBrk="0" hangingPunct="1">
                  <a:lnSpc>
                    <a:spcPct val="90000"/>
                  </a:lnSpc>
                  <a:spcBef>
                    <a:spcPct val="0"/>
                  </a:spcBef>
                  <a:buNone/>
                  <a:defRPr sz="3000" b="1" kern="1200">
                    <a:solidFill>
                      <a:srgbClr val="00B0F0"/>
                    </a:solidFill>
                    <a:latin typeface="+mj-lt"/>
                    <a:ea typeface="+mj-ea"/>
                    <a:cs typeface="+mj-cs"/>
                  </a:defRPr>
                </a:lvl1pPr>
              </a:lstStyle>
              <a:p>
                <a:pPr marL="0" marR="0" lvl="0" indent="0" algn="l" defTabSz="958474" rtl="0" eaLnBrk="1" fontAlgn="auto" latinLnBrk="0" hangingPunct="1">
                  <a:lnSpc>
                    <a:spcPct val="90000"/>
                  </a:lnSpc>
                  <a:spcBef>
                    <a:spcPct val="0"/>
                  </a:spcBef>
                  <a:spcAft>
                    <a:spcPts val="0"/>
                  </a:spcAft>
                  <a:buClrTx/>
                  <a:buSzTx/>
                  <a:buFontTx/>
                  <a:buNone/>
                  <a:tabLst/>
                  <a:defRPr/>
                </a:pPr>
                <a:r>
                  <a:rPr kumimoji="0" lang="fr-FR" sz="1400" b="0" i="0" u="none" strike="noStrike" kern="1200" cap="none" spc="0" normalizeH="0" baseline="0" noProof="0">
                    <a:ln>
                      <a:noFill/>
                    </a:ln>
                    <a:solidFill>
                      <a:srgbClr val="FFFFFF"/>
                    </a:solidFill>
                    <a:effectLst/>
                    <a:uLnTx/>
                    <a:uFillTx/>
                    <a:latin typeface="Arial" panose="020B0604020202020204"/>
                    <a:ea typeface="+mj-ea"/>
                    <a:cs typeface="+mj-cs"/>
                  </a:rPr>
                  <a:t>Nos ODD</a:t>
                </a:r>
                <a:endParaRPr kumimoji="0" lang="fr-GB" sz="1400" b="0" i="0" u="none" strike="noStrike" kern="1200" cap="none" spc="0" normalizeH="0" baseline="0" noProof="0">
                  <a:ln>
                    <a:noFill/>
                  </a:ln>
                  <a:solidFill>
                    <a:srgbClr val="FFFFFF"/>
                  </a:solidFill>
                  <a:effectLst/>
                  <a:uLnTx/>
                  <a:uFillTx/>
                  <a:latin typeface="Arial" panose="020B0604020202020204"/>
                  <a:ea typeface="+mj-ea"/>
                  <a:cs typeface="+mj-cs"/>
                </a:endParaRPr>
              </a:p>
            </p:txBody>
          </p:sp>
          <p:sp>
            <p:nvSpPr>
              <p:cNvPr id="103" name="Ellipse 102">
                <a:extLst>
                  <a:ext uri="{FF2B5EF4-FFF2-40B4-BE49-F238E27FC236}">
                    <a16:creationId xmlns:a16="http://schemas.microsoft.com/office/drawing/2014/main" id="{638DB7B8-7F0A-415E-8493-05CEDC837D6A}"/>
                  </a:ext>
                </a:extLst>
              </p:cNvPr>
              <p:cNvSpPr/>
              <p:nvPr/>
            </p:nvSpPr>
            <p:spPr>
              <a:xfrm>
                <a:off x="4122135" y="3888495"/>
                <a:ext cx="216000" cy="216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pic>
        <p:nvPicPr>
          <p:cNvPr id="50" name="Image 49">
            <a:extLst>
              <a:ext uri="{FF2B5EF4-FFF2-40B4-BE49-F238E27FC236}">
                <a16:creationId xmlns:a16="http://schemas.microsoft.com/office/drawing/2014/main" id="{1980661F-1920-4B81-B469-31AD524D4FBB}"/>
              </a:ext>
            </a:extLst>
          </p:cNvPr>
          <p:cNvPicPr>
            <a:picLocks noChangeAspect="1"/>
          </p:cNvPicPr>
          <p:nvPr/>
        </p:nvPicPr>
        <p:blipFill>
          <a:blip r:embed="rId4"/>
          <a:stretch>
            <a:fillRect/>
          </a:stretch>
        </p:blipFill>
        <p:spPr>
          <a:xfrm>
            <a:off x="4451214" y="4248958"/>
            <a:ext cx="638474" cy="619666"/>
          </a:xfrm>
          <a:prstGeom prst="rect">
            <a:avLst/>
          </a:prstGeom>
        </p:spPr>
      </p:pic>
      <p:pic>
        <p:nvPicPr>
          <p:cNvPr id="51" name="Image 50">
            <a:extLst>
              <a:ext uri="{FF2B5EF4-FFF2-40B4-BE49-F238E27FC236}">
                <a16:creationId xmlns:a16="http://schemas.microsoft.com/office/drawing/2014/main" id="{6429E4A6-661A-44E2-89EE-3A9081B1D16B}"/>
              </a:ext>
            </a:extLst>
          </p:cNvPr>
          <p:cNvPicPr>
            <a:picLocks/>
          </p:cNvPicPr>
          <p:nvPr/>
        </p:nvPicPr>
        <p:blipFill>
          <a:blip r:embed="rId5"/>
          <a:stretch>
            <a:fillRect/>
          </a:stretch>
        </p:blipFill>
        <p:spPr>
          <a:xfrm>
            <a:off x="5152526" y="4250307"/>
            <a:ext cx="638474" cy="619666"/>
          </a:xfrm>
          <a:prstGeom prst="rect">
            <a:avLst/>
          </a:prstGeom>
        </p:spPr>
      </p:pic>
      <p:pic>
        <p:nvPicPr>
          <p:cNvPr id="58" name="Image 57">
            <a:extLst>
              <a:ext uri="{FF2B5EF4-FFF2-40B4-BE49-F238E27FC236}">
                <a16:creationId xmlns:a16="http://schemas.microsoft.com/office/drawing/2014/main" id="{32E447E1-046F-44CB-9D45-49B62DF92335}"/>
              </a:ext>
            </a:extLst>
          </p:cNvPr>
          <p:cNvPicPr>
            <a:picLocks/>
          </p:cNvPicPr>
          <p:nvPr/>
        </p:nvPicPr>
        <p:blipFill>
          <a:blip r:embed="rId6"/>
          <a:stretch>
            <a:fillRect/>
          </a:stretch>
        </p:blipFill>
        <p:spPr>
          <a:xfrm>
            <a:off x="5861125" y="4248958"/>
            <a:ext cx="636079" cy="619666"/>
          </a:xfrm>
          <a:prstGeom prst="rect">
            <a:avLst/>
          </a:prstGeom>
        </p:spPr>
      </p:pic>
      <p:grpSp>
        <p:nvGrpSpPr>
          <p:cNvPr id="44" name="Groupe 43">
            <a:extLst>
              <a:ext uri="{FF2B5EF4-FFF2-40B4-BE49-F238E27FC236}">
                <a16:creationId xmlns:a16="http://schemas.microsoft.com/office/drawing/2014/main" id="{4F3B209B-3A5C-4AA0-9CE7-C2920873AD8B}"/>
              </a:ext>
            </a:extLst>
          </p:cNvPr>
          <p:cNvGrpSpPr/>
          <p:nvPr/>
        </p:nvGrpSpPr>
        <p:grpSpPr>
          <a:xfrm rot="5400000">
            <a:off x="8964696" y="4240494"/>
            <a:ext cx="914400" cy="928800"/>
            <a:chOff x="1139826" y="1279616"/>
            <a:chExt cx="1203324" cy="1222248"/>
          </a:xfrm>
        </p:grpSpPr>
        <p:sp>
          <p:nvSpPr>
            <p:cNvPr id="48" name="Hexagone 47">
              <a:extLst>
                <a:ext uri="{FF2B5EF4-FFF2-40B4-BE49-F238E27FC236}">
                  <a16:creationId xmlns:a16="http://schemas.microsoft.com/office/drawing/2014/main" id="{47F5AB79-6F26-4375-A553-96863F711907}"/>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 name="Graphique 48">
              <a:extLst>
                <a:ext uri="{FF2B5EF4-FFF2-40B4-BE49-F238E27FC236}">
                  <a16:creationId xmlns:a16="http://schemas.microsoft.com/office/drawing/2014/main" id="{5C70C615-DC38-462A-B213-6B3943EBA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pic>
        <p:nvPicPr>
          <p:cNvPr id="52" name="Picture 8" descr="Simplon lève 12 millions d&amp;#39;euros auprès de son pool d&amp;#39;investisseurs -  Simplon.co - Fabriques labellisées Grande Ecole du Numérique - In Code We  Trust #frenchtech #ess #empowerment">
            <a:extLst>
              <a:ext uri="{FF2B5EF4-FFF2-40B4-BE49-F238E27FC236}">
                <a16:creationId xmlns:a16="http://schemas.microsoft.com/office/drawing/2014/main" id="{1CD59B9D-A275-486B-A915-8F300DEA70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64955" y="4603471"/>
            <a:ext cx="721014" cy="18511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e 52">
            <a:extLst>
              <a:ext uri="{FF2B5EF4-FFF2-40B4-BE49-F238E27FC236}">
                <a16:creationId xmlns:a16="http://schemas.microsoft.com/office/drawing/2014/main" id="{C3235055-F47A-4E5F-A20B-C9C82F3D2D98}"/>
              </a:ext>
            </a:extLst>
          </p:cNvPr>
          <p:cNvGrpSpPr/>
          <p:nvPr/>
        </p:nvGrpSpPr>
        <p:grpSpPr>
          <a:xfrm rot="5400000">
            <a:off x="7153016" y="4228262"/>
            <a:ext cx="914400" cy="928800"/>
            <a:chOff x="1139826" y="1279616"/>
            <a:chExt cx="1203324" cy="1222248"/>
          </a:xfrm>
        </p:grpSpPr>
        <p:sp>
          <p:nvSpPr>
            <p:cNvPr id="54" name="Hexagone 53">
              <a:extLst>
                <a:ext uri="{FF2B5EF4-FFF2-40B4-BE49-F238E27FC236}">
                  <a16:creationId xmlns:a16="http://schemas.microsoft.com/office/drawing/2014/main" id="{57B1AF5C-0075-4252-AD1A-82A3C15F0F56}"/>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Graphique 54">
              <a:extLst>
                <a:ext uri="{FF2B5EF4-FFF2-40B4-BE49-F238E27FC236}">
                  <a16:creationId xmlns:a16="http://schemas.microsoft.com/office/drawing/2014/main" id="{5036BD2D-D0D0-4EE4-9956-1274EB95A7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grpSp>
        <p:nvGrpSpPr>
          <p:cNvPr id="57" name="Groupe 56">
            <a:extLst>
              <a:ext uri="{FF2B5EF4-FFF2-40B4-BE49-F238E27FC236}">
                <a16:creationId xmlns:a16="http://schemas.microsoft.com/office/drawing/2014/main" id="{CA1FC8F0-21BE-4D0C-9E7E-865DCADBEACD}"/>
              </a:ext>
            </a:extLst>
          </p:cNvPr>
          <p:cNvGrpSpPr/>
          <p:nvPr/>
        </p:nvGrpSpPr>
        <p:grpSpPr>
          <a:xfrm rot="5400000">
            <a:off x="8058856" y="4228262"/>
            <a:ext cx="914400" cy="928800"/>
            <a:chOff x="1139826" y="1279616"/>
            <a:chExt cx="1203324" cy="1222248"/>
          </a:xfrm>
        </p:grpSpPr>
        <p:sp>
          <p:nvSpPr>
            <p:cNvPr id="59" name="Hexagone 58">
              <a:extLst>
                <a:ext uri="{FF2B5EF4-FFF2-40B4-BE49-F238E27FC236}">
                  <a16:creationId xmlns:a16="http://schemas.microsoft.com/office/drawing/2014/main" id="{3304B1BF-CF87-4269-88F7-B89C616675E0}"/>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 name="Graphique 60">
              <a:extLst>
                <a:ext uri="{FF2B5EF4-FFF2-40B4-BE49-F238E27FC236}">
                  <a16:creationId xmlns:a16="http://schemas.microsoft.com/office/drawing/2014/main" id="{0AB1EC2E-09B5-46D0-A38D-141A9E01DB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pic>
        <p:nvPicPr>
          <p:cNvPr id="64" name="Picture 2" descr="Futur compose">
            <a:extLst>
              <a:ext uri="{FF2B5EF4-FFF2-40B4-BE49-F238E27FC236}">
                <a16:creationId xmlns:a16="http://schemas.microsoft.com/office/drawing/2014/main" id="{846D9DAD-7AE7-4786-8F7D-5D48F5DC64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2497" y="4458889"/>
            <a:ext cx="536282" cy="462893"/>
          </a:xfrm>
          <a:prstGeom prst="rect">
            <a:avLst/>
          </a:prstGeom>
          <a:noFill/>
          <a:extLst>
            <a:ext uri="{909E8E84-426E-40DD-AFC4-6F175D3DCCD1}">
              <a14:hiddenFill xmlns:a14="http://schemas.microsoft.com/office/drawing/2010/main">
                <a:solidFill>
                  <a:srgbClr val="FFFFFF"/>
                </a:solidFill>
              </a14:hiddenFill>
            </a:ext>
          </a:extLst>
        </p:spPr>
      </p:pic>
      <p:pic>
        <p:nvPicPr>
          <p:cNvPr id="65" name="Image 64">
            <a:extLst>
              <a:ext uri="{FF2B5EF4-FFF2-40B4-BE49-F238E27FC236}">
                <a16:creationId xmlns:a16="http://schemas.microsoft.com/office/drawing/2014/main" id="{3AFFBA60-CA0E-4C69-9E09-36713D94EAB4}"/>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7307512" y="4392222"/>
            <a:ext cx="596544" cy="539085"/>
          </a:xfrm>
          <a:prstGeom prst="rect">
            <a:avLst/>
          </a:prstGeom>
          <a:noFill/>
        </p:spPr>
      </p:pic>
      <p:grpSp>
        <p:nvGrpSpPr>
          <p:cNvPr id="67" name="Groupe 66">
            <a:extLst>
              <a:ext uri="{FF2B5EF4-FFF2-40B4-BE49-F238E27FC236}">
                <a16:creationId xmlns:a16="http://schemas.microsoft.com/office/drawing/2014/main" id="{23AE49B1-A151-4BCF-A18E-90CE9548765C}"/>
              </a:ext>
            </a:extLst>
          </p:cNvPr>
          <p:cNvGrpSpPr/>
          <p:nvPr/>
        </p:nvGrpSpPr>
        <p:grpSpPr>
          <a:xfrm rot="5400000">
            <a:off x="9870536" y="4240494"/>
            <a:ext cx="914400" cy="928800"/>
            <a:chOff x="1139826" y="1279616"/>
            <a:chExt cx="1203324" cy="1222248"/>
          </a:xfrm>
        </p:grpSpPr>
        <p:sp>
          <p:nvSpPr>
            <p:cNvPr id="70" name="Hexagone 69">
              <a:extLst>
                <a:ext uri="{FF2B5EF4-FFF2-40B4-BE49-F238E27FC236}">
                  <a16:creationId xmlns:a16="http://schemas.microsoft.com/office/drawing/2014/main" id="{2C699847-5242-453E-9C6C-904D58AF79CE}"/>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Graphique 70">
              <a:extLst>
                <a:ext uri="{FF2B5EF4-FFF2-40B4-BE49-F238E27FC236}">
                  <a16:creationId xmlns:a16="http://schemas.microsoft.com/office/drawing/2014/main" id="{DCC0E244-CC2D-4D4E-911E-93ED53BE2D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pic>
        <p:nvPicPr>
          <p:cNvPr id="77" name="Image 76">
            <a:extLst>
              <a:ext uri="{FF2B5EF4-FFF2-40B4-BE49-F238E27FC236}">
                <a16:creationId xmlns:a16="http://schemas.microsoft.com/office/drawing/2014/main" id="{E1FD008A-AE18-4379-A7A8-97215947A661}"/>
              </a:ext>
            </a:extLst>
          </p:cNvPr>
          <p:cNvPicPr>
            <a:picLocks noChangeAspect="1"/>
          </p:cNvPicPr>
          <p:nvPr/>
        </p:nvPicPr>
        <p:blipFill>
          <a:blip r:embed="rId12"/>
          <a:stretch>
            <a:fillRect/>
          </a:stretch>
        </p:blipFill>
        <p:spPr>
          <a:xfrm>
            <a:off x="9953740" y="4564108"/>
            <a:ext cx="743498" cy="248506"/>
          </a:xfrm>
          <a:prstGeom prst="rect">
            <a:avLst/>
          </a:prstGeom>
        </p:spPr>
      </p:pic>
      <p:pic>
        <p:nvPicPr>
          <p:cNvPr id="3" name="Graphique 2" descr="Toque d'étudiant avec un remplissage uni">
            <a:extLst>
              <a:ext uri="{FF2B5EF4-FFF2-40B4-BE49-F238E27FC236}">
                <a16:creationId xmlns:a16="http://schemas.microsoft.com/office/drawing/2014/main" id="{70167DF6-D3A5-4FA4-AD1F-2943260C0B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8728" y="2314137"/>
            <a:ext cx="914400" cy="914400"/>
          </a:xfrm>
          <a:prstGeom prst="rect">
            <a:avLst/>
          </a:prstGeom>
        </p:spPr>
      </p:pic>
      <p:sp>
        <p:nvSpPr>
          <p:cNvPr id="60" name="Espace réservé du pied de page 2">
            <a:extLst>
              <a:ext uri="{FF2B5EF4-FFF2-40B4-BE49-F238E27FC236}">
                <a16:creationId xmlns:a16="http://schemas.microsoft.com/office/drawing/2014/main" id="{E37673E6-C5F3-441F-B279-DC6D91D528AC}"/>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grpSp>
        <p:nvGrpSpPr>
          <p:cNvPr id="62" name="Groupe 61">
            <a:extLst>
              <a:ext uri="{FF2B5EF4-FFF2-40B4-BE49-F238E27FC236}">
                <a16:creationId xmlns:a16="http://schemas.microsoft.com/office/drawing/2014/main" id="{4E998FFE-D4D2-43B8-BC92-05F5AAC663B3}"/>
              </a:ext>
            </a:extLst>
          </p:cNvPr>
          <p:cNvGrpSpPr/>
          <p:nvPr/>
        </p:nvGrpSpPr>
        <p:grpSpPr>
          <a:xfrm rot="5400000">
            <a:off x="10776377" y="4240494"/>
            <a:ext cx="914400" cy="928800"/>
            <a:chOff x="1139826" y="1279616"/>
            <a:chExt cx="1203324" cy="1222248"/>
          </a:xfrm>
        </p:grpSpPr>
        <p:sp>
          <p:nvSpPr>
            <p:cNvPr id="66" name="Hexagone 65">
              <a:extLst>
                <a:ext uri="{FF2B5EF4-FFF2-40B4-BE49-F238E27FC236}">
                  <a16:creationId xmlns:a16="http://schemas.microsoft.com/office/drawing/2014/main" id="{FAD43823-E845-4A89-9C5C-6BFAF1A024E5}"/>
                </a:ext>
              </a:extLst>
            </p:cNvPr>
            <p:cNvSpPr/>
            <p:nvPr/>
          </p:nvSpPr>
          <p:spPr>
            <a:xfrm>
              <a:off x="1139826" y="1374775"/>
              <a:ext cx="1203324" cy="1037134"/>
            </a:xfrm>
            <a:prstGeom prst="hexagon">
              <a:avLst>
                <a:gd name="adj" fmla="val 30115"/>
                <a:gd name="vf" fmla="val 115470"/>
              </a:avLst>
            </a:prstGeom>
            <a:solidFill>
              <a:schemeClr val="bg1"/>
            </a:solid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8" name="Graphique 67">
              <a:extLst>
                <a:ext uri="{FF2B5EF4-FFF2-40B4-BE49-F238E27FC236}">
                  <a16:creationId xmlns:a16="http://schemas.microsoft.com/office/drawing/2014/main" id="{38BED3AC-1A99-4AB8-BEE7-CE906C278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2193">
              <a:off x="1208608" y="1279616"/>
              <a:ext cx="1063838" cy="1222248"/>
            </a:xfrm>
            <a:prstGeom prst="rect">
              <a:avLst/>
            </a:prstGeom>
          </p:spPr>
        </p:pic>
      </p:grpSp>
      <p:pic>
        <p:nvPicPr>
          <p:cNvPr id="5122" name="Picture 2" descr="Chaptr : Une solution de micro-formation pour apprendre en 10 minutes – Une  solution de micro-formation pour apprendre en 10 minutes">
            <a:extLst>
              <a:ext uri="{FF2B5EF4-FFF2-40B4-BE49-F238E27FC236}">
                <a16:creationId xmlns:a16="http://schemas.microsoft.com/office/drawing/2014/main" id="{844A94E6-9FA4-486C-B02B-90E5C8FCAB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52239" y="4575906"/>
            <a:ext cx="600957" cy="21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910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3"/>
            <a:ext cx="5000085" cy="1260000"/>
          </a:xfrm>
        </p:spPr>
        <p:txBody>
          <a:bodyPr/>
          <a:lstStyle/>
          <a:p>
            <a:r>
              <a:rPr lang="fr-FR" dirty="0"/>
              <a:t>Notre action </a:t>
            </a:r>
            <a:br>
              <a:rPr lang="fr-FR" dirty="0"/>
            </a:br>
            <a:r>
              <a:rPr lang="fr-FR" dirty="0"/>
              <a:t>Banque des Territoires</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01</a:t>
            </a:r>
          </a:p>
        </p:txBody>
      </p:sp>
    </p:spTree>
    <p:extLst>
      <p:ext uri="{BB962C8B-B14F-4D97-AF65-F5344CB8AC3E}">
        <p14:creationId xmlns:p14="http://schemas.microsoft.com/office/powerpoint/2010/main" val="2035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92D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40</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SIMPLON</a:t>
            </a:r>
          </a:p>
        </p:txBody>
      </p:sp>
      <p:sp>
        <p:nvSpPr>
          <p:cNvPr id="11" name="ZoneTexte 10">
            <a:extLst>
              <a:ext uri="{FF2B5EF4-FFF2-40B4-BE49-F238E27FC236}">
                <a16:creationId xmlns:a16="http://schemas.microsoft.com/office/drawing/2014/main" id="{D9C243C2-ED98-4503-8E08-88FDEB4706C7}"/>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Frédéric Bardeau</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456449"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sp>
        <p:nvSpPr>
          <p:cNvPr id="20" name="Graphique 31">
            <a:extLst>
              <a:ext uri="{FF2B5EF4-FFF2-40B4-BE49-F238E27FC236}">
                <a16:creationId xmlns:a16="http://schemas.microsoft.com/office/drawing/2014/main" id="{1025D6B2-186E-4339-A6F6-BD0325E95976}"/>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954107"/>
          </a:xfrm>
          <a:prstGeom prst="rect">
            <a:avLst/>
          </a:prstGeom>
          <a:noFill/>
          <a:ln>
            <a:noFill/>
          </a:ln>
        </p:spPr>
        <p:txBody>
          <a:bodyPr wrap="square" rtlCol="0">
            <a:spAutoFit/>
          </a:bodyPr>
          <a:lstStyle/>
          <a:p>
            <a:pPr algn="just" defTabSz="456521"/>
            <a:r>
              <a:rPr lang="fr-FR" sz="1400" dirty="0">
                <a:solidFill>
                  <a:srgbClr val="000000"/>
                </a:solidFill>
              </a:rPr>
              <a:t>Simplon est un réseau de fabriques numériques et inclusives qui propose des formations techniques gratuites aux métiers du numérique, en France et à l’étranger.</a:t>
            </a: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53" name="Titre 2">
            <a:extLst>
              <a:ext uri="{FF2B5EF4-FFF2-40B4-BE49-F238E27FC236}">
                <a16:creationId xmlns:a16="http://schemas.microsoft.com/office/drawing/2014/main" id="{85247320-13CE-4A0E-9953-CABAE8C89201}"/>
              </a:ext>
            </a:extLst>
          </p:cNvPr>
          <p:cNvSpPr txBox="1">
            <a:spLocks/>
          </p:cNvSpPr>
          <p:nvPr/>
        </p:nvSpPr>
        <p:spPr>
          <a:xfrm>
            <a:off x="10771581" y="150125"/>
            <a:ext cx="1978910" cy="781352"/>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92D050"/>
                </a:solidFill>
              </a:rPr>
              <a:t>Formation pro.</a:t>
            </a:r>
          </a:p>
        </p:txBody>
      </p:sp>
      <p:sp>
        <p:nvSpPr>
          <p:cNvPr id="2" name="Ellipse 1">
            <a:extLst>
              <a:ext uri="{FF2B5EF4-FFF2-40B4-BE49-F238E27FC236}">
                <a16:creationId xmlns:a16="http://schemas.microsoft.com/office/drawing/2014/main" id="{248D5FA2-CCC8-4F22-92DE-A9E4BC41B70C}"/>
              </a:ext>
            </a:extLst>
          </p:cNvPr>
          <p:cNvSpPr/>
          <p:nvPr/>
        </p:nvSpPr>
        <p:spPr>
          <a:xfrm>
            <a:off x="781186"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2268135"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1835020"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078381" y="4303724"/>
            <a:ext cx="800979" cy="276999"/>
          </a:xfrm>
          <a:prstGeom prst="rect">
            <a:avLst/>
          </a:prstGeom>
          <a:noFill/>
        </p:spPr>
        <p:txBody>
          <a:bodyPr wrap="square" rtlCol="0">
            <a:spAutoFit/>
          </a:bodyPr>
          <a:lstStyle/>
          <a:p>
            <a:pPr algn="ctr"/>
            <a:r>
              <a:rPr lang="fr-FR" sz="1200" b="1" dirty="0">
                <a:solidFill>
                  <a:schemeClr val="bg1"/>
                </a:solidFill>
              </a:rPr>
              <a:t>2017</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582527" y="4297537"/>
            <a:ext cx="800979" cy="276999"/>
          </a:xfrm>
          <a:prstGeom prst="rect">
            <a:avLst/>
          </a:prstGeom>
          <a:noFill/>
        </p:spPr>
        <p:txBody>
          <a:bodyPr wrap="square" rtlCol="0">
            <a:spAutoFit/>
          </a:bodyPr>
          <a:lstStyle/>
          <a:p>
            <a:pPr algn="ctr"/>
            <a:r>
              <a:rPr lang="fr-FR" sz="1200" b="1" dirty="0">
                <a:solidFill>
                  <a:schemeClr val="bg1"/>
                </a:solidFill>
              </a:rPr>
              <a:t>2013</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400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20 M€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638" y="5460508"/>
            <a:ext cx="484892" cy="484892"/>
          </a:xfrm>
          <a:prstGeom prst="rect">
            <a:avLst/>
          </a:prstGeom>
        </p:spPr>
      </p:pic>
      <p:sp>
        <p:nvSpPr>
          <p:cNvPr id="27" name="ZoneTexte 26">
            <a:extLst>
              <a:ext uri="{FF2B5EF4-FFF2-40B4-BE49-F238E27FC236}">
                <a16:creationId xmlns:a16="http://schemas.microsoft.com/office/drawing/2014/main" id="{033070A8-79A7-4E43-9F09-C59EF4DFE561}"/>
              </a:ext>
            </a:extLst>
          </p:cNvPr>
          <p:cNvSpPr txBox="1"/>
          <p:nvPr/>
        </p:nvSpPr>
        <p:spPr>
          <a:xfrm>
            <a:off x="5382125" y="5485777"/>
            <a:ext cx="2721351"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2.250 k€</a:t>
            </a:r>
          </a:p>
        </p:txBody>
      </p:sp>
      <p:pic>
        <p:nvPicPr>
          <p:cNvPr id="28" name="Graphique 27" descr="Pièces avec un remplissage uni">
            <a:extLst>
              <a:ext uri="{FF2B5EF4-FFF2-40B4-BE49-F238E27FC236}">
                <a16:creationId xmlns:a16="http://schemas.microsoft.com/office/drawing/2014/main" id="{1F45EE41-0030-48F1-BF53-6D4A2D6402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9734" y="5398264"/>
            <a:ext cx="484044" cy="484044"/>
          </a:xfrm>
          <a:prstGeom prst="rect">
            <a:avLst/>
          </a:prstGeom>
        </p:spPr>
      </p:pic>
      <p:pic>
        <p:nvPicPr>
          <p:cNvPr id="39" name="Picture 8" descr="Simplon lève 12 millions d&amp;#39;euros auprès de son pool d&amp;#39;investisseurs -  Simplon.co - Fabriques labellisées Grande Ecole du Numérique - In Code We  Trust #frenchtech #ess #empowerment">
            <a:extLst>
              <a:ext uri="{FF2B5EF4-FFF2-40B4-BE49-F238E27FC236}">
                <a16:creationId xmlns:a16="http://schemas.microsoft.com/office/drawing/2014/main" id="{D319D82C-20E1-4278-B0E3-5CA0F78EA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3778" y="3186987"/>
            <a:ext cx="2338000" cy="600257"/>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A5EC3DB4-DAC1-4939-9A41-38F41F055EFD}"/>
              </a:ext>
            </a:extLst>
          </p:cNvPr>
          <p:cNvSpPr/>
          <p:nvPr/>
        </p:nvSpPr>
        <p:spPr>
          <a:xfrm>
            <a:off x="9158632" y="4811291"/>
            <a:ext cx="3089202" cy="701731"/>
          </a:xfrm>
          <a:prstGeom prst="rect">
            <a:avLst/>
          </a:prstGeom>
        </p:spPr>
        <p:txBody>
          <a:bodyPr wrap="square">
            <a:spAutoFit/>
          </a:bodyPr>
          <a:lstStyle/>
          <a:p>
            <a:pPr>
              <a:lnSpc>
                <a:spcPct val="90000"/>
              </a:lnSpc>
              <a:spcBef>
                <a:spcPct val="0"/>
              </a:spcBef>
              <a:spcAft>
                <a:spcPts val="600"/>
              </a:spcAft>
            </a:pPr>
            <a:r>
              <a:rPr lang="en-US" sz="2400" b="1" dirty="0">
                <a:solidFill>
                  <a:srgbClr val="E11484"/>
                </a:solidFill>
              </a:rPr>
              <a:t>66% </a:t>
            </a:r>
            <a:r>
              <a:rPr lang="en-US" sz="2000" dirty="0">
                <a:solidFill>
                  <a:srgbClr val="000000"/>
                </a:solidFill>
              </a:rPr>
              <a:t>de </a:t>
            </a:r>
            <a:r>
              <a:rPr lang="en-US" sz="2000" dirty="0" err="1">
                <a:solidFill>
                  <a:srgbClr val="000000"/>
                </a:solidFill>
              </a:rPr>
              <a:t>réinsertion</a:t>
            </a:r>
            <a:r>
              <a:rPr lang="en-US" sz="2000" dirty="0">
                <a:solidFill>
                  <a:srgbClr val="000000"/>
                </a:solidFill>
              </a:rPr>
              <a:t> </a:t>
            </a:r>
            <a:r>
              <a:rPr lang="en-US" sz="2000" dirty="0" err="1">
                <a:solidFill>
                  <a:srgbClr val="000000"/>
                </a:solidFill>
              </a:rPr>
              <a:t>professionnelle</a:t>
            </a:r>
            <a:endParaRPr lang="en-US" dirty="0">
              <a:solidFill>
                <a:srgbClr val="000000"/>
              </a:solidFill>
            </a:endParaRPr>
          </a:p>
        </p:txBody>
      </p:sp>
      <p:sp>
        <p:nvSpPr>
          <p:cNvPr id="57" name="Rectangle 56">
            <a:extLst>
              <a:ext uri="{FF2B5EF4-FFF2-40B4-BE49-F238E27FC236}">
                <a16:creationId xmlns:a16="http://schemas.microsoft.com/office/drawing/2014/main" id="{CAC506A7-F8DC-408E-8EFA-F6C7F1D0DBB1}"/>
              </a:ext>
            </a:extLst>
          </p:cNvPr>
          <p:cNvSpPr/>
          <p:nvPr/>
        </p:nvSpPr>
        <p:spPr>
          <a:xfrm>
            <a:off x="9158632" y="4064811"/>
            <a:ext cx="3421453" cy="535531"/>
          </a:xfrm>
          <a:prstGeom prst="rect">
            <a:avLst/>
          </a:prstGeom>
        </p:spPr>
        <p:txBody>
          <a:bodyPr wrap="square">
            <a:spAutoFit/>
          </a:bodyPr>
          <a:lstStyle/>
          <a:p>
            <a:pPr>
              <a:lnSpc>
                <a:spcPct val="90000"/>
              </a:lnSpc>
              <a:spcBef>
                <a:spcPct val="0"/>
              </a:spcBef>
              <a:spcAft>
                <a:spcPts val="600"/>
              </a:spcAft>
            </a:pPr>
            <a:r>
              <a:rPr lang="en-US" sz="2400" b="1" dirty="0">
                <a:solidFill>
                  <a:srgbClr val="C31F33"/>
                </a:solidFill>
              </a:rPr>
              <a:t>4.385</a:t>
            </a:r>
            <a:r>
              <a:rPr lang="en-US" sz="3200" dirty="0">
                <a:solidFill>
                  <a:schemeClr val="accent4">
                    <a:lumMod val="75000"/>
                  </a:schemeClr>
                </a:solidFill>
              </a:rPr>
              <a:t> </a:t>
            </a:r>
            <a:r>
              <a:rPr lang="en-US" sz="2000" dirty="0" err="1">
                <a:solidFill>
                  <a:srgbClr val="000000"/>
                </a:solidFill>
              </a:rPr>
              <a:t>personnes</a:t>
            </a:r>
            <a:r>
              <a:rPr lang="en-US" sz="2000" dirty="0">
                <a:solidFill>
                  <a:srgbClr val="000000"/>
                </a:solidFill>
              </a:rPr>
              <a:t> </a:t>
            </a:r>
            <a:r>
              <a:rPr lang="en-US" sz="2000" dirty="0" err="1">
                <a:solidFill>
                  <a:srgbClr val="000000"/>
                </a:solidFill>
              </a:rPr>
              <a:t>formées</a:t>
            </a:r>
            <a:endParaRPr lang="en-US" sz="1400" dirty="0">
              <a:solidFill>
                <a:srgbClr val="000000"/>
              </a:solidFill>
            </a:endParaRPr>
          </a:p>
        </p:txBody>
      </p:sp>
      <p:sp>
        <p:nvSpPr>
          <p:cNvPr id="58" name="Rectangle 57">
            <a:extLst>
              <a:ext uri="{FF2B5EF4-FFF2-40B4-BE49-F238E27FC236}">
                <a16:creationId xmlns:a16="http://schemas.microsoft.com/office/drawing/2014/main" id="{95F94E48-76D8-4FC1-ACB7-6F561672A488}"/>
              </a:ext>
            </a:extLst>
          </p:cNvPr>
          <p:cNvSpPr/>
          <p:nvPr/>
        </p:nvSpPr>
        <p:spPr>
          <a:xfrm>
            <a:off x="9139104" y="3301946"/>
            <a:ext cx="3766129" cy="535531"/>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C31F33"/>
                </a:solidFill>
                <a:effectLst/>
                <a:uLnTx/>
                <a:uFillTx/>
                <a:latin typeface="Arial" panose="020B0604020202020204"/>
                <a:ea typeface="+mn-ea"/>
                <a:cs typeface="+mn-cs"/>
              </a:rPr>
              <a:t>100.000</a:t>
            </a:r>
            <a:r>
              <a:rPr kumimoji="0" lang="en-US" sz="3200" b="0" i="0" u="none" strike="noStrike" kern="1200" cap="none" spc="0" normalizeH="0" baseline="0" noProof="0" dirty="0">
                <a:ln>
                  <a:noFill/>
                </a:ln>
                <a:solidFill>
                  <a:srgbClr val="C31F33"/>
                </a:solidFill>
                <a:effectLst/>
                <a:uLnTx/>
                <a:uFillTx/>
                <a:latin typeface="Arial" panose="020B0604020202020204"/>
                <a:ea typeface="+mn-ea"/>
                <a:cs typeface="+mn-cs"/>
              </a:rPr>
              <a:t> </a:t>
            </a:r>
            <a:r>
              <a:rPr lang="fr-FR" sz="2000" dirty="0">
                <a:solidFill>
                  <a:srgbClr val="000000"/>
                </a:solidFill>
              </a:rPr>
              <a:t>jours de formation</a:t>
            </a:r>
            <a:endParaRPr lang="fr-FR" dirty="0">
              <a:solidFill>
                <a:srgbClr val="000000"/>
              </a:solidFill>
            </a:endParaRPr>
          </a:p>
        </p:txBody>
      </p:sp>
      <p:pic>
        <p:nvPicPr>
          <p:cNvPr id="59" name="Image 58">
            <a:extLst>
              <a:ext uri="{FF2B5EF4-FFF2-40B4-BE49-F238E27FC236}">
                <a16:creationId xmlns:a16="http://schemas.microsoft.com/office/drawing/2014/main" id="{36EE39BF-7A67-4502-9F75-14ECC630AE73}"/>
              </a:ext>
            </a:extLst>
          </p:cNvPr>
          <p:cNvPicPr>
            <a:picLocks noChangeAspect="1"/>
          </p:cNvPicPr>
          <p:nvPr/>
        </p:nvPicPr>
        <p:blipFill>
          <a:blip r:embed="rId10"/>
          <a:stretch>
            <a:fillRect/>
          </a:stretch>
        </p:blipFill>
        <p:spPr>
          <a:xfrm>
            <a:off x="9534892" y="1945263"/>
            <a:ext cx="975494" cy="946758"/>
          </a:xfrm>
          <a:prstGeom prst="rect">
            <a:avLst/>
          </a:prstGeom>
        </p:spPr>
      </p:pic>
      <p:pic>
        <p:nvPicPr>
          <p:cNvPr id="60" name="Image 59">
            <a:extLst>
              <a:ext uri="{FF2B5EF4-FFF2-40B4-BE49-F238E27FC236}">
                <a16:creationId xmlns:a16="http://schemas.microsoft.com/office/drawing/2014/main" id="{7933AB1B-AA61-49CD-8BB4-CE05F3037EBE}"/>
              </a:ext>
            </a:extLst>
          </p:cNvPr>
          <p:cNvPicPr>
            <a:picLocks noChangeAspect="1"/>
          </p:cNvPicPr>
          <p:nvPr/>
        </p:nvPicPr>
        <p:blipFill>
          <a:blip r:embed="rId11"/>
          <a:stretch>
            <a:fillRect/>
          </a:stretch>
        </p:blipFill>
        <p:spPr>
          <a:xfrm>
            <a:off x="10692198" y="1945263"/>
            <a:ext cx="959568" cy="946758"/>
          </a:xfrm>
          <a:prstGeom prst="rect">
            <a:avLst/>
          </a:prstGeom>
        </p:spPr>
      </p:pic>
      <p:sp>
        <p:nvSpPr>
          <p:cNvPr id="61" name="Ellipse 60">
            <a:extLst>
              <a:ext uri="{FF2B5EF4-FFF2-40B4-BE49-F238E27FC236}">
                <a16:creationId xmlns:a16="http://schemas.microsoft.com/office/drawing/2014/main" id="{AE3A3D64-C4FF-4681-8AD5-5E98E6883DF9}"/>
              </a:ext>
            </a:extLst>
          </p:cNvPr>
          <p:cNvSpPr/>
          <p:nvPr/>
        </p:nvSpPr>
        <p:spPr>
          <a:xfrm>
            <a:off x="3634536" y="4224255"/>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3278B6D0-1333-4166-87E8-B73DDF06548E}"/>
              </a:ext>
            </a:extLst>
          </p:cNvPr>
          <p:cNvSpPr txBox="1"/>
          <p:nvPr/>
        </p:nvSpPr>
        <p:spPr>
          <a:xfrm>
            <a:off x="3144271" y="4617094"/>
            <a:ext cx="1423237" cy="523220"/>
          </a:xfrm>
          <a:prstGeom prst="rect">
            <a:avLst/>
          </a:prstGeom>
          <a:noFill/>
        </p:spPr>
        <p:txBody>
          <a:bodyPr wrap="square" rtlCol="0">
            <a:spAutoFit/>
          </a:bodyPr>
          <a:lstStyle/>
          <a:p>
            <a:pPr algn="ctr"/>
            <a:r>
              <a:rPr lang="fr-FR" sz="1400" dirty="0">
                <a:solidFill>
                  <a:srgbClr val="000000"/>
                </a:solidFill>
              </a:rPr>
              <a:t>Augmentation de Capital</a:t>
            </a:r>
            <a:endParaRPr lang="fr-FR" sz="1400" dirty="0">
              <a:solidFill>
                <a:srgbClr val="000000"/>
              </a:solidFill>
              <a:highlight>
                <a:srgbClr val="FFFF00"/>
              </a:highlight>
            </a:endParaRPr>
          </a:p>
        </p:txBody>
      </p:sp>
      <p:sp>
        <p:nvSpPr>
          <p:cNvPr id="63" name="ZoneTexte 62">
            <a:extLst>
              <a:ext uri="{FF2B5EF4-FFF2-40B4-BE49-F238E27FC236}">
                <a16:creationId xmlns:a16="http://schemas.microsoft.com/office/drawing/2014/main" id="{FA86863C-7AA7-4277-B3F3-67DB4E4986ED}"/>
              </a:ext>
            </a:extLst>
          </p:cNvPr>
          <p:cNvSpPr txBox="1"/>
          <p:nvPr/>
        </p:nvSpPr>
        <p:spPr>
          <a:xfrm>
            <a:off x="3444782" y="4303707"/>
            <a:ext cx="800979" cy="276999"/>
          </a:xfrm>
          <a:prstGeom prst="rect">
            <a:avLst/>
          </a:prstGeom>
          <a:noFill/>
        </p:spPr>
        <p:txBody>
          <a:bodyPr wrap="square" rtlCol="0">
            <a:spAutoFit/>
          </a:bodyPr>
          <a:lstStyle/>
          <a:p>
            <a:pPr algn="ctr"/>
            <a:r>
              <a:rPr lang="fr-FR" sz="1200" b="1" dirty="0">
                <a:solidFill>
                  <a:schemeClr val="bg1"/>
                </a:solidFill>
              </a:rPr>
              <a:t>2019</a:t>
            </a:r>
            <a:endParaRPr lang="fr-FR" sz="1600" b="1" dirty="0">
              <a:solidFill>
                <a:schemeClr val="bg1"/>
              </a:solidFill>
            </a:endParaRPr>
          </a:p>
        </p:txBody>
      </p:sp>
      <p:sp>
        <p:nvSpPr>
          <p:cNvPr id="40" name="Espace réservé du pied de page 2">
            <a:extLst>
              <a:ext uri="{FF2B5EF4-FFF2-40B4-BE49-F238E27FC236}">
                <a16:creationId xmlns:a16="http://schemas.microsoft.com/office/drawing/2014/main" id="{902907AD-CC2A-4862-955D-A61463212DB9}"/>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38" name="Graphique 37" descr="Toque d'étudiant avec un remplissage uni">
            <a:extLst>
              <a:ext uri="{FF2B5EF4-FFF2-40B4-BE49-F238E27FC236}">
                <a16:creationId xmlns:a16="http://schemas.microsoft.com/office/drawing/2014/main" id="{56DCD25A-4D57-4C04-B42B-B9DD4C77750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552" y="3180569"/>
            <a:ext cx="563793" cy="563793"/>
          </a:xfrm>
          <a:prstGeom prst="rect">
            <a:avLst/>
          </a:prstGeom>
        </p:spPr>
      </p:pic>
      <p:pic>
        <p:nvPicPr>
          <p:cNvPr id="41" name="Picture 2" descr="Action « Cœur de Ville » - Implantaction">
            <a:extLst>
              <a:ext uri="{FF2B5EF4-FFF2-40B4-BE49-F238E27FC236}">
                <a16:creationId xmlns:a16="http://schemas.microsoft.com/office/drawing/2014/main" id="{38401358-CB1F-45C3-8187-6894B18D55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5875" y="116416"/>
            <a:ext cx="1109185" cy="77054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Le Contrat de ville - Cluses Arve &amp; montagnes">
            <a:extLst>
              <a:ext uri="{FF2B5EF4-FFF2-40B4-BE49-F238E27FC236}">
                <a16:creationId xmlns:a16="http://schemas.microsoft.com/office/drawing/2014/main" id="{5BACBE4F-D253-494E-BC2A-97889B351D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8090" y="161486"/>
            <a:ext cx="1360816" cy="68040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Accélération du programme « Territoires d’Industrie » : la ...">
            <a:extLst>
              <a:ext uri="{FF2B5EF4-FFF2-40B4-BE49-F238E27FC236}">
                <a16:creationId xmlns:a16="http://schemas.microsoft.com/office/drawing/2014/main" id="{49F0B5A7-0495-4AE5-855A-EBD1608DAF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65090" y="276910"/>
            <a:ext cx="1306951" cy="464901"/>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que 44" descr="Homme ouvrier du bâtiment avec un remplissage uni">
            <a:extLst>
              <a:ext uri="{FF2B5EF4-FFF2-40B4-BE49-F238E27FC236}">
                <a16:creationId xmlns:a16="http://schemas.microsoft.com/office/drawing/2014/main" id="{BF26CDF5-B6DB-4272-8289-6F3D086F59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3693649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92D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41</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CFA DE LA GASTRONOMIE</a:t>
            </a:r>
          </a:p>
        </p:txBody>
      </p:sp>
      <p:sp>
        <p:nvSpPr>
          <p:cNvPr id="11" name="ZoneTexte 10">
            <a:extLst>
              <a:ext uri="{FF2B5EF4-FFF2-40B4-BE49-F238E27FC236}">
                <a16:creationId xmlns:a16="http://schemas.microsoft.com/office/drawing/2014/main" id="{D9C243C2-ED98-4503-8E08-88FDEB4706C7}"/>
              </a:ext>
            </a:extLst>
          </p:cNvPr>
          <p:cNvSpPr txBox="1"/>
          <p:nvPr/>
        </p:nvSpPr>
        <p:spPr>
          <a:xfrm>
            <a:off x="1454223" y="3093599"/>
            <a:ext cx="4025900" cy="738664"/>
          </a:xfrm>
          <a:prstGeom prst="rect">
            <a:avLst/>
          </a:prstGeom>
          <a:noFill/>
        </p:spPr>
        <p:txBody>
          <a:bodyPr wrap="square" rtlCol="0">
            <a:spAutoFit/>
          </a:bodyPr>
          <a:lstStyle/>
          <a:p>
            <a:r>
              <a:rPr lang="fr-FR" sz="1400" dirty="0">
                <a:solidFill>
                  <a:srgbClr val="000000"/>
                </a:solidFill>
              </a:rPr>
              <a:t>Forme Juridique : Association</a:t>
            </a:r>
          </a:p>
          <a:p>
            <a:r>
              <a:rPr lang="fr-FR" sz="1400" dirty="0">
                <a:solidFill>
                  <a:srgbClr val="000000"/>
                </a:solidFill>
              </a:rPr>
              <a:t>Territoire : AURA</a:t>
            </a:r>
          </a:p>
          <a:p>
            <a:r>
              <a:rPr lang="fr-FR" sz="1400" dirty="0">
                <a:solidFill>
                  <a:srgbClr val="000000"/>
                </a:solidFill>
              </a:rPr>
              <a:t>Dirigeant : Corentin Rémond</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sp>
        <p:nvSpPr>
          <p:cNvPr id="20" name="Graphique 31">
            <a:extLst>
              <a:ext uri="{FF2B5EF4-FFF2-40B4-BE49-F238E27FC236}">
                <a16:creationId xmlns:a16="http://schemas.microsoft.com/office/drawing/2014/main" id="{1025D6B2-186E-4339-A6F6-BD0325E95976}"/>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defTabSz="456521"/>
            <a:r>
              <a:rPr lang="fr-FR" sz="1400" dirty="0">
                <a:solidFill>
                  <a:srgbClr val="000000"/>
                </a:solidFill>
              </a:rPr>
              <a:t>Le CFA de la Gastronomie de Marcy l’Etoile a pour projet de former chaque année près de 350 apprentis aux métiers de la haute-gastronomie pour limiter les ruptures de parcours dans cette filière.</a:t>
            </a:r>
            <a:endParaRPr lang="fr-FR" sz="1600" dirty="0">
              <a:solidFill>
                <a:srgbClr val="E3000B"/>
              </a:solidFill>
            </a:endParaRP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PREVISIONNELS</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53" name="Titre 2">
            <a:extLst>
              <a:ext uri="{FF2B5EF4-FFF2-40B4-BE49-F238E27FC236}">
                <a16:creationId xmlns:a16="http://schemas.microsoft.com/office/drawing/2014/main" id="{85247320-13CE-4A0E-9953-CABAE8C89201}"/>
              </a:ext>
            </a:extLst>
          </p:cNvPr>
          <p:cNvSpPr txBox="1">
            <a:spLocks/>
          </p:cNvSpPr>
          <p:nvPr/>
        </p:nvSpPr>
        <p:spPr>
          <a:xfrm>
            <a:off x="10771581" y="150125"/>
            <a:ext cx="1978910" cy="781352"/>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92D050"/>
                </a:solidFill>
              </a:rPr>
              <a:t>Formation pro.</a:t>
            </a:r>
          </a:p>
        </p:txBody>
      </p:sp>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2020</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NA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NA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638" y="5460508"/>
            <a:ext cx="484892" cy="484892"/>
          </a:xfrm>
          <a:prstGeom prst="rect">
            <a:avLst/>
          </a:prstGeom>
        </p:spPr>
      </p:pic>
      <p:pic>
        <p:nvPicPr>
          <p:cNvPr id="27" name="Image 26">
            <a:extLst>
              <a:ext uri="{FF2B5EF4-FFF2-40B4-BE49-F238E27FC236}">
                <a16:creationId xmlns:a16="http://schemas.microsoft.com/office/drawing/2014/main" id="{CE4FA212-E4D8-4D90-9C22-20D5F90238BF}"/>
              </a:ext>
            </a:extLst>
          </p:cNvPr>
          <p:cNvPicPr>
            <a:picLocks noChangeAspect="1"/>
          </p:cNvPicPr>
          <p:nvPr/>
        </p:nvPicPr>
        <p:blipFill>
          <a:blip r:embed="rId7"/>
          <a:stretch>
            <a:fillRect/>
          </a:stretch>
        </p:blipFill>
        <p:spPr>
          <a:xfrm>
            <a:off x="9534892" y="1945263"/>
            <a:ext cx="975494" cy="946758"/>
          </a:xfrm>
          <a:prstGeom prst="rect">
            <a:avLst/>
          </a:prstGeom>
        </p:spPr>
      </p:pic>
      <p:pic>
        <p:nvPicPr>
          <p:cNvPr id="29" name="Image 28">
            <a:extLst>
              <a:ext uri="{FF2B5EF4-FFF2-40B4-BE49-F238E27FC236}">
                <a16:creationId xmlns:a16="http://schemas.microsoft.com/office/drawing/2014/main" id="{C63D73DD-C0CC-45CA-A317-A87660E86F57}"/>
              </a:ext>
            </a:extLst>
          </p:cNvPr>
          <p:cNvPicPr>
            <a:picLocks noChangeAspect="1"/>
          </p:cNvPicPr>
          <p:nvPr/>
        </p:nvPicPr>
        <p:blipFill>
          <a:blip r:embed="rId8"/>
          <a:stretch>
            <a:fillRect/>
          </a:stretch>
        </p:blipFill>
        <p:spPr>
          <a:xfrm>
            <a:off x="10563808" y="1949804"/>
            <a:ext cx="963535" cy="946758"/>
          </a:xfrm>
          <a:prstGeom prst="rect">
            <a:avLst/>
          </a:prstGeom>
        </p:spPr>
      </p:pic>
      <p:sp>
        <p:nvSpPr>
          <p:cNvPr id="30" name="Rectangle 29">
            <a:extLst>
              <a:ext uri="{FF2B5EF4-FFF2-40B4-BE49-F238E27FC236}">
                <a16:creationId xmlns:a16="http://schemas.microsoft.com/office/drawing/2014/main" id="{3A147120-D217-4C31-A027-3CDB4CBC8AB1}"/>
              </a:ext>
            </a:extLst>
          </p:cNvPr>
          <p:cNvSpPr/>
          <p:nvPr/>
        </p:nvSpPr>
        <p:spPr>
          <a:xfrm>
            <a:off x="8984361" y="3298397"/>
            <a:ext cx="3766129" cy="535531"/>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C31F33"/>
                </a:solidFill>
                <a:effectLst/>
                <a:uLnTx/>
                <a:uFillTx/>
                <a:latin typeface="Arial" panose="020B0604020202020204"/>
                <a:ea typeface="+mn-ea"/>
                <a:cs typeface="+mn-cs"/>
              </a:rPr>
              <a:t>350</a:t>
            </a:r>
            <a:r>
              <a:rPr kumimoji="0" lang="en-US" sz="3200" b="0" i="0" u="none" strike="noStrike" kern="1200" cap="none" spc="0" normalizeH="0" baseline="0" noProof="0" dirty="0">
                <a:ln>
                  <a:noFill/>
                </a:ln>
                <a:solidFill>
                  <a:srgbClr val="C31F33"/>
                </a:solidFill>
                <a:effectLst/>
                <a:uLnTx/>
                <a:uFillTx/>
                <a:latin typeface="Arial" panose="020B0604020202020204"/>
                <a:ea typeface="+mn-ea"/>
                <a:cs typeface="+mn-cs"/>
              </a:rPr>
              <a:t> </a:t>
            </a:r>
            <a:r>
              <a:rPr kumimoji="0" lang="fr-FR" sz="2000" b="0" i="0" u="none" strike="noStrike" kern="1200" cap="none" spc="0" normalizeH="0" baseline="0" noProof="0" dirty="0">
                <a:ln>
                  <a:noFill/>
                </a:ln>
                <a:solidFill>
                  <a:srgbClr val="000000"/>
                </a:solidFill>
                <a:effectLst/>
                <a:uLnTx/>
                <a:uFillTx/>
                <a:latin typeface="Arial" panose="020B0604020202020204"/>
                <a:ea typeface="+mn-ea"/>
                <a:cs typeface="+mn-cs"/>
              </a:rPr>
              <a:t>apprentis formés par an</a:t>
            </a:r>
            <a:endParaRPr lang="fr-FR" dirty="0">
              <a:solidFill>
                <a:srgbClr val="000000"/>
              </a:solidFill>
            </a:endParaRPr>
          </a:p>
        </p:txBody>
      </p:sp>
      <p:sp>
        <p:nvSpPr>
          <p:cNvPr id="31" name="Rectangle 30">
            <a:extLst>
              <a:ext uri="{FF2B5EF4-FFF2-40B4-BE49-F238E27FC236}">
                <a16:creationId xmlns:a16="http://schemas.microsoft.com/office/drawing/2014/main" id="{8FE6C44D-5288-4A58-82F5-4DD1147B3D14}"/>
              </a:ext>
            </a:extLst>
          </p:cNvPr>
          <p:cNvSpPr/>
          <p:nvPr/>
        </p:nvSpPr>
        <p:spPr>
          <a:xfrm>
            <a:off x="8984361" y="4071248"/>
            <a:ext cx="3512439" cy="923330"/>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kumimoji="0" lang="fr-FR" sz="2000" i="0" u="none" strike="noStrike" kern="1200" cap="none" spc="0" normalizeH="0" baseline="0" noProof="0" dirty="0">
                <a:ln>
                  <a:noFill/>
                </a:ln>
                <a:solidFill>
                  <a:srgbClr val="8F1838"/>
                </a:solidFill>
                <a:effectLst/>
                <a:uLnTx/>
                <a:uFillTx/>
                <a:latin typeface="Arial" panose="020B0604020202020204"/>
                <a:ea typeface="+mn-ea"/>
                <a:cs typeface="+mn-cs"/>
              </a:rPr>
              <a:t>Réduire le taux de rupture des contrats d’apprentissage dans la filière restauration</a:t>
            </a:r>
            <a:endParaRPr lang="fr-FR" sz="1600" dirty="0">
              <a:solidFill>
                <a:srgbClr val="000000"/>
              </a:solidFill>
            </a:endParaRPr>
          </a:p>
        </p:txBody>
      </p:sp>
      <p:sp>
        <p:nvSpPr>
          <p:cNvPr id="32" name="ZoneTexte 31">
            <a:extLst>
              <a:ext uri="{FF2B5EF4-FFF2-40B4-BE49-F238E27FC236}">
                <a16:creationId xmlns:a16="http://schemas.microsoft.com/office/drawing/2014/main" id="{D0A063C3-E0D3-4C8F-AAD6-00203DC42B28}"/>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250 k€</a:t>
            </a:r>
          </a:p>
        </p:txBody>
      </p:sp>
      <p:pic>
        <p:nvPicPr>
          <p:cNvPr id="35" name="Graphique 34" descr="Pièces avec un remplissage uni">
            <a:extLst>
              <a:ext uri="{FF2B5EF4-FFF2-40B4-BE49-F238E27FC236}">
                <a16:creationId xmlns:a16="http://schemas.microsoft.com/office/drawing/2014/main" id="{C0780A86-F925-48A2-900C-DF182E2BF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59734" y="5398264"/>
            <a:ext cx="484044" cy="484044"/>
          </a:xfrm>
          <a:prstGeom prst="rect">
            <a:avLst/>
          </a:prstGeom>
        </p:spPr>
      </p:pic>
      <p:pic>
        <p:nvPicPr>
          <p:cNvPr id="38" name="Image 37">
            <a:extLst>
              <a:ext uri="{FF2B5EF4-FFF2-40B4-BE49-F238E27FC236}">
                <a16:creationId xmlns:a16="http://schemas.microsoft.com/office/drawing/2014/main" id="{75D89E0E-9A1D-48C3-9108-6F98D16087AB}"/>
              </a:ext>
            </a:extLst>
          </p:cNvPr>
          <p:cNvPicPr>
            <a:picLocks noChangeAspect="1"/>
          </p:cNvPicPr>
          <p:nvPr/>
        </p:nvPicPr>
        <p:blipFill>
          <a:blip r:embed="rId11"/>
          <a:stretch>
            <a:fillRect/>
          </a:stretch>
        </p:blipFill>
        <p:spPr>
          <a:xfrm>
            <a:off x="5382125" y="3199272"/>
            <a:ext cx="2195372" cy="733780"/>
          </a:xfrm>
          <a:prstGeom prst="rect">
            <a:avLst/>
          </a:prstGeom>
        </p:spPr>
      </p:pic>
      <p:sp>
        <p:nvSpPr>
          <p:cNvPr id="40" name="Espace réservé du pied de page 2">
            <a:extLst>
              <a:ext uri="{FF2B5EF4-FFF2-40B4-BE49-F238E27FC236}">
                <a16:creationId xmlns:a16="http://schemas.microsoft.com/office/drawing/2014/main" id="{CF566B03-C656-4FD4-822C-9344475D69B5}"/>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39" name="Graphique 38" descr="Toque d'étudiant avec un remplissage uni">
            <a:extLst>
              <a:ext uri="{FF2B5EF4-FFF2-40B4-BE49-F238E27FC236}">
                <a16:creationId xmlns:a16="http://schemas.microsoft.com/office/drawing/2014/main" id="{A366FD5C-2F31-42A0-ACF5-5085E60A15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552" y="3180569"/>
            <a:ext cx="563793" cy="563793"/>
          </a:xfrm>
          <a:prstGeom prst="rect">
            <a:avLst/>
          </a:prstGeom>
        </p:spPr>
      </p:pic>
      <p:pic>
        <p:nvPicPr>
          <p:cNvPr id="41" name="Graphique 40" descr="Homme ouvrier du bâtiment avec un remplissage uni">
            <a:extLst>
              <a:ext uri="{FF2B5EF4-FFF2-40B4-BE49-F238E27FC236}">
                <a16:creationId xmlns:a16="http://schemas.microsoft.com/office/drawing/2014/main" id="{CACEA436-33FD-4317-BF9B-014343907F3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3533495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Connecteur droit 55">
            <a:extLst>
              <a:ext uri="{FF2B5EF4-FFF2-40B4-BE49-F238E27FC236}">
                <a16:creationId xmlns:a16="http://schemas.microsoft.com/office/drawing/2014/main" id="{D193A9AC-71D9-4136-82C9-E9C7B9440D40}"/>
              </a:ext>
            </a:extLst>
          </p:cNvPr>
          <p:cNvCxnSpPr>
            <a:cxnSpLocks/>
          </p:cNvCxnSpPr>
          <p:nvPr/>
        </p:nvCxnSpPr>
        <p:spPr>
          <a:xfrm flipV="1">
            <a:off x="671527" y="4415120"/>
            <a:ext cx="3698726" cy="1625"/>
          </a:xfrm>
          <a:prstGeom prst="line">
            <a:avLst/>
          </a:prstGeom>
          <a:ln w="63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25A848E7-3975-487D-84A5-A06CA8BDAF50}"/>
              </a:ext>
            </a:extLst>
          </p:cNvPr>
          <p:cNvSpPr/>
          <p:nvPr/>
        </p:nvSpPr>
        <p:spPr>
          <a:xfrm rot="11466527">
            <a:off x="10567623" y="-930879"/>
            <a:ext cx="2430579" cy="2332611"/>
          </a:xfrm>
          <a:prstGeom prst="arc">
            <a:avLst>
              <a:gd name="adj1" fmla="val 12161543"/>
              <a:gd name="adj2" fmla="val 0"/>
            </a:avLst>
          </a:prstGeom>
          <a:ln w="19050">
            <a:solidFill>
              <a:srgbClr val="92D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7" name="Espace réservé du numéro de diapositive 16">
            <a:extLst>
              <a:ext uri="{FF2B5EF4-FFF2-40B4-BE49-F238E27FC236}">
                <a16:creationId xmlns:a16="http://schemas.microsoft.com/office/drawing/2014/main" id="{757A88F7-5561-4311-A568-E0586124D0A2}"/>
              </a:ext>
            </a:extLst>
          </p:cNvPr>
          <p:cNvSpPr>
            <a:spLocks noGrp="1"/>
          </p:cNvSpPr>
          <p:nvPr>
            <p:ph type="sldNum" sz="quarter" idx="12"/>
          </p:nvPr>
        </p:nvSpPr>
        <p:spPr/>
        <p:txBody>
          <a:bodyPr/>
          <a:lstStyle/>
          <a:p>
            <a:fld id="{FF67EF60-D3B0-409C-88CD-C39F952AE724}" type="slidenum">
              <a:rPr lang="fr-FR" smtClean="0"/>
              <a:pPr/>
              <a:t>42</a:t>
            </a:fld>
            <a:endParaRPr lang="fr-FR"/>
          </a:p>
        </p:txBody>
      </p:sp>
      <p:sp>
        <p:nvSpPr>
          <p:cNvPr id="3" name="Titre 2">
            <a:extLst>
              <a:ext uri="{FF2B5EF4-FFF2-40B4-BE49-F238E27FC236}">
                <a16:creationId xmlns:a16="http://schemas.microsoft.com/office/drawing/2014/main" id="{74766922-1875-4F85-B699-C5AF52FD6BF7}"/>
              </a:ext>
            </a:extLst>
          </p:cNvPr>
          <p:cNvSpPr>
            <a:spLocks noGrp="1"/>
          </p:cNvSpPr>
          <p:nvPr>
            <p:ph type="title"/>
          </p:nvPr>
        </p:nvSpPr>
        <p:spPr>
          <a:xfrm>
            <a:off x="446177" y="317364"/>
            <a:ext cx="10696575" cy="468000"/>
          </a:xfrm>
        </p:spPr>
        <p:txBody>
          <a:bodyPr/>
          <a:lstStyle/>
          <a:p>
            <a:r>
              <a:rPr lang="fr-FR" dirty="0"/>
              <a:t>FUTUR COMPOSE [DOKKI]</a:t>
            </a:r>
          </a:p>
        </p:txBody>
      </p:sp>
      <p:sp>
        <p:nvSpPr>
          <p:cNvPr id="11" name="ZoneTexte 10">
            <a:extLst>
              <a:ext uri="{FF2B5EF4-FFF2-40B4-BE49-F238E27FC236}">
                <a16:creationId xmlns:a16="http://schemas.microsoft.com/office/drawing/2014/main" id="{D9C243C2-ED98-4503-8E08-88FDEB4706C7}"/>
              </a:ext>
            </a:extLst>
          </p:cNvPr>
          <p:cNvSpPr txBox="1"/>
          <p:nvPr/>
        </p:nvSpPr>
        <p:spPr>
          <a:xfrm>
            <a:off x="1454223" y="3093599"/>
            <a:ext cx="3232077" cy="738664"/>
          </a:xfrm>
          <a:prstGeom prst="rect">
            <a:avLst/>
          </a:prstGeom>
          <a:noFill/>
        </p:spPr>
        <p:txBody>
          <a:bodyPr wrap="square" rtlCol="0">
            <a:spAutoFit/>
          </a:bodyPr>
          <a:lstStyle/>
          <a:p>
            <a:r>
              <a:rPr lang="fr-FR" sz="1400" dirty="0">
                <a:solidFill>
                  <a:srgbClr val="000000"/>
                </a:solidFill>
              </a:rPr>
              <a:t>Forme Juridique : SAS</a:t>
            </a:r>
          </a:p>
          <a:p>
            <a:r>
              <a:rPr lang="fr-FR" sz="1400" dirty="0">
                <a:solidFill>
                  <a:srgbClr val="000000"/>
                </a:solidFill>
              </a:rPr>
              <a:t>Territoire : France entière</a:t>
            </a:r>
          </a:p>
          <a:p>
            <a:r>
              <a:rPr lang="fr-FR" sz="1400" dirty="0">
                <a:solidFill>
                  <a:srgbClr val="000000"/>
                </a:solidFill>
              </a:rPr>
              <a:t>Dirigeant : Willy Leloutre-Got</a:t>
            </a:r>
          </a:p>
        </p:txBody>
      </p:sp>
      <p:sp>
        <p:nvSpPr>
          <p:cNvPr id="15" name="ZoneTexte 14">
            <a:extLst>
              <a:ext uri="{FF2B5EF4-FFF2-40B4-BE49-F238E27FC236}">
                <a16:creationId xmlns:a16="http://schemas.microsoft.com/office/drawing/2014/main" id="{85576613-E1B5-40FD-BB3A-BB474070E7D8}"/>
              </a:ext>
            </a:extLst>
          </p:cNvPr>
          <p:cNvSpPr txBox="1"/>
          <p:nvPr/>
        </p:nvSpPr>
        <p:spPr>
          <a:xfrm>
            <a:off x="1189874" y="4620792"/>
            <a:ext cx="1045119" cy="307777"/>
          </a:xfrm>
          <a:prstGeom prst="rect">
            <a:avLst/>
          </a:prstGeom>
          <a:noFill/>
        </p:spPr>
        <p:txBody>
          <a:bodyPr wrap="square" rtlCol="0">
            <a:spAutoFit/>
          </a:bodyPr>
          <a:lstStyle/>
          <a:p>
            <a:pPr algn="ctr"/>
            <a:r>
              <a:rPr lang="fr-FR" sz="1400" dirty="0">
                <a:solidFill>
                  <a:srgbClr val="000000"/>
                </a:solidFill>
              </a:rPr>
              <a:t>Création</a:t>
            </a:r>
            <a:endParaRPr lang="fr-FR" sz="1400" dirty="0">
              <a:solidFill>
                <a:srgbClr val="000000"/>
              </a:solidFill>
              <a:highlight>
                <a:srgbClr val="FFFF00"/>
              </a:highlight>
            </a:endParaRPr>
          </a:p>
        </p:txBody>
      </p:sp>
      <p:sp>
        <p:nvSpPr>
          <p:cNvPr id="20" name="Graphique 31">
            <a:extLst>
              <a:ext uri="{FF2B5EF4-FFF2-40B4-BE49-F238E27FC236}">
                <a16:creationId xmlns:a16="http://schemas.microsoft.com/office/drawing/2014/main" id="{1025D6B2-186E-4339-A6F6-BD0325E95976}"/>
              </a:ext>
            </a:extLst>
          </p:cNvPr>
          <p:cNvSpPr/>
          <p:nvPr/>
        </p:nvSpPr>
        <p:spPr>
          <a:xfrm rot="1768942">
            <a:off x="5005558" y="1848800"/>
            <a:ext cx="2938760" cy="3268225"/>
          </a:xfrm>
          <a:custGeom>
            <a:avLst/>
            <a:gdLst>
              <a:gd name="connsiteX0" fmla="*/ 1420169 w 2840500"/>
              <a:gd name="connsiteY0" fmla="*/ 3197499 h 3197498"/>
              <a:gd name="connsiteX1" fmla="*/ 1420169 w 2840500"/>
              <a:gd name="connsiteY1" fmla="*/ 3197499 h 3197498"/>
              <a:gd name="connsiteX2" fmla="*/ 1275051 w 2840500"/>
              <a:gd name="connsiteY2" fmla="*/ 3156760 h 3197498"/>
              <a:gd name="connsiteX3" fmla="*/ 155862 w 2840500"/>
              <a:gd name="connsiteY3" fmla="*/ 2510228 h 3197498"/>
              <a:gd name="connsiteX4" fmla="*/ 1 w 2840500"/>
              <a:gd name="connsiteY4" fmla="*/ 2256016 h 3197498"/>
              <a:gd name="connsiteX5" fmla="*/ 1 w 2840500"/>
              <a:gd name="connsiteY5" fmla="*/ 941036 h 3197498"/>
              <a:gd name="connsiteX6" fmla="*/ 162780 w 2840500"/>
              <a:gd name="connsiteY6" fmla="*/ 683482 h 3197498"/>
              <a:gd name="connsiteX7" fmla="*/ 1267319 w 2840500"/>
              <a:gd name="connsiteY7" fmla="*/ 44529 h 3197498"/>
              <a:gd name="connsiteX8" fmla="*/ 1573018 w 2840500"/>
              <a:gd name="connsiteY8" fmla="*/ 44529 h 3197498"/>
              <a:gd name="connsiteX9" fmla="*/ 2677720 w 2840500"/>
              <a:gd name="connsiteY9" fmla="*/ 683482 h 3197498"/>
              <a:gd name="connsiteX10" fmla="*/ 2840499 w 2840500"/>
              <a:gd name="connsiteY10" fmla="*/ 941036 h 3197498"/>
              <a:gd name="connsiteX11" fmla="*/ 2840499 w 2840500"/>
              <a:gd name="connsiteY11" fmla="*/ 2256016 h 3197498"/>
              <a:gd name="connsiteX12" fmla="*/ 2684719 w 2840500"/>
              <a:gd name="connsiteY12" fmla="*/ 2510228 h 3197498"/>
              <a:gd name="connsiteX13" fmla="*/ 1564798 w 2840500"/>
              <a:gd name="connsiteY13" fmla="*/ 3157412 h 3197498"/>
              <a:gd name="connsiteX14" fmla="*/ 1420413 w 2840500"/>
              <a:gd name="connsiteY14" fmla="*/ 3197499 h 3197498"/>
              <a:gd name="connsiteX15" fmla="*/ 1420169 w 2840500"/>
              <a:gd name="connsiteY15" fmla="*/ 92356 h 3197498"/>
              <a:gd name="connsiteX16" fmla="*/ 1316234 w 2840500"/>
              <a:gd name="connsiteY16" fmla="*/ 122748 h 3197498"/>
              <a:gd name="connsiteX17" fmla="*/ 1314362 w 2840500"/>
              <a:gd name="connsiteY17" fmla="*/ 123889 h 3197498"/>
              <a:gd name="connsiteX18" fmla="*/ 205266 w 2840500"/>
              <a:gd name="connsiteY18" fmla="*/ 765368 h 3197498"/>
              <a:gd name="connsiteX19" fmla="*/ 203475 w 2840500"/>
              <a:gd name="connsiteY19" fmla="*/ 765939 h 3197498"/>
              <a:gd name="connsiteX20" fmla="*/ 92215 w 2840500"/>
              <a:gd name="connsiteY20" fmla="*/ 940710 h 3197498"/>
              <a:gd name="connsiteX21" fmla="*/ 92215 w 2840500"/>
              <a:gd name="connsiteY21" fmla="*/ 2256016 h 3197498"/>
              <a:gd name="connsiteX22" fmla="*/ 198429 w 2840500"/>
              <a:gd name="connsiteY22" fmla="*/ 2428098 h 3197498"/>
              <a:gd name="connsiteX23" fmla="*/ 200789 w 2840500"/>
              <a:gd name="connsiteY23" fmla="*/ 2429402 h 3197498"/>
              <a:gd name="connsiteX24" fmla="*/ 1321606 w 2840500"/>
              <a:gd name="connsiteY24" fmla="*/ 3077155 h 3197498"/>
              <a:gd name="connsiteX25" fmla="*/ 1518080 w 2840500"/>
              <a:gd name="connsiteY25" fmla="*/ 3077563 h 3197498"/>
              <a:gd name="connsiteX26" fmla="*/ 2641908 w 2840500"/>
              <a:gd name="connsiteY26" fmla="*/ 2428098 h 3197498"/>
              <a:gd name="connsiteX27" fmla="*/ 2747715 w 2840500"/>
              <a:gd name="connsiteY27" fmla="*/ 2255690 h 3197498"/>
              <a:gd name="connsiteX28" fmla="*/ 2747715 w 2840500"/>
              <a:gd name="connsiteY28" fmla="*/ 941036 h 3197498"/>
              <a:gd name="connsiteX29" fmla="*/ 2637025 w 2840500"/>
              <a:gd name="connsiteY29" fmla="*/ 765939 h 3197498"/>
              <a:gd name="connsiteX30" fmla="*/ 2633444 w 2840500"/>
              <a:gd name="connsiteY30" fmla="*/ 764065 h 3197498"/>
              <a:gd name="connsiteX31" fmla="*/ 1524103 w 2840500"/>
              <a:gd name="connsiteY31" fmla="*/ 122748 h 3197498"/>
              <a:gd name="connsiteX32" fmla="*/ 1420169 w 2840500"/>
              <a:gd name="connsiteY32" fmla="*/ 92356 h 319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40500" h="3197498">
                <a:moveTo>
                  <a:pt x="1420169" y="3197499"/>
                </a:moveTo>
                <a:lnTo>
                  <a:pt x="1420169" y="3197499"/>
                </a:lnTo>
                <a:cubicBezTo>
                  <a:pt x="1369023" y="3197206"/>
                  <a:pt x="1318896" y="3183134"/>
                  <a:pt x="1275051" y="3156760"/>
                </a:cubicBezTo>
                <a:lnTo>
                  <a:pt x="155862" y="2510228"/>
                </a:lnTo>
                <a:cubicBezTo>
                  <a:pt x="60041" y="2461847"/>
                  <a:pt x="-285" y="2363453"/>
                  <a:pt x="1" y="2256016"/>
                </a:cubicBezTo>
                <a:lnTo>
                  <a:pt x="1" y="941036"/>
                </a:lnTo>
                <a:cubicBezTo>
                  <a:pt x="318" y="831007"/>
                  <a:pt x="63593" y="730889"/>
                  <a:pt x="162780" y="683482"/>
                </a:cubicBezTo>
                <a:lnTo>
                  <a:pt x="1267319" y="44529"/>
                </a:lnTo>
                <a:cubicBezTo>
                  <a:pt x="1360591" y="-14843"/>
                  <a:pt x="1479746" y="-14843"/>
                  <a:pt x="1573018" y="44529"/>
                </a:cubicBezTo>
                <a:lnTo>
                  <a:pt x="2677720" y="683482"/>
                </a:lnTo>
                <a:cubicBezTo>
                  <a:pt x="2776910" y="730889"/>
                  <a:pt x="2840182" y="831007"/>
                  <a:pt x="2840499" y="941036"/>
                </a:cubicBezTo>
                <a:lnTo>
                  <a:pt x="2840499" y="2256016"/>
                </a:lnTo>
                <a:cubicBezTo>
                  <a:pt x="2840817" y="2363437"/>
                  <a:pt x="2780523" y="2461839"/>
                  <a:pt x="2684719" y="2510228"/>
                </a:cubicBezTo>
                <a:lnTo>
                  <a:pt x="1564798" y="3157412"/>
                </a:lnTo>
                <a:cubicBezTo>
                  <a:pt x="1521124" y="3183485"/>
                  <a:pt x="1471257" y="3197328"/>
                  <a:pt x="1420413" y="3197499"/>
                </a:cubicBezTo>
                <a:close/>
                <a:moveTo>
                  <a:pt x="1420169" y="92356"/>
                </a:moveTo>
                <a:cubicBezTo>
                  <a:pt x="1383332" y="92295"/>
                  <a:pt x="1347252" y="102845"/>
                  <a:pt x="1316234" y="122748"/>
                </a:cubicBezTo>
                <a:lnTo>
                  <a:pt x="1314362" y="123889"/>
                </a:lnTo>
                <a:lnTo>
                  <a:pt x="205266" y="765368"/>
                </a:lnTo>
                <a:lnTo>
                  <a:pt x="203475" y="765939"/>
                </a:lnTo>
                <a:cubicBezTo>
                  <a:pt x="135753" y="797761"/>
                  <a:pt x="92428" y="865815"/>
                  <a:pt x="92215" y="940710"/>
                </a:cubicBezTo>
                <a:lnTo>
                  <a:pt x="92215" y="2256016"/>
                </a:lnTo>
                <a:cubicBezTo>
                  <a:pt x="92167" y="2328898"/>
                  <a:pt x="133299" y="2395531"/>
                  <a:pt x="198429" y="2428098"/>
                </a:cubicBezTo>
                <a:lnTo>
                  <a:pt x="200789" y="2429402"/>
                </a:lnTo>
                <a:lnTo>
                  <a:pt x="1321606" y="3077155"/>
                </a:lnTo>
                <a:cubicBezTo>
                  <a:pt x="1381899" y="3113943"/>
                  <a:pt x="1457632" y="3114106"/>
                  <a:pt x="1518080" y="3077563"/>
                </a:cubicBezTo>
                <a:lnTo>
                  <a:pt x="2641908" y="2428098"/>
                </a:lnTo>
                <a:cubicBezTo>
                  <a:pt x="2707012" y="2395401"/>
                  <a:pt x="2748000" y="2328605"/>
                  <a:pt x="2747715" y="2255690"/>
                </a:cubicBezTo>
                <a:lnTo>
                  <a:pt x="2747715" y="941036"/>
                </a:lnTo>
                <a:cubicBezTo>
                  <a:pt x="2747731" y="866157"/>
                  <a:pt x="2704627" y="797976"/>
                  <a:pt x="2637025" y="765939"/>
                </a:cubicBezTo>
                <a:lnTo>
                  <a:pt x="2633444" y="764065"/>
                </a:lnTo>
                <a:lnTo>
                  <a:pt x="1524103" y="122748"/>
                </a:lnTo>
                <a:cubicBezTo>
                  <a:pt x="1493086" y="102845"/>
                  <a:pt x="1457006" y="92295"/>
                  <a:pt x="1420169" y="92356"/>
                </a:cubicBezTo>
                <a:close/>
              </a:path>
            </a:pathLst>
          </a:custGeom>
          <a:solidFill>
            <a:srgbClr val="EA221C"/>
          </a:solidFill>
          <a:ln w="38100" cap="flat">
            <a:solidFill>
              <a:schemeClr val="tx1"/>
            </a:solidFill>
            <a:prstDash val="solid"/>
            <a:miter/>
          </a:ln>
        </p:spPr>
        <p:txBody>
          <a:bodyPr rtlCol="0" anchor="ctr"/>
          <a:lstStyle/>
          <a:p>
            <a:endParaRPr lang="fr-FR"/>
          </a:p>
        </p:txBody>
      </p:sp>
      <p:pic>
        <p:nvPicPr>
          <p:cNvPr id="24" name="Graphique 23" descr="Présentation avec liste de vérification">
            <a:extLst>
              <a:ext uri="{FF2B5EF4-FFF2-40B4-BE49-F238E27FC236}">
                <a16:creationId xmlns:a16="http://schemas.microsoft.com/office/drawing/2014/main" id="{20E266A1-6B6D-463A-BA4A-B08EA6F8F20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8838" y="1141494"/>
            <a:ext cx="485797" cy="485797"/>
          </a:xfrm>
          <a:prstGeom prst="rect">
            <a:avLst/>
          </a:prstGeom>
        </p:spPr>
      </p:pic>
      <p:sp>
        <p:nvSpPr>
          <p:cNvPr id="25" name="Rectangle 24">
            <a:extLst>
              <a:ext uri="{FF2B5EF4-FFF2-40B4-BE49-F238E27FC236}">
                <a16:creationId xmlns:a16="http://schemas.microsoft.com/office/drawing/2014/main" id="{78B9BE28-B272-4813-BA01-C92E74C642D9}"/>
              </a:ext>
            </a:extLst>
          </p:cNvPr>
          <p:cNvSpPr/>
          <p:nvPr/>
        </p:nvSpPr>
        <p:spPr>
          <a:xfrm>
            <a:off x="1253607" y="1185834"/>
            <a:ext cx="312627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PRÉSENTATION</a:t>
            </a:r>
          </a:p>
        </p:txBody>
      </p:sp>
      <p:sp>
        <p:nvSpPr>
          <p:cNvPr id="26" name="ZoneTexte 25">
            <a:extLst>
              <a:ext uri="{FF2B5EF4-FFF2-40B4-BE49-F238E27FC236}">
                <a16:creationId xmlns:a16="http://schemas.microsoft.com/office/drawing/2014/main" id="{B2C5099E-F296-4480-A784-AF7122AB83F6}"/>
              </a:ext>
            </a:extLst>
          </p:cNvPr>
          <p:cNvSpPr txBox="1"/>
          <p:nvPr/>
        </p:nvSpPr>
        <p:spPr>
          <a:xfrm>
            <a:off x="589893" y="1753353"/>
            <a:ext cx="3789988" cy="1169551"/>
          </a:xfrm>
          <a:prstGeom prst="rect">
            <a:avLst/>
          </a:prstGeom>
          <a:noFill/>
          <a:ln>
            <a:noFill/>
          </a:ln>
        </p:spPr>
        <p:txBody>
          <a:bodyPr wrap="square" rtlCol="0">
            <a:spAutoFit/>
          </a:bodyPr>
          <a:lstStyle/>
          <a:p>
            <a:pPr algn="just" defTabSz="456521"/>
            <a:r>
              <a:rPr lang="fr-FR" sz="1400" dirty="0" err="1">
                <a:solidFill>
                  <a:srgbClr val="000000"/>
                </a:solidFill>
              </a:rPr>
              <a:t>Dokki</a:t>
            </a:r>
            <a:r>
              <a:rPr lang="fr-FR" sz="1400" dirty="0">
                <a:solidFill>
                  <a:srgbClr val="000000"/>
                </a:solidFill>
              </a:rPr>
              <a:t> est une application </a:t>
            </a:r>
            <a:r>
              <a:rPr lang="fr-FR" sz="1400" dirty="0" err="1">
                <a:solidFill>
                  <a:srgbClr val="000000"/>
                </a:solidFill>
              </a:rPr>
              <a:t>EdTech</a:t>
            </a:r>
            <a:r>
              <a:rPr lang="fr-FR" sz="1400" dirty="0">
                <a:solidFill>
                  <a:srgbClr val="000000"/>
                </a:solidFill>
              </a:rPr>
              <a:t> de formation innovante en « Micro &amp; Mobile Learning » sur mobile ou ordinateur, développée par le groupe normand Futur Composé.</a:t>
            </a:r>
            <a:endParaRPr lang="fr-FR" sz="1600" dirty="0">
              <a:solidFill>
                <a:srgbClr val="E3000B"/>
              </a:solidFill>
            </a:endParaRPr>
          </a:p>
        </p:txBody>
      </p:sp>
      <p:sp>
        <p:nvSpPr>
          <p:cNvPr id="33" name="Rectangle 32">
            <a:extLst>
              <a:ext uri="{FF2B5EF4-FFF2-40B4-BE49-F238E27FC236}">
                <a16:creationId xmlns:a16="http://schemas.microsoft.com/office/drawing/2014/main" id="{0020B40A-7A06-42B7-BCC5-FDC583D4B999}"/>
              </a:ext>
            </a:extLst>
          </p:cNvPr>
          <p:cNvSpPr/>
          <p:nvPr/>
        </p:nvSpPr>
        <p:spPr>
          <a:xfrm>
            <a:off x="9139104" y="1184505"/>
            <a:ext cx="3031894" cy="393401"/>
          </a:xfrm>
          <a:prstGeom prst="rect">
            <a:avLst/>
          </a:prstGeom>
          <a:solidFill>
            <a:srgbClr val="E5291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rPr>
              <a:t>IMPACTS 2020</a:t>
            </a:r>
            <a:endParaRPr lang="fr-FR" sz="1600" b="1" dirty="0">
              <a:solidFill>
                <a:schemeClr val="bg1"/>
              </a:solidFill>
            </a:endParaRPr>
          </a:p>
        </p:txBody>
      </p:sp>
      <p:pic>
        <p:nvPicPr>
          <p:cNvPr id="34" name="Image 33" descr="Une image contenant noir, assis, téléphone&#10;&#10;Description générée automatiquement">
            <a:extLst>
              <a:ext uri="{FF2B5EF4-FFF2-40B4-BE49-F238E27FC236}">
                <a16:creationId xmlns:a16="http://schemas.microsoft.com/office/drawing/2014/main" id="{5E6B8A82-A2A5-4895-A64B-5FC13005B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7350" y="1141494"/>
            <a:ext cx="460903" cy="452437"/>
          </a:xfrm>
          <a:prstGeom prst="rect">
            <a:avLst/>
          </a:prstGeom>
        </p:spPr>
      </p:pic>
      <p:sp>
        <p:nvSpPr>
          <p:cNvPr id="53" name="Titre 2">
            <a:extLst>
              <a:ext uri="{FF2B5EF4-FFF2-40B4-BE49-F238E27FC236}">
                <a16:creationId xmlns:a16="http://schemas.microsoft.com/office/drawing/2014/main" id="{85247320-13CE-4A0E-9953-CABAE8C89201}"/>
              </a:ext>
            </a:extLst>
          </p:cNvPr>
          <p:cNvSpPr txBox="1">
            <a:spLocks/>
          </p:cNvSpPr>
          <p:nvPr/>
        </p:nvSpPr>
        <p:spPr>
          <a:xfrm>
            <a:off x="10771581" y="150125"/>
            <a:ext cx="1978910" cy="781352"/>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sz="2400" dirty="0">
                <a:solidFill>
                  <a:srgbClr val="92D050"/>
                </a:solidFill>
              </a:rPr>
              <a:t>Formation pro.</a:t>
            </a:r>
          </a:p>
        </p:txBody>
      </p:sp>
      <p:sp>
        <p:nvSpPr>
          <p:cNvPr id="2" name="Ellipse 1">
            <a:extLst>
              <a:ext uri="{FF2B5EF4-FFF2-40B4-BE49-F238E27FC236}">
                <a16:creationId xmlns:a16="http://schemas.microsoft.com/office/drawing/2014/main" id="{248D5FA2-CCC8-4F22-92DE-A9E4BC41B70C}"/>
              </a:ext>
            </a:extLst>
          </p:cNvPr>
          <p:cNvSpPr/>
          <p:nvPr/>
        </p:nvSpPr>
        <p:spPr>
          <a:xfrm>
            <a:off x="1514611" y="4215129"/>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Ellipse 36">
            <a:extLst>
              <a:ext uri="{FF2B5EF4-FFF2-40B4-BE49-F238E27FC236}">
                <a16:creationId xmlns:a16="http://schemas.microsoft.com/office/drawing/2014/main" id="{3A7E7C9B-8495-40AF-8637-5F75FADB6119}"/>
              </a:ext>
            </a:extLst>
          </p:cNvPr>
          <p:cNvSpPr/>
          <p:nvPr/>
        </p:nvSpPr>
        <p:spPr>
          <a:xfrm>
            <a:off x="3001560" y="4224272"/>
            <a:ext cx="395647" cy="3893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40C94F9-E4A2-4248-BB59-696D9E061604}"/>
              </a:ext>
            </a:extLst>
          </p:cNvPr>
          <p:cNvSpPr txBox="1"/>
          <p:nvPr/>
        </p:nvSpPr>
        <p:spPr>
          <a:xfrm>
            <a:off x="2568445" y="4617111"/>
            <a:ext cx="1319439" cy="307777"/>
          </a:xfrm>
          <a:prstGeom prst="rect">
            <a:avLst/>
          </a:prstGeom>
          <a:noFill/>
        </p:spPr>
        <p:txBody>
          <a:bodyPr wrap="square" rtlCol="0">
            <a:spAutoFit/>
          </a:bodyPr>
          <a:lstStyle/>
          <a:p>
            <a:pPr algn="ctr"/>
            <a:r>
              <a:rPr lang="fr-FR" sz="1400" dirty="0">
                <a:solidFill>
                  <a:srgbClr val="000000"/>
                </a:solidFill>
              </a:rPr>
              <a:t>Entrée BDT</a:t>
            </a:r>
            <a:endParaRPr lang="fr-FR" sz="1400" dirty="0">
              <a:solidFill>
                <a:srgbClr val="000000"/>
              </a:solidFill>
              <a:highlight>
                <a:srgbClr val="FFFF00"/>
              </a:highlight>
            </a:endParaRPr>
          </a:p>
        </p:txBody>
      </p:sp>
      <p:sp>
        <p:nvSpPr>
          <p:cNvPr id="43" name="ZoneTexte 42">
            <a:extLst>
              <a:ext uri="{FF2B5EF4-FFF2-40B4-BE49-F238E27FC236}">
                <a16:creationId xmlns:a16="http://schemas.microsoft.com/office/drawing/2014/main" id="{ADDF1382-DB89-4138-9C4A-C2455AA20110}"/>
              </a:ext>
            </a:extLst>
          </p:cNvPr>
          <p:cNvSpPr txBox="1"/>
          <p:nvPr/>
        </p:nvSpPr>
        <p:spPr>
          <a:xfrm>
            <a:off x="2811806" y="4303724"/>
            <a:ext cx="800979" cy="276999"/>
          </a:xfrm>
          <a:prstGeom prst="rect">
            <a:avLst/>
          </a:prstGeom>
          <a:noFill/>
        </p:spPr>
        <p:txBody>
          <a:bodyPr wrap="square" rtlCol="0">
            <a:spAutoFit/>
          </a:bodyPr>
          <a:lstStyle/>
          <a:p>
            <a:pPr algn="ctr"/>
            <a:r>
              <a:rPr lang="fr-FR" sz="1200" b="1" dirty="0">
                <a:solidFill>
                  <a:schemeClr val="bg1"/>
                </a:solidFill>
              </a:rPr>
              <a:t>2021</a:t>
            </a:r>
            <a:endParaRPr lang="fr-FR" sz="1600" b="1" dirty="0">
              <a:solidFill>
                <a:schemeClr val="bg1"/>
              </a:solidFill>
            </a:endParaRPr>
          </a:p>
        </p:txBody>
      </p:sp>
      <p:sp>
        <p:nvSpPr>
          <p:cNvPr id="49" name="ZoneTexte 48">
            <a:extLst>
              <a:ext uri="{FF2B5EF4-FFF2-40B4-BE49-F238E27FC236}">
                <a16:creationId xmlns:a16="http://schemas.microsoft.com/office/drawing/2014/main" id="{D1D71874-A319-4A9B-AD85-09972D358227}"/>
              </a:ext>
            </a:extLst>
          </p:cNvPr>
          <p:cNvSpPr txBox="1"/>
          <p:nvPr/>
        </p:nvSpPr>
        <p:spPr>
          <a:xfrm>
            <a:off x="1315952" y="4297537"/>
            <a:ext cx="800979" cy="276999"/>
          </a:xfrm>
          <a:prstGeom prst="rect">
            <a:avLst/>
          </a:prstGeom>
          <a:noFill/>
        </p:spPr>
        <p:txBody>
          <a:bodyPr wrap="square" rtlCol="0">
            <a:spAutoFit/>
          </a:bodyPr>
          <a:lstStyle/>
          <a:p>
            <a:pPr algn="ctr"/>
            <a:r>
              <a:rPr lang="fr-FR" sz="1200" b="1" dirty="0">
                <a:solidFill>
                  <a:schemeClr val="bg1"/>
                </a:solidFill>
              </a:rPr>
              <a:t>2019</a:t>
            </a:r>
            <a:endParaRPr lang="fr-FR" sz="1600" b="1" dirty="0">
              <a:solidFill>
                <a:schemeClr val="bg1"/>
              </a:solidFill>
            </a:endParaRPr>
          </a:p>
        </p:txBody>
      </p:sp>
      <p:sp>
        <p:nvSpPr>
          <p:cNvPr id="51" name="ZoneTexte 50">
            <a:extLst>
              <a:ext uri="{FF2B5EF4-FFF2-40B4-BE49-F238E27FC236}">
                <a16:creationId xmlns:a16="http://schemas.microsoft.com/office/drawing/2014/main" id="{A93F784A-9765-4E63-ADD1-36163B3B66E7}"/>
              </a:ext>
            </a:extLst>
          </p:cNvPr>
          <p:cNvSpPr txBox="1"/>
          <p:nvPr/>
        </p:nvSpPr>
        <p:spPr>
          <a:xfrm>
            <a:off x="1454368" y="5067870"/>
            <a:ext cx="3148949" cy="338554"/>
          </a:xfrm>
          <a:prstGeom prst="rect">
            <a:avLst/>
          </a:prstGeom>
          <a:noFill/>
        </p:spPr>
        <p:txBody>
          <a:bodyPr wrap="square" rtlCol="0">
            <a:spAutoFit/>
          </a:bodyPr>
          <a:lstStyle/>
          <a:p>
            <a:r>
              <a:rPr lang="fr-FR" sz="1600" b="1" dirty="0">
                <a:solidFill>
                  <a:srgbClr val="000000"/>
                </a:solidFill>
              </a:rPr>
              <a:t>ETP : 15 </a:t>
            </a:r>
            <a:r>
              <a:rPr lang="fr-FR" sz="1400" dirty="0">
                <a:solidFill>
                  <a:srgbClr val="000000"/>
                </a:solidFill>
              </a:rPr>
              <a:t>(au 31/12/2020) </a:t>
            </a:r>
            <a:endParaRPr lang="fr-FR" sz="1600" dirty="0">
              <a:solidFill>
                <a:srgbClr val="000000"/>
              </a:solidFill>
            </a:endParaRPr>
          </a:p>
        </p:txBody>
      </p:sp>
      <p:sp>
        <p:nvSpPr>
          <p:cNvPr id="52" name="ZoneTexte 51">
            <a:extLst>
              <a:ext uri="{FF2B5EF4-FFF2-40B4-BE49-F238E27FC236}">
                <a16:creationId xmlns:a16="http://schemas.microsoft.com/office/drawing/2014/main" id="{28F030EC-979C-4E35-80B7-9917CBEC1BB2}"/>
              </a:ext>
            </a:extLst>
          </p:cNvPr>
          <p:cNvSpPr txBox="1"/>
          <p:nvPr/>
        </p:nvSpPr>
        <p:spPr>
          <a:xfrm>
            <a:off x="1453926" y="5566195"/>
            <a:ext cx="3314099" cy="338554"/>
          </a:xfrm>
          <a:prstGeom prst="rect">
            <a:avLst/>
          </a:prstGeom>
          <a:noFill/>
        </p:spPr>
        <p:txBody>
          <a:bodyPr wrap="square" rtlCol="0">
            <a:spAutoFit/>
          </a:bodyPr>
          <a:lstStyle/>
          <a:p>
            <a:r>
              <a:rPr lang="fr-FR" sz="1600" b="1" dirty="0">
                <a:solidFill>
                  <a:srgbClr val="000000"/>
                </a:solidFill>
              </a:rPr>
              <a:t>CA 2020 : 685 k€ </a:t>
            </a:r>
            <a:endParaRPr lang="fr-FR" sz="1600" dirty="0">
              <a:solidFill>
                <a:srgbClr val="000000"/>
              </a:solidFill>
            </a:endParaRPr>
          </a:p>
        </p:txBody>
      </p:sp>
      <p:pic>
        <p:nvPicPr>
          <p:cNvPr id="7" name="Graphique 6" descr="Calculatrice">
            <a:extLst>
              <a:ext uri="{FF2B5EF4-FFF2-40B4-BE49-F238E27FC236}">
                <a16:creationId xmlns:a16="http://schemas.microsoft.com/office/drawing/2014/main" id="{67A508BE-8AD0-4629-849D-D4361E5A57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638" y="5460508"/>
            <a:ext cx="484892" cy="484892"/>
          </a:xfrm>
          <a:prstGeom prst="rect">
            <a:avLst/>
          </a:prstGeom>
        </p:spPr>
      </p:pic>
      <p:sp>
        <p:nvSpPr>
          <p:cNvPr id="27" name="ZoneTexte 26">
            <a:extLst>
              <a:ext uri="{FF2B5EF4-FFF2-40B4-BE49-F238E27FC236}">
                <a16:creationId xmlns:a16="http://schemas.microsoft.com/office/drawing/2014/main" id="{C084D945-FC59-4CF4-8739-16FB1EFCAC15}"/>
              </a:ext>
            </a:extLst>
          </p:cNvPr>
          <p:cNvSpPr txBox="1"/>
          <p:nvPr/>
        </p:nvSpPr>
        <p:spPr>
          <a:xfrm>
            <a:off x="5382125" y="5485777"/>
            <a:ext cx="2629225" cy="338554"/>
          </a:xfrm>
          <a:prstGeom prst="rect">
            <a:avLst/>
          </a:prstGeom>
          <a:noFill/>
        </p:spPr>
        <p:txBody>
          <a:bodyPr wrap="square" rtlCol="0">
            <a:spAutoFit/>
          </a:bodyPr>
          <a:lstStyle/>
          <a:p>
            <a:r>
              <a:rPr lang="fr-FR" sz="1600" b="1" dirty="0">
                <a:solidFill>
                  <a:srgbClr val="000000"/>
                </a:solidFill>
              </a:rPr>
              <a:t>Montant </a:t>
            </a:r>
            <a:r>
              <a:rPr lang="fr-FR" sz="1600" b="1" dirty="0">
                <a:solidFill>
                  <a:srgbClr val="140A3C"/>
                </a:solidFill>
              </a:rPr>
              <a:t>investi </a:t>
            </a:r>
            <a:r>
              <a:rPr lang="fr-FR" sz="1600" dirty="0">
                <a:solidFill>
                  <a:srgbClr val="140A3C"/>
                </a:solidFill>
              </a:rPr>
              <a:t>: </a:t>
            </a:r>
            <a:r>
              <a:rPr lang="fr-FR" sz="1600" b="1" dirty="0">
                <a:solidFill>
                  <a:srgbClr val="140A3C"/>
                </a:solidFill>
              </a:rPr>
              <a:t>400 k€</a:t>
            </a:r>
          </a:p>
        </p:txBody>
      </p:sp>
      <p:pic>
        <p:nvPicPr>
          <p:cNvPr id="28" name="Graphique 27" descr="Pièces avec un remplissage uni">
            <a:extLst>
              <a:ext uri="{FF2B5EF4-FFF2-40B4-BE49-F238E27FC236}">
                <a16:creationId xmlns:a16="http://schemas.microsoft.com/office/drawing/2014/main" id="{46239C81-7273-4169-A181-50BFBC3F05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9734" y="5398264"/>
            <a:ext cx="484044" cy="484044"/>
          </a:xfrm>
          <a:prstGeom prst="rect">
            <a:avLst/>
          </a:prstGeom>
        </p:spPr>
      </p:pic>
      <p:pic>
        <p:nvPicPr>
          <p:cNvPr id="29" name="Image 28">
            <a:extLst>
              <a:ext uri="{FF2B5EF4-FFF2-40B4-BE49-F238E27FC236}">
                <a16:creationId xmlns:a16="http://schemas.microsoft.com/office/drawing/2014/main" id="{37804C6C-A703-4CB8-9DCE-D3A109B372F8}"/>
              </a:ext>
            </a:extLst>
          </p:cNvPr>
          <p:cNvPicPr>
            <a:picLocks noChangeAspect="1"/>
          </p:cNvPicPr>
          <p:nvPr/>
        </p:nvPicPr>
        <p:blipFill>
          <a:blip r:embed="rId9"/>
          <a:stretch>
            <a:fillRect/>
          </a:stretch>
        </p:blipFill>
        <p:spPr>
          <a:xfrm>
            <a:off x="9139104" y="1945263"/>
            <a:ext cx="975494" cy="946758"/>
          </a:xfrm>
          <a:prstGeom prst="rect">
            <a:avLst/>
          </a:prstGeom>
        </p:spPr>
      </p:pic>
      <p:pic>
        <p:nvPicPr>
          <p:cNvPr id="30" name="Image 29">
            <a:extLst>
              <a:ext uri="{FF2B5EF4-FFF2-40B4-BE49-F238E27FC236}">
                <a16:creationId xmlns:a16="http://schemas.microsoft.com/office/drawing/2014/main" id="{D040F6A0-7460-461C-B2D9-E1CA10103F33}"/>
              </a:ext>
            </a:extLst>
          </p:cNvPr>
          <p:cNvPicPr>
            <a:picLocks noChangeAspect="1"/>
          </p:cNvPicPr>
          <p:nvPr/>
        </p:nvPicPr>
        <p:blipFill>
          <a:blip r:embed="rId10"/>
          <a:stretch>
            <a:fillRect/>
          </a:stretch>
        </p:blipFill>
        <p:spPr>
          <a:xfrm>
            <a:off x="10178023" y="1949804"/>
            <a:ext cx="963535" cy="946758"/>
          </a:xfrm>
          <a:prstGeom prst="rect">
            <a:avLst/>
          </a:prstGeom>
        </p:spPr>
      </p:pic>
      <p:sp>
        <p:nvSpPr>
          <p:cNvPr id="31" name="Rectangle 30">
            <a:extLst>
              <a:ext uri="{FF2B5EF4-FFF2-40B4-BE49-F238E27FC236}">
                <a16:creationId xmlns:a16="http://schemas.microsoft.com/office/drawing/2014/main" id="{BB2594EC-04EC-4264-9BB0-63EA5B307135}"/>
              </a:ext>
            </a:extLst>
          </p:cNvPr>
          <p:cNvSpPr/>
          <p:nvPr/>
        </p:nvSpPr>
        <p:spPr>
          <a:xfrm>
            <a:off x="8984361" y="3298397"/>
            <a:ext cx="3031895" cy="812530"/>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lang="en-US" sz="2400" b="1" dirty="0">
                <a:solidFill>
                  <a:srgbClr val="C31F33"/>
                </a:solidFill>
                <a:latin typeface="Arial" panose="020B0604020202020204"/>
              </a:rPr>
              <a:t>240</a:t>
            </a:r>
            <a:r>
              <a:rPr kumimoji="0" lang="en-US" sz="3200" b="0" i="0" u="none" strike="noStrike" kern="1200" cap="none" spc="0" normalizeH="0" baseline="0" noProof="0" dirty="0">
                <a:ln>
                  <a:noFill/>
                </a:ln>
                <a:solidFill>
                  <a:srgbClr val="C31F33"/>
                </a:solidFill>
                <a:effectLst/>
                <a:uLnTx/>
                <a:uFillTx/>
                <a:latin typeface="Arial" panose="020B0604020202020204"/>
                <a:ea typeface="+mn-ea"/>
                <a:cs typeface="+mn-cs"/>
              </a:rPr>
              <a:t> </a:t>
            </a:r>
            <a:r>
              <a:rPr lang="fr-FR" sz="2000" dirty="0">
                <a:solidFill>
                  <a:srgbClr val="000000"/>
                </a:solidFill>
                <a:latin typeface="Arial" panose="020B0604020202020204"/>
              </a:rPr>
              <a:t>apprenants</a:t>
            </a:r>
            <a:r>
              <a:rPr kumimoji="0" lang="fr-FR" sz="2000" b="0" i="0" u="none" strike="noStrike" kern="1200" cap="none" spc="0" normalizeH="0" baseline="0" noProof="0" dirty="0">
                <a:ln>
                  <a:noFill/>
                </a:ln>
                <a:solidFill>
                  <a:srgbClr val="000000"/>
                </a:solidFill>
                <a:effectLst/>
                <a:uLnTx/>
                <a:uFillTx/>
                <a:latin typeface="Arial" panose="020B0604020202020204"/>
                <a:ea typeface="+mn-ea"/>
                <a:cs typeface="+mn-cs"/>
              </a:rPr>
              <a:t> formés en 2020</a:t>
            </a:r>
            <a:endParaRPr lang="fr-FR" dirty="0">
              <a:solidFill>
                <a:srgbClr val="000000"/>
              </a:solidFill>
            </a:endParaRPr>
          </a:p>
        </p:txBody>
      </p:sp>
      <p:sp>
        <p:nvSpPr>
          <p:cNvPr id="35" name="Rectangle 34">
            <a:extLst>
              <a:ext uri="{FF2B5EF4-FFF2-40B4-BE49-F238E27FC236}">
                <a16:creationId xmlns:a16="http://schemas.microsoft.com/office/drawing/2014/main" id="{7C7C7B28-4285-41DA-8FC2-CF5A6A894C06}"/>
              </a:ext>
            </a:extLst>
          </p:cNvPr>
          <p:cNvSpPr/>
          <p:nvPr/>
        </p:nvSpPr>
        <p:spPr>
          <a:xfrm>
            <a:off x="8968253" y="4143135"/>
            <a:ext cx="3031895" cy="812530"/>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lang="en-US" sz="2400" b="1" dirty="0">
                <a:solidFill>
                  <a:srgbClr val="8F1838"/>
                </a:solidFill>
                <a:latin typeface="Arial" panose="020B0604020202020204"/>
              </a:rPr>
              <a:t>1000</a:t>
            </a:r>
            <a:r>
              <a:rPr kumimoji="0" lang="en-US" sz="3200" b="0" i="0" u="none" strike="noStrike" kern="1200" cap="none" spc="0" normalizeH="0" baseline="0" noProof="0" dirty="0">
                <a:ln>
                  <a:noFill/>
                </a:ln>
                <a:solidFill>
                  <a:srgbClr val="C31F33"/>
                </a:solidFill>
                <a:effectLst/>
                <a:uLnTx/>
                <a:uFillTx/>
                <a:latin typeface="Arial" panose="020B0604020202020204"/>
                <a:ea typeface="+mn-ea"/>
                <a:cs typeface="+mn-cs"/>
              </a:rPr>
              <a:t> </a:t>
            </a:r>
            <a:r>
              <a:rPr lang="fr-FR" sz="2000" dirty="0">
                <a:solidFill>
                  <a:srgbClr val="000000"/>
                </a:solidFill>
                <a:latin typeface="Arial" panose="020B0604020202020204"/>
              </a:rPr>
              <a:t>entreprises accompagnées en 2024</a:t>
            </a:r>
            <a:endParaRPr lang="fr-FR" dirty="0">
              <a:solidFill>
                <a:srgbClr val="000000"/>
              </a:solidFill>
            </a:endParaRPr>
          </a:p>
        </p:txBody>
      </p:sp>
      <p:pic>
        <p:nvPicPr>
          <p:cNvPr id="38" name="Image 37">
            <a:extLst>
              <a:ext uri="{FF2B5EF4-FFF2-40B4-BE49-F238E27FC236}">
                <a16:creationId xmlns:a16="http://schemas.microsoft.com/office/drawing/2014/main" id="{5DA76C91-3893-4CE1-A76F-902B313C490E}"/>
              </a:ext>
            </a:extLst>
          </p:cNvPr>
          <p:cNvPicPr>
            <a:picLocks noChangeAspect="1"/>
          </p:cNvPicPr>
          <p:nvPr/>
        </p:nvPicPr>
        <p:blipFill>
          <a:blip r:embed="rId11"/>
          <a:stretch>
            <a:fillRect/>
          </a:stretch>
        </p:blipFill>
        <p:spPr>
          <a:xfrm>
            <a:off x="11211430" y="1954788"/>
            <a:ext cx="959568" cy="946758"/>
          </a:xfrm>
          <a:prstGeom prst="rect">
            <a:avLst/>
          </a:prstGeom>
        </p:spPr>
      </p:pic>
      <p:sp>
        <p:nvSpPr>
          <p:cNvPr id="39" name="Rectangle 38">
            <a:extLst>
              <a:ext uri="{FF2B5EF4-FFF2-40B4-BE49-F238E27FC236}">
                <a16:creationId xmlns:a16="http://schemas.microsoft.com/office/drawing/2014/main" id="{D8005634-7A54-45A3-9C35-4E358AFB4C67}"/>
              </a:ext>
            </a:extLst>
          </p:cNvPr>
          <p:cNvSpPr/>
          <p:nvPr/>
        </p:nvSpPr>
        <p:spPr>
          <a:xfrm>
            <a:off x="8968252" y="5123152"/>
            <a:ext cx="3031895" cy="646331"/>
          </a:xfrm>
          <a:prstGeom prst="rect">
            <a:avLst/>
          </a:prstGeom>
        </p:spPr>
        <p:txBody>
          <a:bodyPr wrap="square">
            <a:spAutoFit/>
          </a:bodyPr>
          <a:lstStyle/>
          <a:p>
            <a:pPr marL="0" marR="0" lvl="0" indent="0" defTabSz="457200" rtl="0" eaLnBrk="1" fontAlgn="auto" latinLnBrk="0" hangingPunct="1">
              <a:lnSpc>
                <a:spcPct val="90000"/>
              </a:lnSpc>
              <a:spcBef>
                <a:spcPct val="0"/>
              </a:spcBef>
              <a:spcAft>
                <a:spcPts val="600"/>
              </a:spcAft>
              <a:buClrTx/>
              <a:buSzTx/>
              <a:buFontTx/>
              <a:buNone/>
              <a:tabLst/>
              <a:defRPr/>
            </a:pPr>
            <a:r>
              <a:rPr lang="fr-FR" sz="2000" dirty="0">
                <a:solidFill>
                  <a:srgbClr val="E11484"/>
                </a:solidFill>
                <a:latin typeface="Arial" panose="020B0604020202020204"/>
              </a:rPr>
              <a:t>Formation aux inégalités (sexisme, </a:t>
            </a:r>
            <a:r>
              <a:rPr lang="fr-FR" sz="2000" dirty="0" err="1">
                <a:solidFill>
                  <a:srgbClr val="E11484"/>
                </a:solidFill>
                <a:latin typeface="Arial" panose="020B0604020202020204"/>
              </a:rPr>
              <a:t>validisme</a:t>
            </a:r>
            <a:r>
              <a:rPr lang="fr-FR" sz="2000" dirty="0">
                <a:solidFill>
                  <a:srgbClr val="E11484"/>
                </a:solidFill>
                <a:latin typeface="Arial" panose="020B0604020202020204"/>
              </a:rPr>
              <a:t>, etc.)</a:t>
            </a:r>
            <a:endParaRPr lang="fr-FR" sz="1600" dirty="0">
              <a:solidFill>
                <a:srgbClr val="E11484"/>
              </a:solidFill>
            </a:endParaRPr>
          </a:p>
        </p:txBody>
      </p:sp>
      <p:pic>
        <p:nvPicPr>
          <p:cNvPr id="16386" name="Picture 2" descr="Futur compose">
            <a:extLst>
              <a:ext uri="{FF2B5EF4-FFF2-40B4-BE49-F238E27FC236}">
                <a16:creationId xmlns:a16="http://schemas.microsoft.com/office/drawing/2014/main" id="{B0B0661E-6606-4A92-AE9A-A2AEFD3771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0687" y="2752739"/>
            <a:ext cx="1524000" cy="1315444"/>
          </a:xfrm>
          <a:prstGeom prst="rect">
            <a:avLst/>
          </a:prstGeom>
          <a:noFill/>
          <a:extLst>
            <a:ext uri="{909E8E84-426E-40DD-AFC4-6F175D3DCCD1}">
              <a14:hiddenFill xmlns:a14="http://schemas.microsoft.com/office/drawing/2010/main">
                <a:solidFill>
                  <a:srgbClr val="FFFFFF"/>
                </a:solidFill>
              </a14:hiddenFill>
            </a:ext>
          </a:extLst>
        </p:spPr>
      </p:pic>
      <p:sp>
        <p:nvSpPr>
          <p:cNvPr id="41" name="Espace réservé du pied de page 2">
            <a:extLst>
              <a:ext uri="{FF2B5EF4-FFF2-40B4-BE49-F238E27FC236}">
                <a16:creationId xmlns:a16="http://schemas.microsoft.com/office/drawing/2014/main" id="{4019D5F3-38FB-4DA7-8B92-6427C3A24C1F}"/>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40" name="Graphique 39" descr="Toque d'étudiant avec un remplissage uni">
            <a:extLst>
              <a:ext uri="{FF2B5EF4-FFF2-40B4-BE49-F238E27FC236}">
                <a16:creationId xmlns:a16="http://schemas.microsoft.com/office/drawing/2014/main" id="{EAA98E4F-0AE4-4599-B4F5-4DD1CCCB7D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4552" y="3180569"/>
            <a:ext cx="563793" cy="563793"/>
          </a:xfrm>
          <a:prstGeom prst="rect">
            <a:avLst/>
          </a:prstGeom>
        </p:spPr>
      </p:pic>
      <p:pic>
        <p:nvPicPr>
          <p:cNvPr id="42" name="Graphique 41" descr="Homme ouvrier du bâtiment avec un remplissage uni">
            <a:extLst>
              <a:ext uri="{FF2B5EF4-FFF2-40B4-BE49-F238E27FC236}">
                <a16:creationId xmlns:a16="http://schemas.microsoft.com/office/drawing/2014/main" id="{ACE7BEB9-C745-4DAF-B2FD-154D1F4110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115" y="4971332"/>
            <a:ext cx="480654" cy="480654"/>
          </a:xfrm>
          <a:prstGeom prst="rect">
            <a:avLst/>
          </a:prstGeom>
        </p:spPr>
      </p:pic>
    </p:spTree>
    <p:extLst>
      <p:ext uri="{BB962C8B-B14F-4D97-AF65-F5344CB8AC3E}">
        <p14:creationId xmlns:p14="http://schemas.microsoft.com/office/powerpoint/2010/main" val="1485715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2"/>
            <a:ext cx="5000085" cy="1500661"/>
          </a:xfrm>
        </p:spPr>
        <p:txBody>
          <a:bodyPr/>
          <a:lstStyle/>
          <a:p>
            <a:r>
              <a:rPr lang="fr-FR" dirty="0"/>
              <a:t>Financement intermédié</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03</a:t>
            </a:r>
          </a:p>
        </p:txBody>
      </p:sp>
    </p:spTree>
    <p:extLst>
      <p:ext uri="{BB962C8B-B14F-4D97-AF65-F5344CB8AC3E}">
        <p14:creationId xmlns:p14="http://schemas.microsoft.com/office/powerpoint/2010/main" val="1892916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e 91">
            <a:extLst>
              <a:ext uri="{FF2B5EF4-FFF2-40B4-BE49-F238E27FC236}">
                <a16:creationId xmlns:a16="http://schemas.microsoft.com/office/drawing/2014/main" id="{C8827A50-CF4F-472D-B440-5C7F5CDCD79D}"/>
              </a:ext>
            </a:extLst>
          </p:cNvPr>
          <p:cNvGrpSpPr/>
          <p:nvPr/>
        </p:nvGrpSpPr>
        <p:grpSpPr>
          <a:xfrm>
            <a:off x="3119450" y="1506592"/>
            <a:ext cx="2121783" cy="1875363"/>
            <a:chOff x="7035831" y="2853612"/>
            <a:chExt cx="2121783" cy="1875363"/>
          </a:xfrm>
          <a:noFill/>
        </p:grpSpPr>
        <p:sp>
          <p:nvSpPr>
            <p:cNvPr id="93" name="Hexagone 92">
              <a:extLst>
                <a:ext uri="{FF2B5EF4-FFF2-40B4-BE49-F238E27FC236}">
                  <a16:creationId xmlns:a16="http://schemas.microsoft.com/office/drawing/2014/main" id="{00906B41-7233-4FBE-BF6F-FFCE8ED08FB6}"/>
                </a:ext>
              </a:extLst>
            </p:cNvPr>
            <p:cNvSpPr/>
            <p:nvPr/>
          </p:nvSpPr>
          <p:spPr>
            <a:xfrm rot="1759199">
              <a:off x="7035831" y="2853612"/>
              <a:ext cx="2121783" cy="1875363"/>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94" name="ZoneTexte 93">
              <a:extLst>
                <a:ext uri="{FF2B5EF4-FFF2-40B4-BE49-F238E27FC236}">
                  <a16:creationId xmlns:a16="http://schemas.microsoft.com/office/drawing/2014/main" id="{2B2D0544-9492-4E2B-9207-6B5012F44560}"/>
                </a:ext>
              </a:extLst>
            </p:cNvPr>
            <p:cNvSpPr txBox="1"/>
            <p:nvPr/>
          </p:nvSpPr>
          <p:spPr>
            <a:xfrm>
              <a:off x="7256777" y="3217671"/>
              <a:ext cx="1692801" cy="1200329"/>
            </a:xfrm>
            <a:prstGeom prst="rect">
              <a:avLst/>
            </a:prstGeom>
            <a:grpFill/>
          </p:spPr>
          <p:txBody>
            <a:bodyPr wrap="square" rtlCol="0">
              <a:spAutoFit/>
            </a:bodyPr>
            <a:lstStyle/>
            <a:p>
              <a:pPr algn="ctr"/>
              <a:r>
                <a:rPr lang="fr-FR" sz="1600" b="1" dirty="0">
                  <a:solidFill>
                    <a:schemeClr val="accent6">
                      <a:lumMod val="50000"/>
                    </a:schemeClr>
                  </a:solidFill>
                </a:rPr>
                <a:t>Fonds à impact  </a:t>
              </a:r>
            </a:p>
            <a:p>
              <a:pPr algn="ctr"/>
              <a:r>
                <a:rPr lang="fr-FR" sz="1400" dirty="0">
                  <a:solidFill>
                    <a:srgbClr val="C00000"/>
                  </a:solidFill>
                </a:rPr>
                <a:t>Financer des projets à impact</a:t>
              </a:r>
              <a:r>
                <a:rPr lang="fr-FR" sz="1400" b="0" dirty="0">
                  <a:solidFill>
                    <a:srgbClr val="C00000"/>
                  </a:solidFill>
                </a:rPr>
                <a:t> environnemental, </a:t>
              </a:r>
              <a:r>
                <a:rPr lang="fr-FR" sz="1400" dirty="0">
                  <a:solidFill>
                    <a:srgbClr val="C00000"/>
                  </a:solidFill>
                </a:rPr>
                <a:t>social</a:t>
              </a:r>
              <a:r>
                <a:rPr lang="fr-FR" sz="1400" b="0" dirty="0">
                  <a:solidFill>
                    <a:srgbClr val="C00000"/>
                  </a:solidFill>
                </a:rPr>
                <a:t> et territorial</a:t>
              </a:r>
              <a:r>
                <a:rPr lang="fr-FR" sz="1400" b="1" dirty="0">
                  <a:solidFill>
                    <a:srgbClr val="C00000"/>
                  </a:solidFill>
                </a:rPr>
                <a:t> </a:t>
              </a:r>
              <a:endParaRPr lang="fr-FR" sz="1600" b="1" dirty="0">
                <a:solidFill>
                  <a:srgbClr val="C00000"/>
                </a:solidFill>
              </a:endParaRPr>
            </a:p>
          </p:txBody>
        </p:sp>
      </p:grpSp>
      <p:sp>
        <p:nvSpPr>
          <p:cNvPr id="4" name="Espace réservé du numéro de diapositive 3">
            <a:extLst>
              <a:ext uri="{FF2B5EF4-FFF2-40B4-BE49-F238E27FC236}">
                <a16:creationId xmlns:a16="http://schemas.microsoft.com/office/drawing/2014/main" id="{DEC4AD1F-5476-45D0-8FA3-A4AEFF166B32}"/>
              </a:ext>
            </a:extLst>
          </p:cNvPr>
          <p:cNvSpPr>
            <a:spLocks noGrp="1"/>
          </p:cNvSpPr>
          <p:nvPr>
            <p:ph type="sldNum" sz="quarter" idx="12"/>
          </p:nvPr>
        </p:nvSpPr>
        <p:spPr/>
        <p:txBody>
          <a:bodyPr/>
          <a:lstStyle/>
          <a:p>
            <a:fld id="{FF67EF60-D3B0-409C-88CD-C39F952AE724}" type="slidenum">
              <a:rPr lang="fr-FR" smtClean="0"/>
              <a:t>44</a:t>
            </a:fld>
            <a:endParaRPr lang="fr-FR"/>
          </a:p>
        </p:txBody>
      </p:sp>
      <p:sp>
        <p:nvSpPr>
          <p:cNvPr id="16" name="Titre 2">
            <a:extLst>
              <a:ext uri="{FF2B5EF4-FFF2-40B4-BE49-F238E27FC236}">
                <a16:creationId xmlns:a16="http://schemas.microsoft.com/office/drawing/2014/main" id="{67B15957-B716-468A-A35D-7E427999AE93}"/>
              </a:ext>
            </a:extLst>
          </p:cNvPr>
          <p:cNvSpPr txBox="1">
            <a:spLocks/>
          </p:cNvSpPr>
          <p:nvPr/>
        </p:nvSpPr>
        <p:spPr>
          <a:xfrm>
            <a:off x="446177" y="317364"/>
            <a:ext cx="10696575" cy="468000"/>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dirty="0"/>
              <a:t>Financement intermédié</a:t>
            </a:r>
          </a:p>
        </p:txBody>
      </p:sp>
      <p:sp>
        <p:nvSpPr>
          <p:cNvPr id="39" name="Espace réservé du texte 1">
            <a:extLst>
              <a:ext uri="{FF2B5EF4-FFF2-40B4-BE49-F238E27FC236}">
                <a16:creationId xmlns:a16="http://schemas.microsoft.com/office/drawing/2014/main" id="{30992691-BFA6-402B-9DE8-DB7554DBC8B9}"/>
              </a:ext>
            </a:extLst>
          </p:cNvPr>
          <p:cNvSpPr>
            <a:spLocks noGrp="1"/>
          </p:cNvSpPr>
          <p:nvPr>
            <p:ph type="body" idx="1"/>
          </p:nvPr>
        </p:nvSpPr>
        <p:spPr>
          <a:xfrm>
            <a:off x="446177" y="877132"/>
            <a:ext cx="6907117" cy="412886"/>
          </a:xfrm>
        </p:spPr>
        <p:txBody>
          <a:bodyPr/>
          <a:lstStyle/>
          <a:p>
            <a:r>
              <a:rPr lang="fr-FR" dirty="0"/>
              <a:t>Amplifier notre impact : quelques exemples</a:t>
            </a:r>
          </a:p>
        </p:txBody>
      </p:sp>
      <p:grpSp>
        <p:nvGrpSpPr>
          <p:cNvPr id="2" name="Groupe 1">
            <a:extLst>
              <a:ext uri="{FF2B5EF4-FFF2-40B4-BE49-F238E27FC236}">
                <a16:creationId xmlns:a16="http://schemas.microsoft.com/office/drawing/2014/main" id="{2745BD2F-B3B2-40D8-A05C-EFF1346C8B58}"/>
              </a:ext>
            </a:extLst>
          </p:cNvPr>
          <p:cNvGrpSpPr/>
          <p:nvPr/>
        </p:nvGrpSpPr>
        <p:grpSpPr>
          <a:xfrm>
            <a:off x="599071" y="4691650"/>
            <a:ext cx="2638001" cy="1020372"/>
            <a:chOff x="550851" y="4444292"/>
            <a:chExt cx="2638001" cy="1020372"/>
          </a:xfrm>
        </p:grpSpPr>
        <p:sp>
          <p:nvSpPr>
            <p:cNvPr id="83" name="Espace réservé du texte 15">
              <a:extLst>
                <a:ext uri="{FF2B5EF4-FFF2-40B4-BE49-F238E27FC236}">
                  <a16:creationId xmlns:a16="http://schemas.microsoft.com/office/drawing/2014/main" id="{E9AFBAC1-DE5A-4D9A-9520-8D2CADD4720B}"/>
                </a:ext>
              </a:extLst>
            </p:cNvPr>
            <p:cNvSpPr txBox="1">
              <a:spLocks/>
            </p:cNvSpPr>
            <p:nvPr/>
          </p:nvSpPr>
          <p:spPr>
            <a:xfrm>
              <a:off x="550851" y="44442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grpSp>
          <p:nvGrpSpPr>
            <p:cNvPr id="55" name="Groupe 54">
              <a:extLst>
                <a:ext uri="{FF2B5EF4-FFF2-40B4-BE49-F238E27FC236}">
                  <a16:creationId xmlns:a16="http://schemas.microsoft.com/office/drawing/2014/main" id="{593EEF63-82C4-43C2-9E2A-83BE122B5F2D}"/>
                </a:ext>
              </a:extLst>
            </p:cNvPr>
            <p:cNvGrpSpPr/>
            <p:nvPr/>
          </p:nvGrpSpPr>
          <p:grpSpPr>
            <a:xfrm>
              <a:off x="1448152" y="4818333"/>
              <a:ext cx="761565" cy="646331"/>
              <a:chOff x="1553781" y="2693154"/>
              <a:chExt cx="761565" cy="646331"/>
            </a:xfrm>
          </p:grpSpPr>
          <p:sp>
            <p:nvSpPr>
              <p:cNvPr id="56" name="Hexagone 55">
                <a:extLst>
                  <a:ext uri="{FF2B5EF4-FFF2-40B4-BE49-F238E27FC236}">
                    <a16:creationId xmlns:a16="http://schemas.microsoft.com/office/drawing/2014/main" id="{237A69A6-8638-4ECE-B803-9BEC6F9E7FCD}"/>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91A31F0B-E1B7-4173-BFFA-1BDB8B72BA46}"/>
                  </a:ext>
                </a:extLst>
              </p:cNvPr>
              <p:cNvSpPr/>
              <p:nvPr/>
            </p:nvSpPr>
            <p:spPr>
              <a:xfrm>
                <a:off x="1553781" y="2887543"/>
                <a:ext cx="761565" cy="307777"/>
              </a:xfrm>
              <a:prstGeom prst="rect">
                <a:avLst/>
              </a:prstGeom>
            </p:spPr>
            <p:txBody>
              <a:bodyPr wrap="square">
                <a:spAutoFit/>
              </a:bodyPr>
              <a:lstStyle/>
              <a:p>
                <a:pPr algn="ctr"/>
                <a:r>
                  <a:rPr lang="fr-FR" sz="1400" b="1" dirty="0">
                    <a:solidFill>
                      <a:srgbClr val="C00000"/>
                    </a:solidFill>
                  </a:rPr>
                  <a:t>6 M€</a:t>
                </a:r>
              </a:p>
            </p:txBody>
          </p:sp>
        </p:grpSp>
        <p:pic>
          <p:nvPicPr>
            <p:cNvPr id="14340" name="Picture 4" descr="Ventech - France Invest">
              <a:extLst>
                <a:ext uri="{FF2B5EF4-FFF2-40B4-BE49-F238E27FC236}">
                  <a16:creationId xmlns:a16="http://schemas.microsoft.com/office/drawing/2014/main" id="{3D078669-BBD5-4978-A502-245BB9F6E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295" y="5033417"/>
              <a:ext cx="371102" cy="371102"/>
            </a:xfrm>
            <a:prstGeom prst="rect">
              <a:avLst/>
            </a:prstGeom>
            <a:noFill/>
            <a:extLst>
              <a:ext uri="{909E8E84-426E-40DD-AFC4-6F175D3DCCD1}">
                <a14:hiddenFill xmlns:a14="http://schemas.microsoft.com/office/drawing/2010/main">
                  <a:solidFill>
                    <a:srgbClr val="FFFFFF"/>
                  </a:solidFill>
                </a14:hiddenFill>
              </a:ext>
            </a:extLst>
          </p:spPr>
        </p:pic>
        <p:sp>
          <p:nvSpPr>
            <p:cNvPr id="78" name="ZoneTexte 77">
              <a:extLst>
                <a:ext uri="{FF2B5EF4-FFF2-40B4-BE49-F238E27FC236}">
                  <a16:creationId xmlns:a16="http://schemas.microsoft.com/office/drawing/2014/main" id="{FEDB3D74-5D2C-4DFE-8A83-49A39E8D7413}"/>
                </a:ext>
              </a:extLst>
            </p:cNvPr>
            <p:cNvSpPr txBox="1"/>
            <p:nvPr/>
          </p:nvSpPr>
          <p:spPr>
            <a:xfrm>
              <a:off x="623596" y="4456374"/>
              <a:ext cx="2527299" cy="400110"/>
            </a:xfrm>
            <a:prstGeom prst="rect">
              <a:avLst/>
            </a:prstGeom>
            <a:noFill/>
            <a:ln>
              <a:noFill/>
            </a:ln>
          </p:spPr>
          <p:txBody>
            <a:bodyPr wrap="square" rtlCol="0">
              <a:spAutoFit/>
            </a:bodyPr>
            <a:lstStyle/>
            <a:p>
              <a:pPr algn="ctr" defTabSz="456521"/>
              <a:r>
                <a:rPr lang="fr-FR" sz="2000" b="1" dirty="0">
                  <a:solidFill>
                    <a:srgbClr val="C00000"/>
                  </a:solidFill>
                </a:rPr>
                <a:t>Alliance For Impact</a:t>
              </a:r>
              <a:endParaRPr lang="fr-FR" sz="2000" dirty="0">
                <a:solidFill>
                  <a:srgbClr val="000000"/>
                </a:solidFill>
              </a:endParaRPr>
            </a:p>
          </p:txBody>
        </p:sp>
      </p:grpSp>
      <p:sp>
        <p:nvSpPr>
          <p:cNvPr id="80" name="Espace réservé du pied de page 2">
            <a:extLst>
              <a:ext uri="{FF2B5EF4-FFF2-40B4-BE49-F238E27FC236}">
                <a16:creationId xmlns:a16="http://schemas.microsoft.com/office/drawing/2014/main" id="{4E1CE86F-3EB2-4B34-BE05-27A6040FC42F}"/>
              </a:ext>
            </a:extLst>
          </p:cNvPr>
          <p:cNvSpPr txBox="1">
            <a:spLocks/>
          </p:cNvSpPr>
          <p:nvPr/>
        </p:nvSpPr>
        <p:spPr>
          <a:xfrm>
            <a:off x="11415561" y="154004"/>
            <a:ext cx="1294623" cy="172590"/>
          </a:xfrm>
          <a:prstGeom prst="rect">
            <a:avLst/>
          </a:prstGeom>
        </p:spPr>
        <p:txBody>
          <a:bodyPr vert="horz" lIns="91440" tIns="45720" rIns="91440" bIns="45720" rtlCol="0" anchor="ctr">
            <a:noAutofit/>
          </a:bodyPr>
          <a:lstStyle>
            <a:defPPr>
              <a:defRPr lang="en-US"/>
            </a:defPPr>
            <a:lvl1pPr marL="0" algn="r" defTabSz="457200" rtl="0" eaLnBrk="1" latinLnBrk="0" hangingPunct="1">
              <a:defRPr sz="800" b="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dirty="0"/>
              <a:t>Chiffres au 31/12/2021</a:t>
            </a:r>
          </a:p>
        </p:txBody>
      </p:sp>
      <p:grpSp>
        <p:nvGrpSpPr>
          <p:cNvPr id="3" name="Groupe 2">
            <a:extLst>
              <a:ext uri="{FF2B5EF4-FFF2-40B4-BE49-F238E27FC236}">
                <a16:creationId xmlns:a16="http://schemas.microsoft.com/office/drawing/2014/main" id="{4F6B0411-7B25-4A9F-BEA2-1027F78C45E1}"/>
              </a:ext>
            </a:extLst>
          </p:cNvPr>
          <p:cNvGrpSpPr/>
          <p:nvPr/>
        </p:nvGrpSpPr>
        <p:grpSpPr>
          <a:xfrm>
            <a:off x="599071" y="3484796"/>
            <a:ext cx="2651860" cy="1022209"/>
            <a:chOff x="550851" y="2783792"/>
            <a:chExt cx="2651860" cy="1022209"/>
          </a:xfrm>
        </p:grpSpPr>
        <p:sp>
          <p:nvSpPr>
            <p:cNvPr id="47" name="Espace réservé du texte 15">
              <a:extLst>
                <a:ext uri="{FF2B5EF4-FFF2-40B4-BE49-F238E27FC236}">
                  <a16:creationId xmlns:a16="http://schemas.microsoft.com/office/drawing/2014/main" id="{01DD4C64-E5AC-4F5C-829E-568C5ABE98AD}"/>
                </a:ext>
              </a:extLst>
            </p:cNvPr>
            <p:cNvSpPr txBox="1">
              <a:spLocks/>
            </p:cNvSpPr>
            <p:nvPr/>
          </p:nvSpPr>
          <p:spPr>
            <a:xfrm>
              <a:off x="550851" y="27837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pic>
          <p:nvPicPr>
            <p:cNvPr id="17" name="Picture 8" descr="123 Investment Managers I Fonds Bpifrance Entreprises 1">
              <a:extLst>
                <a:ext uri="{FF2B5EF4-FFF2-40B4-BE49-F238E27FC236}">
                  <a16:creationId xmlns:a16="http://schemas.microsoft.com/office/drawing/2014/main" id="{2BE4432B-39C8-4E3C-9ADC-918FE2B50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83" y="3415017"/>
              <a:ext cx="817670" cy="15886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e 9">
              <a:extLst>
                <a:ext uri="{FF2B5EF4-FFF2-40B4-BE49-F238E27FC236}">
                  <a16:creationId xmlns:a16="http://schemas.microsoft.com/office/drawing/2014/main" id="{67BF1605-7AE6-474D-88A8-992685AD4ED0}"/>
                </a:ext>
              </a:extLst>
            </p:cNvPr>
            <p:cNvGrpSpPr/>
            <p:nvPr/>
          </p:nvGrpSpPr>
          <p:grpSpPr>
            <a:xfrm>
              <a:off x="1455746" y="3159670"/>
              <a:ext cx="761565" cy="646331"/>
              <a:chOff x="1553781" y="2693154"/>
              <a:chExt cx="761565" cy="646331"/>
            </a:xfrm>
          </p:grpSpPr>
          <p:sp>
            <p:nvSpPr>
              <p:cNvPr id="53" name="Hexagone 52">
                <a:extLst>
                  <a:ext uri="{FF2B5EF4-FFF2-40B4-BE49-F238E27FC236}">
                    <a16:creationId xmlns:a16="http://schemas.microsoft.com/office/drawing/2014/main" id="{48315A2A-3D27-4EAF-AAB5-CE004148C08B}"/>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1E98FEAF-12DD-4F49-BCFF-8B52A71B7F4C}"/>
                  </a:ext>
                </a:extLst>
              </p:cNvPr>
              <p:cNvSpPr/>
              <p:nvPr/>
            </p:nvSpPr>
            <p:spPr>
              <a:xfrm>
                <a:off x="1553781" y="2887543"/>
                <a:ext cx="761565" cy="307777"/>
              </a:xfrm>
              <a:prstGeom prst="rect">
                <a:avLst/>
              </a:prstGeom>
            </p:spPr>
            <p:txBody>
              <a:bodyPr wrap="square">
                <a:spAutoFit/>
              </a:bodyPr>
              <a:lstStyle/>
              <a:p>
                <a:pPr algn="ctr"/>
                <a:r>
                  <a:rPr lang="fr-FR" sz="1400" b="1" dirty="0">
                    <a:solidFill>
                      <a:srgbClr val="C00000"/>
                    </a:solidFill>
                  </a:rPr>
                  <a:t>15 M€</a:t>
                </a:r>
              </a:p>
            </p:txBody>
          </p:sp>
        </p:grpSp>
        <p:sp>
          <p:nvSpPr>
            <p:cNvPr id="79" name="ZoneTexte 78">
              <a:extLst>
                <a:ext uri="{FF2B5EF4-FFF2-40B4-BE49-F238E27FC236}">
                  <a16:creationId xmlns:a16="http://schemas.microsoft.com/office/drawing/2014/main" id="{75B720E6-0052-4503-85F5-F6AF83B60228}"/>
                </a:ext>
              </a:extLst>
            </p:cNvPr>
            <p:cNvSpPr txBox="1"/>
            <p:nvPr/>
          </p:nvSpPr>
          <p:spPr>
            <a:xfrm>
              <a:off x="564711" y="2801266"/>
              <a:ext cx="2638000" cy="400110"/>
            </a:xfrm>
            <a:prstGeom prst="rect">
              <a:avLst/>
            </a:prstGeom>
            <a:noFill/>
            <a:ln>
              <a:noFill/>
            </a:ln>
          </p:spPr>
          <p:txBody>
            <a:bodyPr wrap="square" rtlCol="0">
              <a:spAutoFit/>
            </a:bodyPr>
            <a:lstStyle/>
            <a:p>
              <a:pPr algn="ctr" defTabSz="456521"/>
              <a:r>
                <a:rPr lang="fr-FR" sz="2000" b="1" dirty="0">
                  <a:solidFill>
                    <a:srgbClr val="C00000"/>
                  </a:solidFill>
                </a:rPr>
                <a:t>Impact Sénior</a:t>
              </a:r>
              <a:endParaRPr lang="fr-FR" sz="2000" dirty="0">
                <a:solidFill>
                  <a:srgbClr val="000000"/>
                </a:solidFill>
              </a:endParaRPr>
            </a:p>
          </p:txBody>
        </p:sp>
      </p:grpSp>
      <p:grpSp>
        <p:nvGrpSpPr>
          <p:cNvPr id="102" name="Groupe 101">
            <a:extLst>
              <a:ext uri="{FF2B5EF4-FFF2-40B4-BE49-F238E27FC236}">
                <a16:creationId xmlns:a16="http://schemas.microsoft.com/office/drawing/2014/main" id="{976843B6-26F4-42D9-8FCC-46C3D08B7AEA}"/>
              </a:ext>
            </a:extLst>
          </p:cNvPr>
          <p:cNvGrpSpPr/>
          <p:nvPr/>
        </p:nvGrpSpPr>
        <p:grpSpPr>
          <a:xfrm>
            <a:off x="7512029" y="1518863"/>
            <a:ext cx="2121783" cy="1875363"/>
            <a:chOff x="7035831" y="2853612"/>
            <a:chExt cx="2121783" cy="1875363"/>
          </a:xfrm>
          <a:noFill/>
        </p:grpSpPr>
        <p:sp>
          <p:nvSpPr>
            <p:cNvPr id="103" name="Hexagone 102">
              <a:extLst>
                <a:ext uri="{FF2B5EF4-FFF2-40B4-BE49-F238E27FC236}">
                  <a16:creationId xmlns:a16="http://schemas.microsoft.com/office/drawing/2014/main" id="{C12BC1AC-2F2C-4794-BF46-7203DB1A638A}"/>
                </a:ext>
              </a:extLst>
            </p:cNvPr>
            <p:cNvSpPr/>
            <p:nvPr/>
          </p:nvSpPr>
          <p:spPr>
            <a:xfrm rot="1759199">
              <a:off x="7035831" y="2853612"/>
              <a:ext cx="2121783" cy="1875363"/>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104" name="ZoneTexte 103">
              <a:extLst>
                <a:ext uri="{FF2B5EF4-FFF2-40B4-BE49-F238E27FC236}">
                  <a16:creationId xmlns:a16="http://schemas.microsoft.com/office/drawing/2014/main" id="{5032D470-5BCE-4DF0-9A06-C59EB900A792}"/>
                </a:ext>
              </a:extLst>
            </p:cNvPr>
            <p:cNvSpPr txBox="1"/>
            <p:nvPr/>
          </p:nvSpPr>
          <p:spPr>
            <a:xfrm>
              <a:off x="7163751" y="3217671"/>
              <a:ext cx="1886051" cy="1200329"/>
            </a:xfrm>
            <a:prstGeom prst="rect">
              <a:avLst/>
            </a:prstGeom>
            <a:grpFill/>
          </p:spPr>
          <p:txBody>
            <a:bodyPr wrap="square" rtlCol="0">
              <a:spAutoFit/>
            </a:bodyPr>
            <a:lstStyle/>
            <a:p>
              <a:pPr algn="ctr"/>
              <a:r>
                <a:rPr lang="fr-FR" sz="1600" b="1" dirty="0">
                  <a:solidFill>
                    <a:schemeClr val="accent6">
                      <a:lumMod val="50000"/>
                    </a:schemeClr>
                  </a:solidFill>
                </a:rPr>
                <a:t>Fonds de partage</a:t>
              </a:r>
            </a:p>
            <a:p>
              <a:pPr algn="ctr"/>
              <a:r>
                <a:rPr lang="fr-FR" sz="1400" dirty="0">
                  <a:solidFill>
                    <a:srgbClr val="C00000"/>
                  </a:solidFill>
                </a:rPr>
                <a:t>Reverser en partie les bénéfices </a:t>
              </a:r>
            </a:p>
            <a:p>
              <a:pPr algn="ctr"/>
              <a:r>
                <a:rPr lang="fr-FR" sz="1400" dirty="0">
                  <a:solidFill>
                    <a:srgbClr val="C00000"/>
                  </a:solidFill>
                </a:rPr>
                <a:t>à des actions d’intérêt général</a:t>
              </a:r>
              <a:endParaRPr lang="fr-FR" sz="1600" dirty="0">
                <a:solidFill>
                  <a:srgbClr val="C00000"/>
                </a:solidFill>
              </a:endParaRPr>
            </a:p>
          </p:txBody>
        </p:sp>
      </p:grpSp>
      <p:pic>
        <p:nvPicPr>
          <p:cNvPr id="138" name="Graphique 137">
            <a:extLst>
              <a:ext uri="{FF2B5EF4-FFF2-40B4-BE49-F238E27FC236}">
                <a16:creationId xmlns:a16="http://schemas.microsoft.com/office/drawing/2014/main" id="{09E1FC54-E74D-47A0-BFC8-B5FFEAF015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3342" y="3531888"/>
            <a:ext cx="334318" cy="376017"/>
          </a:xfrm>
          <a:prstGeom prst="rect">
            <a:avLst/>
          </a:prstGeom>
        </p:spPr>
      </p:pic>
      <p:pic>
        <p:nvPicPr>
          <p:cNvPr id="139" name="Graphique 138">
            <a:extLst>
              <a:ext uri="{FF2B5EF4-FFF2-40B4-BE49-F238E27FC236}">
                <a16:creationId xmlns:a16="http://schemas.microsoft.com/office/drawing/2014/main" id="{184E2515-F731-42C3-8CF2-23176E93D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7462" y="4782553"/>
            <a:ext cx="334318" cy="376017"/>
          </a:xfrm>
          <a:prstGeom prst="rect">
            <a:avLst/>
          </a:prstGeom>
        </p:spPr>
      </p:pic>
      <p:cxnSp>
        <p:nvCxnSpPr>
          <p:cNvPr id="140" name="Connecteur droit 139">
            <a:extLst>
              <a:ext uri="{FF2B5EF4-FFF2-40B4-BE49-F238E27FC236}">
                <a16:creationId xmlns:a16="http://schemas.microsoft.com/office/drawing/2014/main" id="{5B806A55-0E9C-4C5A-9AE2-42E9E2099663}"/>
              </a:ext>
            </a:extLst>
          </p:cNvPr>
          <p:cNvCxnSpPr>
            <a:cxnSpLocks/>
            <a:stCxn id="139" idx="0"/>
            <a:endCxn id="138" idx="2"/>
          </p:cNvCxnSpPr>
          <p:nvPr/>
        </p:nvCxnSpPr>
        <p:spPr>
          <a:xfrm flipH="1" flipV="1">
            <a:off x="9510501" y="3907905"/>
            <a:ext cx="4120" cy="87464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19AC7B4E-2763-4AB8-BB09-CA18748EEC01}"/>
              </a:ext>
            </a:extLst>
          </p:cNvPr>
          <p:cNvCxnSpPr>
            <a:cxnSpLocks/>
            <a:stCxn id="143" idx="2"/>
            <a:endCxn id="142" idx="0"/>
          </p:cNvCxnSpPr>
          <p:nvPr/>
        </p:nvCxnSpPr>
        <p:spPr>
          <a:xfrm flipH="1">
            <a:off x="3539338" y="3929485"/>
            <a:ext cx="5262" cy="85954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2" name="Graphique 141">
            <a:extLst>
              <a:ext uri="{FF2B5EF4-FFF2-40B4-BE49-F238E27FC236}">
                <a16:creationId xmlns:a16="http://schemas.microsoft.com/office/drawing/2014/main" id="{66B3AA3A-8A78-4EFA-9C4D-0EF1E9D31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2179" y="4789033"/>
            <a:ext cx="334318" cy="376017"/>
          </a:xfrm>
          <a:prstGeom prst="rect">
            <a:avLst/>
          </a:prstGeom>
        </p:spPr>
      </p:pic>
      <p:pic>
        <p:nvPicPr>
          <p:cNvPr id="143" name="Graphique 142">
            <a:extLst>
              <a:ext uri="{FF2B5EF4-FFF2-40B4-BE49-F238E27FC236}">
                <a16:creationId xmlns:a16="http://schemas.microsoft.com/office/drawing/2014/main" id="{657CFC3B-3904-405D-AF1A-75D5C8F00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7441" y="3553468"/>
            <a:ext cx="334318" cy="376017"/>
          </a:xfrm>
          <a:prstGeom prst="rect">
            <a:avLst/>
          </a:prstGeom>
        </p:spPr>
      </p:pic>
      <p:cxnSp>
        <p:nvCxnSpPr>
          <p:cNvPr id="148" name="Connecteur droit 147">
            <a:extLst>
              <a:ext uri="{FF2B5EF4-FFF2-40B4-BE49-F238E27FC236}">
                <a16:creationId xmlns:a16="http://schemas.microsoft.com/office/drawing/2014/main" id="{284C6FCC-2749-4C0A-AA2D-76A0E115D9B0}"/>
              </a:ext>
            </a:extLst>
          </p:cNvPr>
          <p:cNvCxnSpPr>
            <a:cxnSpLocks/>
          </p:cNvCxnSpPr>
          <p:nvPr/>
        </p:nvCxnSpPr>
        <p:spPr>
          <a:xfrm flipH="1" flipV="1">
            <a:off x="9192340" y="3385501"/>
            <a:ext cx="194825" cy="188832"/>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7C2603AE-6E67-4E08-8932-13D625A0CDBF}"/>
              </a:ext>
            </a:extLst>
          </p:cNvPr>
          <p:cNvCxnSpPr>
            <a:cxnSpLocks/>
          </p:cNvCxnSpPr>
          <p:nvPr/>
        </p:nvCxnSpPr>
        <p:spPr>
          <a:xfrm flipH="1">
            <a:off x="3609314" y="3484796"/>
            <a:ext cx="87956" cy="89537"/>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9F9D4987-A63E-4163-A63C-67B02DC9F500}"/>
              </a:ext>
            </a:extLst>
          </p:cNvPr>
          <p:cNvCxnSpPr>
            <a:cxnSpLocks/>
            <a:stCxn id="173" idx="1"/>
            <a:endCxn id="87" idx="0"/>
          </p:cNvCxnSpPr>
          <p:nvPr/>
        </p:nvCxnSpPr>
        <p:spPr>
          <a:xfrm flipH="1">
            <a:off x="6343287" y="2470815"/>
            <a:ext cx="1109882" cy="659562"/>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7" name="Graphique 86">
            <a:extLst>
              <a:ext uri="{FF2B5EF4-FFF2-40B4-BE49-F238E27FC236}">
                <a16:creationId xmlns:a16="http://schemas.microsoft.com/office/drawing/2014/main" id="{4B334AE7-92EB-40F5-80BC-34C06E0B85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6128" y="3130377"/>
            <a:ext cx="334318" cy="376017"/>
          </a:xfrm>
          <a:prstGeom prst="rect">
            <a:avLst/>
          </a:prstGeom>
        </p:spPr>
      </p:pic>
      <p:cxnSp>
        <p:nvCxnSpPr>
          <p:cNvPr id="89" name="Connecteur droit 88">
            <a:extLst>
              <a:ext uri="{FF2B5EF4-FFF2-40B4-BE49-F238E27FC236}">
                <a16:creationId xmlns:a16="http://schemas.microsoft.com/office/drawing/2014/main" id="{0328E559-D3A3-4D09-9FC7-F57ABE6B3C97}"/>
              </a:ext>
            </a:extLst>
          </p:cNvPr>
          <p:cNvCxnSpPr>
            <a:cxnSpLocks/>
            <a:stCxn id="87" idx="0"/>
            <a:endCxn id="172" idx="3"/>
          </p:cNvCxnSpPr>
          <p:nvPr/>
        </p:nvCxnSpPr>
        <p:spPr>
          <a:xfrm flipH="1" flipV="1">
            <a:off x="5254847" y="2455952"/>
            <a:ext cx="1088440" cy="674425"/>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348" name="Groupe 14347">
            <a:extLst>
              <a:ext uri="{FF2B5EF4-FFF2-40B4-BE49-F238E27FC236}">
                <a16:creationId xmlns:a16="http://schemas.microsoft.com/office/drawing/2014/main" id="{F0D9CDF1-7A2D-42E1-83C2-A3AA394C8901}"/>
              </a:ext>
            </a:extLst>
          </p:cNvPr>
          <p:cNvGrpSpPr/>
          <p:nvPr/>
        </p:nvGrpSpPr>
        <p:grpSpPr>
          <a:xfrm>
            <a:off x="5070687" y="4700045"/>
            <a:ext cx="2638001" cy="1020372"/>
            <a:chOff x="4483106" y="4480970"/>
            <a:chExt cx="2638001" cy="1020372"/>
          </a:xfrm>
        </p:grpSpPr>
        <p:pic>
          <p:nvPicPr>
            <p:cNvPr id="15" name="Picture 32" descr="Raise arrive dans l&amp;#39;impact avec une thèse d&amp;#39;investissement élargie | CFNEWS">
              <a:extLst>
                <a:ext uri="{FF2B5EF4-FFF2-40B4-BE49-F238E27FC236}">
                  <a16:creationId xmlns:a16="http://schemas.microsoft.com/office/drawing/2014/main" id="{B1CE94AB-600D-40CE-8BB0-2610664699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3768" y="5071145"/>
              <a:ext cx="590163" cy="40275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Logo Fondation de France - Droit d'enfance">
              <a:extLst>
                <a:ext uri="{FF2B5EF4-FFF2-40B4-BE49-F238E27FC236}">
                  <a16:creationId xmlns:a16="http://schemas.microsoft.com/office/drawing/2014/main" id="{F0710E46-DD64-46C2-9E23-322736110A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8499" y="5057374"/>
              <a:ext cx="406130" cy="404003"/>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e 104">
              <a:extLst>
                <a:ext uri="{FF2B5EF4-FFF2-40B4-BE49-F238E27FC236}">
                  <a16:creationId xmlns:a16="http://schemas.microsoft.com/office/drawing/2014/main" id="{A930A152-DC8D-4D97-8E54-80E458C780C2}"/>
                </a:ext>
              </a:extLst>
            </p:cNvPr>
            <p:cNvGrpSpPr/>
            <p:nvPr/>
          </p:nvGrpSpPr>
          <p:grpSpPr>
            <a:xfrm>
              <a:off x="4483106" y="4480970"/>
              <a:ext cx="2638001" cy="1020372"/>
              <a:chOff x="550851" y="4444292"/>
              <a:chExt cx="2638001" cy="1020372"/>
            </a:xfrm>
          </p:grpSpPr>
          <p:sp>
            <p:nvSpPr>
              <p:cNvPr id="109" name="Espace réservé du texte 15">
                <a:extLst>
                  <a:ext uri="{FF2B5EF4-FFF2-40B4-BE49-F238E27FC236}">
                    <a16:creationId xmlns:a16="http://schemas.microsoft.com/office/drawing/2014/main" id="{E522B486-DDE1-401C-80F8-27385FA41604}"/>
                  </a:ext>
                </a:extLst>
              </p:cNvPr>
              <p:cNvSpPr txBox="1">
                <a:spLocks/>
              </p:cNvSpPr>
              <p:nvPr/>
            </p:nvSpPr>
            <p:spPr>
              <a:xfrm>
                <a:off x="550851" y="44442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grpSp>
            <p:nvGrpSpPr>
              <p:cNvPr id="112" name="Groupe 111">
                <a:extLst>
                  <a:ext uri="{FF2B5EF4-FFF2-40B4-BE49-F238E27FC236}">
                    <a16:creationId xmlns:a16="http://schemas.microsoft.com/office/drawing/2014/main" id="{A42214D9-AADC-4F9A-8A9C-4AFE2D7381CD}"/>
                  </a:ext>
                </a:extLst>
              </p:cNvPr>
              <p:cNvGrpSpPr/>
              <p:nvPr/>
            </p:nvGrpSpPr>
            <p:grpSpPr>
              <a:xfrm>
                <a:off x="1426688" y="4818333"/>
                <a:ext cx="783029" cy="646331"/>
                <a:chOff x="1532317" y="2693154"/>
                <a:chExt cx="783029" cy="646331"/>
              </a:xfrm>
            </p:grpSpPr>
            <p:sp>
              <p:nvSpPr>
                <p:cNvPr id="115" name="Hexagone 114">
                  <a:extLst>
                    <a:ext uri="{FF2B5EF4-FFF2-40B4-BE49-F238E27FC236}">
                      <a16:creationId xmlns:a16="http://schemas.microsoft.com/office/drawing/2014/main" id="{6A1888EF-5837-4574-B406-0EB743A6A586}"/>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a:extLst>
                    <a:ext uri="{FF2B5EF4-FFF2-40B4-BE49-F238E27FC236}">
                      <a16:creationId xmlns:a16="http://schemas.microsoft.com/office/drawing/2014/main" id="{F913FFDB-2659-4D3C-B8AB-564567753D34}"/>
                    </a:ext>
                  </a:extLst>
                </p:cNvPr>
                <p:cNvSpPr/>
                <p:nvPr/>
              </p:nvSpPr>
              <p:spPr>
                <a:xfrm>
                  <a:off x="1532317" y="2887543"/>
                  <a:ext cx="783029" cy="307777"/>
                </a:xfrm>
                <a:prstGeom prst="rect">
                  <a:avLst/>
                </a:prstGeom>
              </p:spPr>
              <p:txBody>
                <a:bodyPr wrap="square">
                  <a:spAutoFit/>
                </a:bodyPr>
                <a:lstStyle/>
                <a:p>
                  <a:pPr algn="ctr"/>
                  <a:r>
                    <a:rPr lang="fr-FR" sz="1400" b="1" dirty="0">
                      <a:solidFill>
                        <a:srgbClr val="C00000"/>
                      </a:solidFill>
                    </a:rPr>
                    <a:t>37 M€</a:t>
                  </a:r>
                </a:p>
              </p:txBody>
            </p:sp>
          </p:grpSp>
          <p:sp>
            <p:nvSpPr>
              <p:cNvPr id="114" name="ZoneTexte 113">
                <a:extLst>
                  <a:ext uri="{FF2B5EF4-FFF2-40B4-BE49-F238E27FC236}">
                    <a16:creationId xmlns:a16="http://schemas.microsoft.com/office/drawing/2014/main" id="{AD7317DD-F35D-4BAC-BCAA-E40A31D727CF}"/>
                  </a:ext>
                </a:extLst>
              </p:cNvPr>
              <p:cNvSpPr txBox="1"/>
              <p:nvPr/>
            </p:nvSpPr>
            <p:spPr>
              <a:xfrm>
                <a:off x="623596" y="4456374"/>
                <a:ext cx="2527299" cy="400110"/>
              </a:xfrm>
              <a:prstGeom prst="rect">
                <a:avLst/>
              </a:prstGeom>
              <a:noFill/>
              <a:ln>
                <a:noFill/>
              </a:ln>
            </p:spPr>
            <p:txBody>
              <a:bodyPr wrap="square" rtlCol="0">
                <a:spAutoFit/>
              </a:bodyPr>
              <a:lstStyle/>
              <a:p>
                <a:pPr algn="ctr" defTabSz="456521"/>
                <a:r>
                  <a:rPr lang="fr-FR" sz="2000" b="1" dirty="0">
                    <a:solidFill>
                      <a:srgbClr val="C00000"/>
                    </a:solidFill>
                  </a:rPr>
                  <a:t>France 2i</a:t>
                </a:r>
                <a:endParaRPr lang="fr-FR" sz="2000" dirty="0">
                  <a:solidFill>
                    <a:srgbClr val="000000"/>
                  </a:solidFill>
                </a:endParaRPr>
              </a:p>
            </p:txBody>
          </p:sp>
        </p:grpSp>
      </p:grpSp>
      <p:grpSp>
        <p:nvGrpSpPr>
          <p:cNvPr id="14347" name="Groupe 14346">
            <a:extLst>
              <a:ext uri="{FF2B5EF4-FFF2-40B4-BE49-F238E27FC236}">
                <a16:creationId xmlns:a16="http://schemas.microsoft.com/office/drawing/2014/main" id="{E0A55624-E789-4CF0-8EF8-262B4443A9C7}"/>
              </a:ext>
            </a:extLst>
          </p:cNvPr>
          <p:cNvGrpSpPr/>
          <p:nvPr/>
        </p:nvGrpSpPr>
        <p:grpSpPr>
          <a:xfrm>
            <a:off x="5063757" y="3493191"/>
            <a:ext cx="2651860" cy="1022209"/>
            <a:chOff x="4483106" y="3274116"/>
            <a:chExt cx="2651860" cy="1022209"/>
          </a:xfrm>
        </p:grpSpPr>
        <p:pic>
          <p:nvPicPr>
            <p:cNvPr id="14" name="Picture 12" descr="logo fondation macif - Envie Dijon">
              <a:extLst>
                <a:ext uri="{FF2B5EF4-FFF2-40B4-BE49-F238E27FC236}">
                  <a16:creationId xmlns:a16="http://schemas.microsoft.com/office/drawing/2014/main" id="{75E22393-C35A-4EE0-B32E-FA742042F5C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453" t="10784" r="10745" b="12604"/>
            <a:stretch/>
          </p:blipFill>
          <p:spPr bwMode="auto">
            <a:xfrm>
              <a:off x="6285579" y="3815884"/>
              <a:ext cx="540611" cy="438135"/>
            </a:xfrm>
            <a:prstGeom prst="rect">
              <a:avLst/>
            </a:prstGeom>
            <a:noFill/>
            <a:extLst>
              <a:ext uri="{909E8E84-426E-40DD-AFC4-6F175D3DCCD1}">
                <a14:hiddenFill xmlns:a14="http://schemas.microsoft.com/office/drawing/2010/main">
                  <a:solidFill>
                    <a:srgbClr val="FFFFFF"/>
                  </a:solidFill>
                </a14:hiddenFill>
              </a:ext>
            </a:extLst>
          </p:spPr>
        </p:pic>
        <p:grpSp>
          <p:nvGrpSpPr>
            <p:cNvPr id="14346" name="Groupe 14345">
              <a:extLst>
                <a:ext uri="{FF2B5EF4-FFF2-40B4-BE49-F238E27FC236}">
                  <a16:creationId xmlns:a16="http://schemas.microsoft.com/office/drawing/2014/main" id="{78BAF807-23D4-41F6-915B-1FE6945ED420}"/>
                </a:ext>
              </a:extLst>
            </p:cNvPr>
            <p:cNvGrpSpPr/>
            <p:nvPr/>
          </p:nvGrpSpPr>
          <p:grpSpPr>
            <a:xfrm>
              <a:off x="4483106" y="3274116"/>
              <a:ext cx="2651860" cy="1022209"/>
              <a:chOff x="4483106" y="3274116"/>
              <a:chExt cx="2651860" cy="1022209"/>
            </a:xfrm>
          </p:grpSpPr>
          <p:pic>
            <p:nvPicPr>
              <p:cNvPr id="14338" name="Picture 2" descr="Zencap AM - France Invest">
                <a:extLst>
                  <a:ext uri="{FF2B5EF4-FFF2-40B4-BE49-F238E27FC236}">
                    <a16:creationId xmlns:a16="http://schemas.microsoft.com/office/drawing/2014/main" id="{1D5EA1F1-CF6C-4B6D-B9BA-59D51BE376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4407" y="3905378"/>
                <a:ext cx="843101" cy="229402"/>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e 116">
                <a:extLst>
                  <a:ext uri="{FF2B5EF4-FFF2-40B4-BE49-F238E27FC236}">
                    <a16:creationId xmlns:a16="http://schemas.microsoft.com/office/drawing/2014/main" id="{26F19D8A-291B-4236-BC6D-7EB14BCDE695}"/>
                  </a:ext>
                </a:extLst>
              </p:cNvPr>
              <p:cNvGrpSpPr/>
              <p:nvPr/>
            </p:nvGrpSpPr>
            <p:grpSpPr>
              <a:xfrm>
                <a:off x="4483106" y="3274116"/>
                <a:ext cx="2651860" cy="1022209"/>
                <a:chOff x="550851" y="2783792"/>
                <a:chExt cx="2651860" cy="1022209"/>
              </a:xfrm>
            </p:grpSpPr>
            <p:sp>
              <p:nvSpPr>
                <p:cNvPr id="120" name="Espace réservé du texte 15">
                  <a:extLst>
                    <a:ext uri="{FF2B5EF4-FFF2-40B4-BE49-F238E27FC236}">
                      <a16:creationId xmlns:a16="http://schemas.microsoft.com/office/drawing/2014/main" id="{5125F56D-1E48-45ED-A8D9-468BC8EA61F3}"/>
                    </a:ext>
                  </a:extLst>
                </p:cNvPr>
                <p:cNvSpPr txBox="1">
                  <a:spLocks/>
                </p:cNvSpPr>
                <p:nvPr/>
              </p:nvSpPr>
              <p:spPr>
                <a:xfrm>
                  <a:off x="550851" y="27837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grpSp>
              <p:nvGrpSpPr>
                <p:cNvPr id="128" name="Groupe 127">
                  <a:extLst>
                    <a:ext uri="{FF2B5EF4-FFF2-40B4-BE49-F238E27FC236}">
                      <a16:creationId xmlns:a16="http://schemas.microsoft.com/office/drawing/2014/main" id="{CF5CA26E-EA57-4DCA-9E42-1CA98E02AFD8}"/>
                    </a:ext>
                  </a:extLst>
                </p:cNvPr>
                <p:cNvGrpSpPr/>
                <p:nvPr/>
              </p:nvGrpSpPr>
              <p:grpSpPr>
                <a:xfrm>
                  <a:off x="1455746" y="3159670"/>
                  <a:ext cx="761565" cy="646331"/>
                  <a:chOff x="1553781" y="2693154"/>
                  <a:chExt cx="761565" cy="646331"/>
                </a:xfrm>
              </p:grpSpPr>
              <p:sp>
                <p:nvSpPr>
                  <p:cNvPr id="145" name="Hexagone 144">
                    <a:extLst>
                      <a:ext uri="{FF2B5EF4-FFF2-40B4-BE49-F238E27FC236}">
                        <a16:creationId xmlns:a16="http://schemas.microsoft.com/office/drawing/2014/main" id="{5C531AEF-45A8-470E-8BE3-C967DC0168B3}"/>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145">
                    <a:extLst>
                      <a:ext uri="{FF2B5EF4-FFF2-40B4-BE49-F238E27FC236}">
                        <a16:creationId xmlns:a16="http://schemas.microsoft.com/office/drawing/2014/main" id="{EBF34E64-1BEB-4DC6-9858-E93B86C7206C}"/>
                      </a:ext>
                    </a:extLst>
                  </p:cNvPr>
                  <p:cNvSpPr/>
                  <p:nvPr/>
                </p:nvSpPr>
                <p:spPr>
                  <a:xfrm>
                    <a:off x="1553781" y="2887543"/>
                    <a:ext cx="761565" cy="307777"/>
                  </a:xfrm>
                  <a:prstGeom prst="rect">
                    <a:avLst/>
                  </a:prstGeom>
                </p:spPr>
                <p:txBody>
                  <a:bodyPr wrap="square">
                    <a:spAutoFit/>
                  </a:bodyPr>
                  <a:lstStyle/>
                  <a:p>
                    <a:pPr algn="ctr"/>
                    <a:r>
                      <a:rPr lang="fr-FR" sz="1400" b="1" dirty="0">
                        <a:solidFill>
                          <a:srgbClr val="C00000"/>
                        </a:solidFill>
                      </a:rPr>
                      <a:t>15 M€</a:t>
                    </a:r>
                  </a:p>
                </p:txBody>
              </p:sp>
            </p:grpSp>
            <p:sp>
              <p:nvSpPr>
                <p:cNvPr id="130" name="ZoneTexte 129">
                  <a:extLst>
                    <a:ext uri="{FF2B5EF4-FFF2-40B4-BE49-F238E27FC236}">
                      <a16:creationId xmlns:a16="http://schemas.microsoft.com/office/drawing/2014/main" id="{26DA93B3-CC46-484D-AE70-EB5D215B4E0F}"/>
                    </a:ext>
                  </a:extLst>
                </p:cNvPr>
                <p:cNvSpPr txBox="1"/>
                <p:nvPr/>
              </p:nvSpPr>
              <p:spPr>
                <a:xfrm>
                  <a:off x="564711" y="2801266"/>
                  <a:ext cx="2638000" cy="400110"/>
                </a:xfrm>
                <a:prstGeom prst="rect">
                  <a:avLst/>
                </a:prstGeom>
                <a:noFill/>
                <a:ln>
                  <a:noFill/>
                </a:ln>
              </p:spPr>
              <p:txBody>
                <a:bodyPr wrap="square" rtlCol="0">
                  <a:spAutoFit/>
                </a:bodyPr>
                <a:lstStyle/>
                <a:p>
                  <a:pPr algn="ctr" defTabSz="456521"/>
                  <a:r>
                    <a:rPr lang="fr-FR" sz="2000" b="1" dirty="0">
                      <a:solidFill>
                        <a:srgbClr val="C00000"/>
                      </a:solidFill>
                    </a:rPr>
                    <a:t>Rebond Tricolore</a:t>
                  </a:r>
                  <a:endParaRPr lang="fr-FR" sz="2000" dirty="0">
                    <a:solidFill>
                      <a:srgbClr val="000000"/>
                    </a:solidFill>
                  </a:endParaRPr>
                </a:p>
              </p:txBody>
            </p:sp>
          </p:grpSp>
        </p:grpSp>
      </p:grpSp>
      <p:grpSp>
        <p:nvGrpSpPr>
          <p:cNvPr id="14354" name="Groupe 14353">
            <a:extLst>
              <a:ext uri="{FF2B5EF4-FFF2-40B4-BE49-F238E27FC236}">
                <a16:creationId xmlns:a16="http://schemas.microsoft.com/office/drawing/2014/main" id="{0572DF61-5123-477B-BED9-AF4A7B70D6BC}"/>
              </a:ext>
            </a:extLst>
          </p:cNvPr>
          <p:cNvGrpSpPr/>
          <p:nvPr/>
        </p:nvGrpSpPr>
        <p:grpSpPr>
          <a:xfrm>
            <a:off x="9778239" y="4691650"/>
            <a:ext cx="2649358" cy="1020372"/>
            <a:chOff x="9778239" y="4472575"/>
            <a:chExt cx="2649358" cy="1020372"/>
          </a:xfrm>
        </p:grpSpPr>
        <p:pic>
          <p:nvPicPr>
            <p:cNvPr id="136" name="Picture 26" descr="Fondation AlphaOmega - Association Coup de Pouce">
              <a:extLst>
                <a:ext uri="{FF2B5EF4-FFF2-40B4-BE49-F238E27FC236}">
                  <a16:creationId xmlns:a16="http://schemas.microsoft.com/office/drawing/2014/main" id="{5F6A6D1D-8D65-45BA-A2D7-DBA173DDAE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75646" y="5047101"/>
              <a:ext cx="752049" cy="35456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descr="Amboise Partners SA - France Invest">
              <a:extLst>
                <a:ext uri="{FF2B5EF4-FFF2-40B4-BE49-F238E27FC236}">
                  <a16:creationId xmlns:a16="http://schemas.microsoft.com/office/drawing/2014/main" id="{DBABF285-C697-42AC-8391-18837FADAC9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322" t="22114" r="9370" b="30099"/>
            <a:stretch/>
          </p:blipFill>
          <p:spPr bwMode="auto">
            <a:xfrm>
              <a:off x="9778239" y="5090195"/>
              <a:ext cx="944979" cy="231314"/>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e 152">
              <a:extLst>
                <a:ext uri="{FF2B5EF4-FFF2-40B4-BE49-F238E27FC236}">
                  <a16:creationId xmlns:a16="http://schemas.microsoft.com/office/drawing/2014/main" id="{9773B5B0-D521-42B8-85F8-6979F19F4143}"/>
                </a:ext>
              </a:extLst>
            </p:cNvPr>
            <p:cNvGrpSpPr/>
            <p:nvPr/>
          </p:nvGrpSpPr>
          <p:grpSpPr>
            <a:xfrm>
              <a:off x="9789596" y="4472575"/>
              <a:ext cx="2638001" cy="1020372"/>
              <a:chOff x="550851" y="4444292"/>
              <a:chExt cx="2638001" cy="1020372"/>
            </a:xfrm>
          </p:grpSpPr>
          <p:sp>
            <p:nvSpPr>
              <p:cNvPr id="154" name="Espace réservé du texte 15">
                <a:extLst>
                  <a:ext uri="{FF2B5EF4-FFF2-40B4-BE49-F238E27FC236}">
                    <a16:creationId xmlns:a16="http://schemas.microsoft.com/office/drawing/2014/main" id="{BFE270EA-1613-4D19-BE3A-2CC18E7FD6AD}"/>
                  </a:ext>
                </a:extLst>
              </p:cNvPr>
              <p:cNvSpPr txBox="1">
                <a:spLocks/>
              </p:cNvSpPr>
              <p:nvPr/>
            </p:nvSpPr>
            <p:spPr>
              <a:xfrm>
                <a:off x="550851" y="44442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grpSp>
            <p:nvGrpSpPr>
              <p:cNvPr id="155" name="Groupe 154">
                <a:extLst>
                  <a:ext uri="{FF2B5EF4-FFF2-40B4-BE49-F238E27FC236}">
                    <a16:creationId xmlns:a16="http://schemas.microsoft.com/office/drawing/2014/main" id="{D68DCF49-824C-4398-95F0-945A4D413E21}"/>
                  </a:ext>
                </a:extLst>
              </p:cNvPr>
              <p:cNvGrpSpPr/>
              <p:nvPr/>
            </p:nvGrpSpPr>
            <p:grpSpPr>
              <a:xfrm>
                <a:off x="1448152" y="4818333"/>
                <a:ext cx="761565" cy="646331"/>
                <a:chOff x="1553781" y="2693154"/>
                <a:chExt cx="761565" cy="646331"/>
              </a:xfrm>
            </p:grpSpPr>
            <p:sp>
              <p:nvSpPr>
                <p:cNvPr id="157" name="Hexagone 156">
                  <a:extLst>
                    <a:ext uri="{FF2B5EF4-FFF2-40B4-BE49-F238E27FC236}">
                      <a16:creationId xmlns:a16="http://schemas.microsoft.com/office/drawing/2014/main" id="{F3965FCD-A82C-4367-9B51-6A1531F3E7FC}"/>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Rectangle 157">
                  <a:extLst>
                    <a:ext uri="{FF2B5EF4-FFF2-40B4-BE49-F238E27FC236}">
                      <a16:creationId xmlns:a16="http://schemas.microsoft.com/office/drawing/2014/main" id="{F9D0534D-AAE6-4DB4-862F-25E2D06E019C}"/>
                    </a:ext>
                  </a:extLst>
                </p:cNvPr>
                <p:cNvSpPr/>
                <p:nvPr/>
              </p:nvSpPr>
              <p:spPr>
                <a:xfrm>
                  <a:off x="1553781" y="2887543"/>
                  <a:ext cx="761565" cy="307777"/>
                </a:xfrm>
                <a:prstGeom prst="rect">
                  <a:avLst/>
                </a:prstGeom>
              </p:spPr>
              <p:txBody>
                <a:bodyPr wrap="square">
                  <a:spAutoFit/>
                </a:bodyPr>
                <a:lstStyle/>
                <a:p>
                  <a:pPr algn="ctr"/>
                  <a:r>
                    <a:rPr lang="fr-FR" sz="1400" b="1" dirty="0">
                      <a:solidFill>
                        <a:srgbClr val="C00000"/>
                      </a:solidFill>
                    </a:rPr>
                    <a:t>10 M€</a:t>
                  </a:r>
                </a:p>
              </p:txBody>
            </p:sp>
          </p:grpSp>
          <p:sp>
            <p:nvSpPr>
              <p:cNvPr id="156" name="ZoneTexte 155">
                <a:extLst>
                  <a:ext uri="{FF2B5EF4-FFF2-40B4-BE49-F238E27FC236}">
                    <a16:creationId xmlns:a16="http://schemas.microsoft.com/office/drawing/2014/main" id="{90A9189B-7294-4BAA-A6B2-DA95C506E3ED}"/>
                  </a:ext>
                </a:extLst>
              </p:cNvPr>
              <p:cNvSpPr txBox="1"/>
              <p:nvPr/>
            </p:nvSpPr>
            <p:spPr>
              <a:xfrm>
                <a:off x="623596" y="4456374"/>
                <a:ext cx="2527299" cy="400110"/>
              </a:xfrm>
              <a:prstGeom prst="rect">
                <a:avLst/>
              </a:prstGeom>
              <a:noFill/>
              <a:ln>
                <a:noFill/>
              </a:ln>
            </p:spPr>
            <p:txBody>
              <a:bodyPr wrap="square" rtlCol="0">
                <a:spAutoFit/>
              </a:bodyPr>
              <a:lstStyle/>
              <a:p>
                <a:pPr algn="ctr" defTabSz="456521"/>
                <a:r>
                  <a:rPr lang="fr-FR" sz="2000" b="1" dirty="0">
                    <a:solidFill>
                      <a:srgbClr val="C00000"/>
                    </a:solidFill>
                  </a:rPr>
                  <a:t>Alpha Diamant IV</a:t>
                </a:r>
                <a:endParaRPr lang="fr-FR" sz="2000" dirty="0">
                  <a:solidFill>
                    <a:srgbClr val="000000"/>
                  </a:solidFill>
                </a:endParaRPr>
              </a:p>
            </p:txBody>
          </p:sp>
        </p:grpSp>
      </p:grpSp>
      <p:grpSp>
        <p:nvGrpSpPr>
          <p:cNvPr id="14353" name="Groupe 14352">
            <a:extLst>
              <a:ext uri="{FF2B5EF4-FFF2-40B4-BE49-F238E27FC236}">
                <a16:creationId xmlns:a16="http://schemas.microsoft.com/office/drawing/2014/main" id="{C1173D35-19F0-462F-AAA7-6E29C724B004}"/>
              </a:ext>
            </a:extLst>
          </p:cNvPr>
          <p:cNvGrpSpPr/>
          <p:nvPr/>
        </p:nvGrpSpPr>
        <p:grpSpPr>
          <a:xfrm>
            <a:off x="9778239" y="3484796"/>
            <a:ext cx="2663217" cy="1022209"/>
            <a:chOff x="9778239" y="3265721"/>
            <a:chExt cx="2663217" cy="1022209"/>
          </a:xfrm>
        </p:grpSpPr>
        <p:grpSp>
          <p:nvGrpSpPr>
            <p:cNvPr id="163" name="Groupe 162">
              <a:extLst>
                <a:ext uri="{FF2B5EF4-FFF2-40B4-BE49-F238E27FC236}">
                  <a16:creationId xmlns:a16="http://schemas.microsoft.com/office/drawing/2014/main" id="{0FE022A3-EE91-472E-9325-643AB749BC85}"/>
                </a:ext>
              </a:extLst>
            </p:cNvPr>
            <p:cNvGrpSpPr/>
            <p:nvPr/>
          </p:nvGrpSpPr>
          <p:grpSpPr>
            <a:xfrm>
              <a:off x="9789596" y="3265721"/>
              <a:ext cx="2651860" cy="1022209"/>
              <a:chOff x="550851" y="2783792"/>
              <a:chExt cx="2651860" cy="1022209"/>
            </a:xfrm>
          </p:grpSpPr>
          <p:sp>
            <p:nvSpPr>
              <p:cNvPr id="164" name="Espace réservé du texte 15">
                <a:extLst>
                  <a:ext uri="{FF2B5EF4-FFF2-40B4-BE49-F238E27FC236}">
                    <a16:creationId xmlns:a16="http://schemas.microsoft.com/office/drawing/2014/main" id="{99D91EBD-EAE7-4CDB-8832-805143B38425}"/>
                  </a:ext>
                </a:extLst>
              </p:cNvPr>
              <p:cNvSpPr txBox="1">
                <a:spLocks/>
              </p:cNvSpPr>
              <p:nvPr/>
            </p:nvSpPr>
            <p:spPr>
              <a:xfrm>
                <a:off x="550851" y="2783792"/>
                <a:ext cx="2638001" cy="521717"/>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grpSp>
            <p:nvGrpSpPr>
              <p:cNvPr id="165" name="Groupe 164">
                <a:extLst>
                  <a:ext uri="{FF2B5EF4-FFF2-40B4-BE49-F238E27FC236}">
                    <a16:creationId xmlns:a16="http://schemas.microsoft.com/office/drawing/2014/main" id="{76A57335-944E-418F-A516-C40A235CFC85}"/>
                  </a:ext>
                </a:extLst>
              </p:cNvPr>
              <p:cNvGrpSpPr/>
              <p:nvPr/>
            </p:nvGrpSpPr>
            <p:grpSpPr>
              <a:xfrm>
                <a:off x="1455746" y="3159670"/>
                <a:ext cx="761565" cy="646331"/>
                <a:chOff x="1553781" y="2693154"/>
                <a:chExt cx="761565" cy="646331"/>
              </a:xfrm>
            </p:grpSpPr>
            <p:sp>
              <p:nvSpPr>
                <p:cNvPr id="167" name="Hexagone 166">
                  <a:extLst>
                    <a:ext uri="{FF2B5EF4-FFF2-40B4-BE49-F238E27FC236}">
                      <a16:creationId xmlns:a16="http://schemas.microsoft.com/office/drawing/2014/main" id="{6AFDAB7D-CAF2-4413-947E-BB0947EE384A}"/>
                    </a:ext>
                  </a:extLst>
                </p:cNvPr>
                <p:cNvSpPr/>
                <p:nvPr/>
              </p:nvSpPr>
              <p:spPr>
                <a:xfrm rot="5400000">
                  <a:off x="1603805" y="2715773"/>
                  <a:ext cx="646331" cy="601094"/>
                </a:xfrm>
                <a:prstGeom prst="hexagon">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8" name="Rectangle 167">
                  <a:extLst>
                    <a:ext uri="{FF2B5EF4-FFF2-40B4-BE49-F238E27FC236}">
                      <a16:creationId xmlns:a16="http://schemas.microsoft.com/office/drawing/2014/main" id="{04ABAC6F-A406-42D8-8C4C-6E349F542C84}"/>
                    </a:ext>
                  </a:extLst>
                </p:cNvPr>
                <p:cNvSpPr/>
                <p:nvPr/>
              </p:nvSpPr>
              <p:spPr>
                <a:xfrm>
                  <a:off x="1553781" y="2887543"/>
                  <a:ext cx="761565" cy="307777"/>
                </a:xfrm>
                <a:prstGeom prst="rect">
                  <a:avLst/>
                </a:prstGeom>
              </p:spPr>
              <p:txBody>
                <a:bodyPr wrap="square">
                  <a:spAutoFit/>
                </a:bodyPr>
                <a:lstStyle/>
                <a:p>
                  <a:pPr algn="ctr"/>
                  <a:r>
                    <a:rPr lang="fr-FR" sz="1400" b="1" dirty="0">
                      <a:solidFill>
                        <a:srgbClr val="C00000"/>
                      </a:solidFill>
                    </a:rPr>
                    <a:t>5,7 M€</a:t>
                  </a:r>
                </a:p>
              </p:txBody>
            </p:sp>
          </p:grpSp>
          <p:sp>
            <p:nvSpPr>
              <p:cNvPr id="166" name="ZoneTexte 165">
                <a:extLst>
                  <a:ext uri="{FF2B5EF4-FFF2-40B4-BE49-F238E27FC236}">
                    <a16:creationId xmlns:a16="http://schemas.microsoft.com/office/drawing/2014/main" id="{FBD1EB76-0E03-45B4-A0C0-1038DFA5BEA9}"/>
                  </a:ext>
                </a:extLst>
              </p:cNvPr>
              <p:cNvSpPr txBox="1"/>
              <p:nvPr/>
            </p:nvSpPr>
            <p:spPr>
              <a:xfrm>
                <a:off x="564711" y="2801266"/>
                <a:ext cx="2638000" cy="400110"/>
              </a:xfrm>
              <a:prstGeom prst="rect">
                <a:avLst/>
              </a:prstGeom>
              <a:noFill/>
              <a:ln>
                <a:noFill/>
              </a:ln>
            </p:spPr>
            <p:txBody>
              <a:bodyPr wrap="square" rtlCol="0">
                <a:spAutoFit/>
              </a:bodyPr>
              <a:lstStyle/>
              <a:p>
                <a:pPr algn="ctr" defTabSz="456521"/>
                <a:r>
                  <a:rPr lang="fr-FR" sz="2000" b="1" dirty="0">
                    <a:solidFill>
                      <a:srgbClr val="C00000"/>
                    </a:solidFill>
                  </a:rPr>
                  <a:t>Alpha Diamant II</a:t>
                </a:r>
                <a:endParaRPr lang="fr-FR" sz="2000" dirty="0">
                  <a:solidFill>
                    <a:srgbClr val="000000"/>
                  </a:solidFill>
                </a:endParaRPr>
              </a:p>
            </p:txBody>
          </p:sp>
        </p:grpSp>
        <p:pic>
          <p:nvPicPr>
            <p:cNvPr id="169" name="Picture 26" descr="Fondation AlphaOmega - Association Coup de Pouce">
              <a:extLst>
                <a:ext uri="{FF2B5EF4-FFF2-40B4-BE49-F238E27FC236}">
                  <a16:creationId xmlns:a16="http://schemas.microsoft.com/office/drawing/2014/main" id="{61E7132C-7E32-488E-A818-3DC29FD9B5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75646" y="3828055"/>
              <a:ext cx="752049" cy="354563"/>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8" descr="Amboise Partners SA - France Invest">
              <a:extLst>
                <a:ext uri="{FF2B5EF4-FFF2-40B4-BE49-F238E27FC236}">
                  <a16:creationId xmlns:a16="http://schemas.microsoft.com/office/drawing/2014/main" id="{753B3994-3FDF-432A-B98C-A087AB0C669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322" t="22114" r="9370" b="30099"/>
            <a:stretch/>
          </p:blipFill>
          <p:spPr bwMode="auto">
            <a:xfrm>
              <a:off x="9778239" y="3871149"/>
              <a:ext cx="944979" cy="231314"/>
            </a:xfrm>
            <a:prstGeom prst="rect">
              <a:avLst/>
            </a:prstGeom>
            <a:noFill/>
            <a:extLst>
              <a:ext uri="{909E8E84-426E-40DD-AFC4-6F175D3DCCD1}">
                <a14:hiddenFill xmlns:a14="http://schemas.microsoft.com/office/drawing/2010/main">
                  <a:solidFill>
                    <a:srgbClr val="FFFFFF"/>
                  </a:solidFill>
                </a14:hiddenFill>
              </a:ext>
            </a:extLst>
          </p:spPr>
        </p:pic>
      </p:grpSp>
      <p:pic>
        <p:nvPicPr>
          <p:cNvPr id="171" name="Graphique 170">
            <a:extLst>
              <a:ext uri="{FF2B5EF4-FFF2-40B4-BE49-F238E27FC236}">
                <a16:creationId xmlns:a16="http://schemas.microsoft.com/office/drawing/2014/main" id="{E89D937A-8D23-4CEA-AEDD-AAF89A66D6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3564" y="3134648"/>
            <a:ext cx="334318" cy="376017"/>
          </a:xfrm>
          <a:prstGeom prst="rect">
            <a:avLst/>
          </a:prstGeom>
        </p:spPr>
      </p:pic>
      <p:pic>
        <p:nvPicPr>
          <p:cNvPr id="172" name="Graphique 171">
            <a:extLst>
              <a:ext uri="{FF2B5EF4-FFF2-40B4-BE49-F238E27FC236}">
                <a16:creationId xmlns:a16="http://schemas.microsoft.com/office/drawing/2014/main" id="{C96EBD5D-218D-490D-84E9-46A73589CB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0529" y="2267943"/>
            <a:ext cx="334318" cy="376017"/>
          </a:xfrm>
          <a:prstGeom prst="rect">
            <a:avLst/>
          </a:prstGeom>
        </p:spPr>
      </p:pic>
      <p:pic>
        <p:nvPicPr>
          <p:cNvPr id="173" name="Graphique 172">
            <a:extLst>
              <a:ext uri="{FF2B5EF4-FFF2-40B4-BE49-F238E27FC236}">
                <a16:creationId xmlns:a16="http://schemas.microsoft.com/office/drawing/2014/main" id="{A33CD8DE-83A5-43B7-87AF-DAFB9CA158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3169" y="2282806"/>
            <a:ext cx="334318" cy="376017"/>
          </a:xfrm>
          <a:prstGeom prst="rect">
            <a:avLst/>
          </a:prstGeom>
        </p:spPr>
      </p:pic>
      <p:pic>
        <p:nvPicPr>
          <p:cNvPr id="179" name="Graphique 178">
            <a:extLst>
              <a:ext uri="{FF2B5EF4-FFF2-40B4-BE49-F238E27FC236}">
                <a16:creationId xmlns:a16="http://schemas.microsoft.com/office/drawing/2014/main" id="{0325ACBD-07D6-4017-9CF4-55E164217C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0268" y="3070980"/>
            <a:ext cx="334318" cy="376017"/>
          </a:xfrm>
          <a:prstGeom prst="rect">
            <a:avLst/>
          </a:prstGeom>
        </p:spPr>
      </p:pic>
      <p:sp>
        <p:nvSpPr>
          <p:cNvPr id="81" name="Espace réservé du pied de page 2">
            <a:extLst>
              <a:ext uri="{FF2B5EF4-FFF2-40B4-BE49-F238E27FC236}">
                <a16:creationId xmlns:a16="http://schemas.microsoft.com/office/drawing/2014/main" id="{592014A6-0B4A-4E84-8615-46320A35DBD1}"/>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3590917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2776216-6E56-43AB-9C85-367F25E0AB81}"/>
              </a:ext>
            </a:extLst>
          </p:cNvPr>
          <p:cNvSpPr>
            <a:spLocks noGrp="1"/>
          </p:cNvSpPr>
          <p:nvPr>
            <p:ph type="body" idx="1"/>
          </p:nvPr>
        </p:nvSpPr>
        <p:spPr/>
        <p:txBody>
          <a:bodyPr/>
          <a:lstStyle/>
          <a:p>
            <a:r>
              <a:rPr lang="fr-FR" dirty="0"/>
              <a:t>Au 4</a:t>
            </a:r>
            <a:r>
              <a:rPr lang="fr-FR" baseline="30000" dirty="0"/>
              <a:t>e</a:t>
            </a:r>
            <a:r>
              <a:rPr lang="fr-FR" dirty="0"/>
              <a:t> trimestre 2021</a:t>
            </a:r>
          </a:p>
        </p:txBody>
      </p:sp>
      <p:sp>
        <p:nvSpPr>
          <p:cNvPr id="4" name="Espace réservé du numéro de diapositive 3">
            <a:extLst>
              <a:ext uri="{FF2B5EF4-FFF2-40B4-BE49-F238E27FC236}">
                <a16:creationId xmlns:a16="http://schemas.microsoft.com/office/drawing/2014/main" id="{A60B9FE4-D932-49FF-BE09-9266FD05643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F67EF60-D3B0-409C-88CD-C39F952AE724}" type="slidenum">
              <a:rPr kumimoji="0" lang="fr-FR" sz="1100" b="1" i="0" u="none" strike="noStrike" kern="1200" cap="none" spc="0" normalizeH="0" baseline="0" noProof="0" smtClean="0">
                <a:ln>
                  <a:noFill/>
                </a:ln>
                <a:solidFill>
                  <a:srgbClr val="E5281D"/>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fr-FR" sz="1100" b="1" i="0" u="none" strike="noStrike" kern="1200" cap="none" spc="0" normalizeH="0" baseline="0" noProof="0">
              <a:ln>
                <a:noFill/>
              </a:ln>
              <a:solidFill>
                <a:srgbClr val="E5281D"/>
              </a:solidFill>
              <a:effectLst/>
              <a:uLnTx/>
              <a:uFillTx/>
              <a:latin typeface="Arial" panose="020B0604020202020204"/>
              <a:ea typeface="+mn-ea"/>
              <a:cs typeface="+mn-cs"/>
            </a:endParaRPr>
          </a:p>
        </p:txBody>
      </p:sp>
      <p:sp>
        <p:nvSpPr>
          <p:cNvPr id="5" name="Titre 4">
            <a:extLst>
              <a:ext uri="{FF2B5EF4-FFF2-40B4-BE49-F238E27FC236}">
                <a16:creationId xmlns:a16="http://schemas.microsoft.com/office/drawing/2014/main" id="{63C0DF8B-1A03-4C62-9BD5-FD5347FF7B07}"/>
              </a:ext>
            </a:extLst>
          </p:cNvPr>
          <p:cNvSpPr>
            <a:spLocks noGrp="1"/>
          </p:cNvSpPr>
          <p:nvPr>
            <p:ph type="title"/>
          </p:nvPr>
        </p:nvSpPr>
        <p:spPr/>
        <p:txBody>
          <a:bodyPr/>
          <a:lstStyle/>
          <a:p>
            <a:r>
              <a:rPr lang="fr-FR" dirty="0"/>
              <a:t>7 Contrats à Impact</a:t>
            </a:r>
          </a:p>
        </p:txBody>
      </p:sp>
      <p:grpSp>
        <p:nvGrpSpPr>
          <p:cNvPr id="3" name="Groupe 2">
            <a:extLst>
              <a:ext uri="{FF2B5EF4-FFF2-40B4-BE49-F238E27FC236}">
                <a16:creationId xmlns:a16="http://schemas.microsoft.com/office/drawing/2014/main" id="{7A5252C4-5901-403E-83C4-840E0F4BF6C8}"/>
              </a:ext>
            </a:extLst>
          </p:cNvPr>
          <p:cNvGrpSpPr/>
          <p:nvPr/>
        </p:nvGrpSpPr>
        <p:grpSpPr>
          <a:xfrm>
            <a:off x="1370799" y="2396099"/>
            <a:ext cx="4753758" cy="1926495"/>
            <a:chOff x="1239064" y="2484891"/>
            <a:chExt cx="4753758" cy="1926495"/>
          </a:xfrm>
        </p:grpSpPr>
        <p:pic>
          <p:nvPicPr>
            <p:cNvPr id="8194" name="Picture 2" descr="Adie - à la une">
              <a:extLst>
                <a:ext uri="{FF2B5EF4-FFF2-40B4-BE49-F238E27FC236}">
                  <a16:creationId xmlns:a16="http://schemas.microsoft.com/office/drawing/2014/main" id="{1341E815-27C8-46FF-9EC0-DE75E34FF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5803" y="2484891"/>
              <a:ext cx="1336126" cy="79687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rticle 1 | Prendre le pouvoir sur l’avenir">
              <a:extLst>
                <a:ext uri="{FF2B5EF4-FFF2-40B4-BE49-F238E27FC236}">
                  <a16:creationId xmlns:a16="http://schemas.microsoft.com/office/drawing/2014/main" id="{831C9DAB-1A83-4213-8212-6DBA1AE92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733" y="2601985"/>
              <a:ext cx="1649412" cy="62518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OGO_EXE - Apprentis d’Auteuil Hauts-de-France">
              <a:extLst>
                <a:ext uri="{FF2B5EF4-FFF2-40B4-BE49-F238E27FC236}">
                  <a16:creationId xmlns:a16="http://schemas.microsoft.com/office/drawing/2014/main" id="{A4ED99AB-887C-45DC-BEC1-FC6BF0599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504" y="3439505"/>
              <a:ext cx="845400" cy="8454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Logo Wimoov">
              <a:extLst>
                <a:ext uri="{FF2B5EF4-FFF2-40B4-BE49-F238E27FC236}">
                  <a16:creationId xmlns:a16="http://schemas.microsoft.com/office/drawing/2014/main" id="{96427679-8E74-4989-AA4C-3DAE7990D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461" t="15130" r="24446" b="4225"/>
            <a:stretch/>
          </p:blipFill>
          <p:spPr bwMode="auto">
            <a:xfrm>
              <a:off x="3419040" y="3336411"/>
              <a:ext cx="1009651" cy="105158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La Cravate Solidaire | HelloAsso">
              <a:extLst>
                <a:ext uri="{FF2B5EF4-FFF2-40B4-BE49-F238E27FC236}">
                  <a16:creationId xmlns:a16="http://schemas.microsoft.com/office/drawing/2014/main" id="{0F602C15-1B44-4CE4-9422-2CFC76DF0F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3587" y="2539490"/>
              <a:ext cx="1129235" cy="68767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Je recherche une association Solidarités Nouvelles Face au ...">
              <a:extLst>
                <a:ext uri="{FF2B5EF4-FFF2-40B4-BE49-F238E27FC236}">
                  <a16:creationId xmlns:a16="http://schemas.microsoft.com/office/drawing/2014/main" id="{6A749303-6E08-4377-A5B8-F0A3BA8666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9064" y="3439505"/>
              <a:ext cx="1943761" cy="971881"/>
            </a:xfrm>
            <a:prstGeom prst="rect">
              <a:avLst/>
            </a:prstGeom>
            <a:noFill/>
            <a:extLst>
              <a:ext uri="{909E8E84-426E-40DD-AFC4-6F175D3DCCD1}">
                <a14:hiddenFill xmlns:a14="http://schemas.microsoft.com/office/drawing/2010/main">
                  <a:solidFill>
                    <a:srgbClr val="FFFFFF"/>
                  </a:solidFill>
                </a14:hiddenFill>
              </a:ext>
            </a:extLst>
          </p:spPr>
        </p:pic>
      </p:grpSp>
      <p:pic>
        <p:nvPicPr>
          <p:cNvPr id="8208" name="Picture 16" descr="Médecins du Monde | cinfo">
            <a:extLst>
              <a:ext uri="{FF2B5EF4-FFF2-40B4-BE49-F238E27FC236}">
                <a16:creationId xmlns:a16="http://schemas.microsoft.com/office/drawing/2014/main" id="{5D8CD3A5-AFF6-472F-BC55-FE46FC057B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706" y="2513193"/>
            <a:ext cx="1575619" cy="1555156"/>
          </a:xfrm>
          <a:prstGeom prst="rect">
            <a:avLst/>
          </a:prstGeom>
          <a:noFill/>
          <a:extLst>
            <a:ext uri="{909E8E84-426E-40DD-AFC4-6F175D3DCCD1}">
              <a14:hiddenFill xmlns:a14="http://schemas.microsoft.com/office/drawing/2010/main">
                <a:solidFill>
                  <a:srgbClr val="FFFFFF"/>
                </a:solidFill>
              </a14:hiddenFill>
            </a:ext>
          </a:extLst>
        </p:spPr>
      </p:pic>
      <p:sp>
        <p:nvSpPr>
          <p:cNvPr id="16" name="Titre 4">
            <a:extLst>
              <a:ext uri="{FF2B5EF4-FFF2-40B4-BE49-F238E27FC236}">
                <a16:creationId xmlns:a16="http://schemas.microsoft.com/office/drawing/2014/main" id="{B118185E-426F-4B40-8354-FE719C6DFF97}"/>
              </a:ext>
            </a:extLst>
          </p:cNvPr>
          <p:cNvSpPr txBox="1">
            <a:spLocks/>
          </p:cNvSpPr>
          <p:nvPr/>
        </p:nvSpPr>
        <p:spPr>
          <a:xfrm>
            <a:off x="999306" y="1705062"/>
            <a:ext cx="5496744" cy="468000"/>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400" dirty="0">
                <a:solidFill>
                  <a:srgbClr val="C00000"/>
                </a:solidFill>
              </a:rPr>
              <a:t>6</a:t>
            </a:r>
            <a:r>
              <a:rPr lang="fr-FR" sz="2400" dirty="0">
                <a:solidFill>
                  <a:schemeClr val="bg1">
                    <a:lumMod val="50000"/>
                  </a:schemeClr>
                </a:solidFill>
              </a:rPr>
              <a:t> contrats signés entre 2016 et 2020</a:t>
            </a:r>
          </a:p>
        </p:txBody>
      </p:sp>
      <p:sp>
        <p:nvSpPr>
          <p:cNvPr id="17" name="Titre 4">
            <a:extLst>
              <a:ext uri="{FF2B5EF4-FFF2-40B4-BE49-F238E27FC236}">
                <a16:creationId xmlns:a16="http://schemas.microsoft.com/office/drawing/2014/main" id="{0DCEC7F0-9AB9-4A36-870D-5F668192C5D8}"/>
              </a:ext>
            </a:extLst>
          </p:cNvPr>
          <p:cNvSpPr txBox="1">
            <a:spLocks/>
          </p:cNvSpPr>
          <p:nvPr/>
        </p:nvSpPr>
        <p:spPr>
          <a:xfrm>
            <a:off x="7168331" y="1705062"/>
            <a:ext cx="4947469" cy="468000"/>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400" dirty="0">
                <a:solidFill>
                  <a:srgbClr val="C00000"/>
                </a:solidFill>
              </a:rPr>
              <a:t>1</a:t>
            </a:r>
            <a:r>
              <a:rPr lang="fr-FR" sz="2400" dirty="0">
                <a:solidFill>
                  <a:schemeClr val="bg1">
                    <a:lumMod val="50000"/>
                  </a:schemeClr>
                </a:solidFill>
              </a:rPr>
              <a:t> nouveau contrat signé en 2021</a:t>
            </a:r>
          </a:p>
        </p:txBody>
      </p:sp>
      <p:sp>
        <p:nvSpPr>
          <p:cNvPr id="24" name="ZoneTexte 23">
            <a:extLst>
              <a:ext uri="{FF2B5EF4-FFF2-40B4-BE49-F238E27FC236}">
                <a16:creationId xmlns:a16="http://schemas.microsoft.com/office/drawing/2014/main" id="{DAAEEF82-FD89-4133-B60A-B5DD61937BB7}"/>
              </a:ext>
            </a:extLst>
          </p:cNvPr>
          <p:cNvSpPr txBox="1"/>
          <p:nvPr/>
        </p:nvSpPr>
        <p:spPr>
          <a:xfrm>
            <a:off x="4145168" y="4800263"/>
            <a:ext cx="4489039" cy="923330"/>
          </a:xfrm>
          <a:prstGeom prst="rect">
            <a:avLst/>
          </a:prstGeom>
          <a:noFill/>
          <a:ln w="3175">
            <a:solidFill>
              <a:schemeClr val="accent3"/>
            </a:solidFill>
          </a:ln>
        </p:spPr>
        <p:txBody>
          <a:bodyPr wrap="square">
            <a:spAutoFit/>
          </a:bodyPr>
          <a:lstStyle/>
          <a:p>
            <a:pPr marL="285750" indent="-285750">
              <a:buFont typeface="Wingdings" panose="05000000000000000000" pitchFamily="2" charset="2"/>
              <a:buChar char="Ø"/>
            </a:pPr>
            <a:r>
              <a:rPr lang="fr-FR" b="1" dirty="0">
                <a:solidFill>
                  <a:schemeClr val="bg1">
                    <a:lumMod val="50000"/>
                  </a:schemeClr>
                </a:solidFill>
              </a:rPr>
              <a:t>Total des Contrats à Impact : </a:t>
            </a:r>
            <a:r>
              <a:rPr lang="fr-FR" b="1" dirty="0">
                <a:solidFill>
                  <a:srgbClr val="C00000"/>
                </a:solidFill>
              </a:rPr>
              <a:t>14 M€</a:t>
            </a:r>
          </a:p>
          <a:p>
            <a:pPr marL="285750" indent="-285750">
              <a:buFont typeface="Wingdings" panose="05000000000000000000" pitchFamily="2" charset="2"/>
              <a:buChar char="Ø"/>
            </a:pPr>
            <a:endParaRPr lang="fr-FR" b="1" dirty="0">
              <a:solidFill>
                <a:schemeClr val="bg1">
                  <a:lumMod val="50000"/>
                </a:schemeClr>
              </a:solidFill>
            </a:endParaRPr>
          </a:p>
          <a:p>
            <a:pPr marL="285750" indent="-285750">
              <a:buFont typeface="Wingdings" panose="05000000000000000000" pitchFamily="2" charset="2"/>
              <a:buChar char="Ø"/>
            </a:pPr>
            <a:r>
              <a:rPr lang="fr-FR" b="1" dirty="0">
                <a:solidFill>
                  <a:schemeClr val="bg1">
                    <a:lumMod val="50000"/>
                  </a:schemeClr>
                </a:solidFill>
              </a:rPr>
              <a:t>Total Banque des Territoires </a:t>
            </a:r>
            <a:r>
              <a:rPr lang="fr-FR" b="1">
                <a:solidFill>
                  <a:schemeClr val="bg1">
                    <a:lumMod val="50000"/>
                  </a:schemeClr>
                </a:solidFill>
              </a:rPr>
              <a:t>: </a:t>
            </a:r>
            <a:r>
              <a:rPr lang="fr-FR" b="1">
                <a:solidFill>
                  <a:srgbClr val="C00000"/>
                </a:solidFill>
              </a:rPr>
              <a:t>3,6 </a:t>
            </a:r>
            <a:r>
              <a:rPr lang="fr-FR" b="1" dirty="0">
                <a:solidFill>
                  <a:srgbClr val="C00000"/>
                </a:solidFill>
              </a:rPr>
              <a:t>M€</a:t>
            </a:r>
          </a:p>
        </p:txBody>
      </p:sp>
      <p:sp>
        <p:nvSpPr>
          <p:cNvPr id="26" name="ZoneTexte 25">
            <a:extLst>
              <a:ext uri="{FF2B5EF4-FFF2-40B4-BE49-F238E27FC236}">
                <a16:creationId xmlns:a16="http://schemas.microsoft.com/office/drawing/2014/main" id="{8AB32E6A-7E44-4EF2-A2B1-CB7D953A7986}"/>
              </a:ext>
            </a:extLst>
          </p:cNvPr>
          <p:cNvSpPr txBox="1"/>
          <p:nvPr/>
        </p:nvSpPr>
        <p:spPr>
          <a:xfrm>
            <a:off x="8696325" y="2436695"/>
            <a:ext cx="3350442" cy="1815882"/>
          </a:xfrm>
          <a:prstGeom prst="rect">
            <a:avLst/>
          </a:prstGeom>
          <a:noFill/>
        </p:spPr>
        <p:txBody>
          <a:bodyPr wrap="square">
            <a:spAutoFit/>
          </a:bodyPr>
          <a:lstStyle/>
          <a:p>
            <a:pPr algn="just"/>
            <a:r>
              <a:rPr lang="fr-FR" sz="1400" dirty="0">
                <a:solidFill>
                  <a:srgbClr val="C00000"/>
                </a:solidFill>
              </a:rPr>
              <a:t>L’objectif</a:t>
            </a:r>
            <a:r>
              <a:rPr lang="fr-FR" sz="1400" dirty="0">
                <a:solidFill>
                  <a:schemeClr val="bg1">
                    <a:lumMod val="50000"/>
                  </a:schemeClr>
                </a:solidFill>
              </a:rPr>
              <a:t> : financer une étude clinique sur une alternative à l’incarcération de type « </a:t>
            </a:r>
            <a:r>
              <a:rPr lang="fr-FR" sz="1400" i="1" dirty="0" err="1">
                <a:solidFill>
                  <a:schemeClr val="bg1">
                    <a:lumMod val="50000"/>
                  </a:schemeClr>
                </a:solidFill>
              </a:rPr>
              <a:t>Housing</a:t>
            </a:r>
            <a:r>
              <a:rPr lang="fr-FR" sz="1400" i="1" dirty="0">
                <a:solidFill>
                  <a:schemeClr val="bg1">
                    <a:lumMod val="50000"/>
                  </a:schemeClr>
                </a:solidFill>
              </a:rPr>
              <a:t> First</a:t>
            </a:r>
            <a:r>
              <a:rPr lang="fr-FR" sz="1400" dirty="0">
                <a:solidFill>
                  <a:schemeClr val="bg1">
                    <a:lumMod val="50000"/>
                  </a:schemeClr>
                </a:solidFill>
              </a:rPr>
              <a:t> », ayant vocation à </a:t>
            </a:r>
            <a:r>
              <a:rPr lang="fr-FR" sz="1400" dirty="0">
                <a:solidFill>
                  <a:srgbClr val="C00000"/>
                </a:solidFill>
              </a:rPr>
              <a:t>accompagner des personnes sans abri atteintes de troubles psychiatriques </a:t>
            </a:r>
            <a:r>
              <a:rPr lang="fr-FR" sz="1400" dirty="0">
                <a:solidFill>
                  <a:schemeClr val="bg1">
                    <a:lumMod val="50000"/>
                  </a:schemeClr>
                </a:solidFill>
              </a:rPr>
              <a:t>et condamnées en comparution immédiate, en leur offrant une solution de logement et de suivi.</a:t>
            </a:r>
          </a:p>
        </p:txBody>
      </p:sp>
      <p:sp>
        <p:nvSpPr>
          <p:cNvPr id="19" name="Espace réservé du pied de page 2">
            <a:extLst>
              <a:ext uri="{FF2B5EF4-FFF2-40B4-BE49-F238E27FC236}">
                <a16:creationId xmlns:a16="http://schemas.microsoft.com/office/drawing/2014/main" id="{A825B332-BAF9-412E-8C9E-13D30F51704E}"/>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432532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A64B4053-9A7C-4D7C-89BA-9FDE8223B3A0}"/>
              </a:ext>
            </a:extLst>
          </p:cNvPr>
          <p:cNvSpPr>
            <a:spLocks noGrp="1"/>
          </p:cNvSpPr>
          <p:nvPr>
            <p:ph type="sldNum" sz="quarter" idx="12"/>
          </p:nvPr>
        </p:nvSpPr>
        <p:spPr/>
        <p:txBody>
          <a:bodyPr/>
          <a:lstStyle/>
          <a:p>
            <a:fld id="{FF67EF60-D3B0-409C-88CD-C39F952AE724}" type="slidenum">
              <a:rPr lang="fr-FR" smtClean="0"/>
              <a:t>5</a:t>
            </a:fld>
            <a:endParaRPr lang="fr-FR"/>
          </a:p>
        </p:txBody>
      </p:sp>
      <p:sp>
        <p:nvSpPr>
          <p:cNvPr id="5" name="Titre 4">
            <a:extLst>
              <a:ext uri="{FF2B5EF4-FFF2-40B4-BE49-F238E27FC236}">
                <a16:creationId xmlns:a16="http://schemas.microsoft.com/office/drawing/2014/main" id="{FA2EECAC-3D3D-4511-8A51-5DDF204B3B8F}"/>
              </a:ext>
            </a:extLst>
          </p:cNvPr>
          <p:cNvSpPr>
            <a:spLocks noGrp="1"/>
          </p:cNvSpPr>
          <p:nvPr>
            <p:ph type="title"/>
          </p:nvPr>
        </p:nvSpPr>
        <p:spPr/>
        <p:txBody>
          <a:bodyPr/>
          <a:lstStyle/>
          <a:p>
            <a:r>
              <a:rPr lang="fr-FR" sz="2800" dirty="0"/>
              <a:t>Accompagner le développement de l’ESS</a:t>
            </a:r>
          </a:p>
        </p:txBody>
      </p:sp>
      <p:grpSp>
        <p:nvGrpSpPr>
          <p:cNvPr id="93" name="Groupe 92">
            <a:extLst>
              <a:ext uri="{FF2B5EF4-FFF2-40B4-BE49-F238E27FC236}">
                <a16:creationId xmlns:a16="http://schemas.microsoft.com/office/drawing/2014/main" id="{51F69688-BE90-49D0-A46A-DC04865E0AD1}"/>
              </a:ext>
            </a:extLst>
          </p:cNvPr>
          <p:cNvGrpSpPr/>
          <p:nvPr/>
        </p:nvGrpSpPr>
        <p:grpSpPr>
          <a:xfrm>
            <a:off x="507395" y="2534008"/>
            <a:ext cx="2406423" cy="2316458"/>
            <a:chOff x="507395" y="3564335"/>
            <a:chExt cx="2406423" cy="2316458"/>
          </a:xfrm>
        </p:grpSpPr>
        <p:sp>
          <p:nvSpPr>
            <p:cNvPr id="7" name="Arc plein 6">
              <a:extLst>
                <a:ext uri="{FF2B5EF4-FFF2-40B4-BE49-F238E27FC236}">
                  <a16:creationId xmlns:a16="http://schemas.microsoft.com/office/drawing/2014/main" id="{6FEE14E7-8F0A-4060-88F4-FC0D1325F152}"/>
                </a:ext>
              </a:extLst>
            </p:cNvPr>
            <p:cNvSpPr/>
            <p:nvPr/>
          </p:nvSpPr>
          <p:spPr>
            <a:xfrm>
              <a:off x="715053" y="3564335"/>
              <a:ext cx="2198765" cy="2316458"/>
            </a:xfrm>
            <a:prstGeom prst="blockArc">
              <a:avLst>
                <a:gd name="adj1" fmla="val 9938565"/>
                <a:gd name="adj2" fmla="val 925334"/>
                <a:gd name="adj3" fmla="val 811"/>
              </a:avLst>
            </a:prstGeom>
            <a:no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8" name="Groupe 7">
              <a:extLst>
                <a:ext uri="{FF2B5EF4-FFF2-40B4-BE49-F238E27FC236}">
                  <a16:creationId xmlns:a16="http://schemas.microsoft.com/office/drawing/2014/main" id="{8989E109-9F0F-4F2A-A925-9A7F4C800DF1}"/>
                </a:ext>
              </a:extLst>
            </p:cNvPr>
            <p:cNvGrpSpPr/>
            <p:nvPr/>
          </p:nvGrpSpPr>
          <p:grpSpPr>
            <a:xfrm>
              <a:off x="832410" y="3583728"/>
              <a:ext cx="468540" cy="434595"/>
              <a:chOff x="2694729" y="2583091"/>
              <a:chExt cx="468540" cy="434595"/>
            </a:xfrm>
          </p:grpSpPr>
          <p:sp>
            <p:nvSpPr>
              <p:cNvPr id="9" name="Ellipse 8">
                <a:extLst>
                  <a:ext uri="{FF2B5EF4-FFF2-40B4-BE49-F238E27FC236}">
                    <a16:creationId xmlns:a16="http://schemas.microsoft.com/office/drawing/2014/main" id="{25920BB1-F4D3-48C4-8771-870356E5D57B}"/>
                  </a:ext>
                </a:extLst>
              </p:cNvPr>
              <p:cNvSpPr/>
              <p:nvPr/>
            </p:nvSpPr>
            <p:spPr>
              <a:xfrm>
                <a:off x="2694729" y="2583091"/>
                <a:ext cx="468540" cy="434595"/>
              </a:xfrm>
              <a:prstGeom prst="ellipse">
                <a:avLst/>
              </a:prstGeom>
              <a:solidFill>
                <a:schemeClr val="bg1"/>
              </a:solidFill>
              <a:ln w="19050">
                <a:solidFill>
                  <a:srgbClr val="C00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10" name="Graphique 9" descr="Cigogne">
                <a:extLst>
                  <a:ext uri="{FF2B5EF4-FFF2-40B4-BE49-F238E27FC236}">
                    <a16:creationId xmlns:a16="http://schemas.microsoft.com/office/drawing/2014/main" id="{4E039492-64FB-4327-984E-96989F5808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5662" y="2620671"/>
                <a:ext cx="371376" cy="371376"/>
              </a:xfrm>
              <a:prstGeom prst="rect">
                <a:avLst/>
              </a:prstGeom>
            </p:spPr>
          </p:pic>
        </p:grpSp>
        <p:grpSp>
          <p:nvGrpSpPr>
            <p:cNvPr id="11" name="Groupe 10">
              <a:extLst>
                <a:ext uri="{FF2B5EF4-FFF2-40B4-BE49-F238E27FC236}">
                  <a16:creationId xmlns:a16="http://schemas.microsoft.com/office/drawing/2014/main" id="{DCBB65DB-3C68-493E-8018-2EC3A4E3A53A}"/>
                </a:ext>
              </a:extLst>
            </p:cNvPr>
            <p:cNvGrpSpPr/>
            <p:nvPr/>
          </p:nvGrpSpPr>
          <p:grpSpPr>
            <a:xfrm>
              <a:off x="507395" y="4519332"/>
              <a:ext cx="468540" cy="446323"/>
              <a:chOff x="2679212" y="4400882"/>
              <a:chExt cx="468540" cy="446323"/>
            </a:xfrm>
          </p:grpSpPr>
          <p:sp>
            <p:nvSpPr>
              <p:cNvPr id="12" name="Ellipse 11">
                <a:extLst>
                  <a:ext uri="{FF2B5EF4-FFF2-40B4-BE49-F238E27FC236}">
                    <a16:creationId xmlns:a16="http://schemas.microsoft.com/office/drawing/2014/main" id="{4E454EA9-0CE3-4AE6-914F-3363735C92E6}"/>
                  </a:ext>
                </a:extLst>
              </p:cNvPr>
              <p:cNvSpPr/>
              <p:nvPr/>
            </p:nvSpPr>
            <p:spPr>
              <a:xfrm>
                <a:off x="2679212" y="4400882"/>
                <a:ext cx="468540" cy="434595"/>
              </a:xfrm>
              <a:prstGeom prst="ellipse">
                <a:avLst/>
              </a:prstGeom>
              <a:solidFill>
                <a:schemeClr val="bg1"/>
              </a:solidFill>
              <a:ln w="19050">
                <a:solidFill>
                  <a:srgbClr val="C00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13" name="Graphique 12" descr="Croissance commerciale">
                <a:extLst>
                  <a:ext uri="{FF2B5EF4-FFF2-40B4-BE49-F238E27FC236}">
                    <a16:creationId xmlns:a16="http://schemas.microsoft.com/office/drawing/2014/main" id="{0C3950E7-6443-4D0D-B44F-EBF92C16F6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9488" y="4460984"/>
                <a:ext cx="386221" cy="386221"/>
              </a:xfrm>
              <a:prstGeom prst="rect">
                <a:avLst/>
              </a:prstGeom>
            </p:spPr>
          </p:pic>
        </p:grpSp>
        <p:grpSp>
          <p:nvGrpSpPr>
            <p:cNvPr id="14" name="Groupe 13">
              <a:extLst>
                <a:ext uri="{FF2B5EF4-FFF2-40B4-BE49-F238E27FC236}">
                  <a16:creationId xmlns:a16="http://schemas.microsoft.com/office/drawing/2014/main" id="{13CBC031-1CE4-41C7-8A5C-3876154BE1A5}"/>
                </a:ext>
              </a:extLst>
            </p:cNvPr>
            <p:cNvGrpSpPr/>
            <p:nvPr/>
          </p:nvGrpSpPr>
          <p:grpSpPr>
            <a:xfrm>
              <a:off x="2322509" y="3607048"/>
              <a:ext cx="468540" cy="434595"/>
              <a:chOff x="4532009" y="2583091"/>
              <a:chExt cx="468540" cy="434595"/>
            </a:xfrm>
          </p:grpSpPr>
          <p:sp>
            <p:nvSpPr>
              <p:cNvPr id="15" name="Ellipse 14">
                <a:extLst>
                  <a:ext uri="{FF2B5EF4-FFF2-40B4-BE49-F238E27FC236}">
                    <a16:creationId xmlns:a16="http://schemas.microsoft.com/office/drawing/2014/main" id="{78CACEAB-8410-4E1C-B5D6-32BEB74C8126}"/>
                  </a:ext>
                </a:extLst>
              </p:cNvPr>
              <p:cNvSpPr/>
              <p:nvPr/>
            </p:nvSpPr>
            <p:spPr>
              <a:xfrm>
                <a:off x="4532009" y="2583091"/>
                <a:ext cx="468540" cy="434595"/>
              </a:xfrm>
              <a:prstGeom prst="ellipse">
                <a:avLst/>
              </a:prstGeom>
              <a:solidFill>
                <a:schemeClr val="bg1"/>
              </a:solidFill>
              <a:ln w="19050">
                <a:solidFill>
                  <a:srgbClr val="C00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16" name="Graphique 15" descr="Rose des vents">
                <a:extLst>
                  <a:ext uri="{FF2B5EF4-FFF2-40B4-BE49-F238E27FC236}">
                    <a16:creationId xmlns:a16="http://schemas.microsoft.com/office/drawing/2014/main" id="{C88D24E4-DA81-45D4-87EC-2DC00C771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8806" y="2585994"/>
                <a:ext cx="428129" cy="428129"/>
              </a:xfrm>
              <a:prstGeom prst="rect">
                <a:avLst/>
              </a:prstGeom>
            </p:spPr>
          </p:pic>
        </p:grpSp>
      </p:grpSp>
      <p:grpSp>
        <p:nvGrpSpPr>
          <p:cNvPr id="54" name="Groupe 53">
            <a:extLst>
              <a:ext uri="{FF2B5EF4-FFF2-40B4-BE49-F238E27FC236}">
                <a16:creationId xmlns:a16="http://schemas.microsoft.com/office/drawing/2014/main" id="{1047696C-578E-480A-A53B-7C5187A26490}"/>
              </a:ext>
            </a:extLst>
          </p:cNvPr>
          <p:cNvGrpSpPr/>
          <p:nvPr/>
        </p:nvGrpSpPr>
        <p:grpSpPr>
          <a:xfrm>
            <a:off x="6507138" y="2534008"/>
            <a:ext cx="2466895" cy="2316458"/>
            <a:chOff x="3684568" y="3577888"/>
            <a:chExt cx="2466895" cy="2316458"/>
          </a:xfrm>
        </p:grpSpPr>
        <p:sp>
          <p:nvSpPr>
            <p:cNvPr id="51" name="Arc plein 50">
              <a:extLst>
                <a:ext uri="{FF2B5EF4-FFF2-40B4-BE49-F238E27FC236}">
                  <a16:creationId xmlns:a16="http://schemas.microsoft.com/office/drawing/2014/main" id="{A8C1E1CF-C504-4995-BCE8-0A58853C5E8E}"/>
                </a:ext>
              </a:extLst>
            </p:cNvPr>
            <p:cNvSpPr/>
            <p:nvPr/>
          </p:nvSpPr>
          <p:spPr>
            <a:xfrm>
              <a:off x="3787494" y="3577888"/>
              <a:ext cx="2198765" cy="2316458"/>
            </a:xfrm>
            <a:prstGeom prst="blockArc">
              <a:avLst>
                <a:gd name="adj1" fmla="val 9938565"/>
                <a:gd name="adj2" fmla="val 925334"/>
                <a:gd name="adj3" fmla="val 811"/>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Ellipse 51">
              <a:extLst>
                <a:ext uri="{FF2B5EF4-FFF2-40B4-BE49-F238E27FC236}">
                  <a16:creationId xmlns:a16="http://schemas.microsoft.com/office/drawing/2014/main" id="{941184A0-5051-413D-AC56-978099094F53}"/>
                </a:ext>
              </a:extLst>
            </p:cNvPr>
            <p:cNvSpPr/>
            <p:nvPr/>
          </p:nvSpPr>
          <p:spPr>
            <a:xfrm>
              <a:off x="5425403" y="3607048"/>
              <a:ext cx="468540" cy="434595"/>
            </a:xfrm>
            <a:prstGeom prst="ellipse">
              <a:avLst/>
            </a:prstGeom>
            <a:solidFill>
              <a:schemeClr val="bg1"/>
            </a:solidFill>
            <a:ln w="19050">
              <a:solidFill>
                <a:srgbClr val="0070C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53" name="Ellipse 52">
              <a:extLst>
                <a:ext uri="{FF2B5EF4-FFF2-40B4-BE49-F238E27FC236}">
                  <a16:creationId xmlns:a16="http://schemas.microsoft.com/office/drawing/2014/main" id="{50A8B52C-7017-49C0-94D6-447FA084967C}"/>
                </a:ext>
              </a:extLst>
            </p:cNvPr>
            <p:cNvSpPr/>
            <p:nvPr/>
          </p:nvSpPr>
          <p:spPr>
            <a:xfrm>
              <a:off x="5682923" y="4554517"/>
              <a:ext cx="468540" cy="434595"/>
            </a:xfrm>
            <a:prstGeom prst="ellipse">
              <a:avLst/>
            </a:prstGeom>
            <a:solidFill>
              <a:schemeClr val="bg1"/>
            </a:solidFill>
            <a:ln w="19050">
              <a:solidFill>
                <a:srgbClr val="0070C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grpSp>
          <p:nvGrpSpPr>
            <p:cNvPr id="32" name="Groupe 31">
              <a:extLst>
                <a:ext uri="{FF2B5EF4-FFF2-40B4-BE49-F238E27FC236}">
                  <a16:creationId xmlns:a16="http://schemas.microsoft.com/office/drawing/2014/main" id="{513DC5B4-3926-4A30-97AD-0925DEA035EC}"/>
                </a:ext>
              </a:extLst>
            </p:cNvPr>
            <p:cNvGrpSpPr/>
            <p:nvPr/>
          </p:nvGrpSpPr>
          <p:grpSpPr>
            <a:xfrm>
              <a:off x="3684568" y="4018111"/>
              <a:ext cx="468540" cy="434595"/>
              <a:chOff x="2481857" y="5161534"/>
              <a:chExt cx="468540" cy="434595"/>
            </a:xfrm>
          </p:grpSpPr>
          <p:sp>
            <p:nvSpPr>
              <p:cNvPr id="33" name="Ellipse 32">
                <a:extLst>
                  <a:ext uri="{FF2B5EF4-FFF2-40B4-BE49-F238E27FC236}">
                    <a16:creationId xmlns:a16="http://schemas.microsoft.com/office/drawing/2014/main" id="{CFEC41AA-8A89-49AF-BD54-DA456D41F001}"/>
                  </a:ext>
                </a:extLst>
              </p:cNvPr>
              <p:cNvSpPr/>
              <p:nvPr/>
            </p:nvSpPr>
            <p:spPr>
              <a:xfrm>
                <a:off x="2481857" y="5161534"/>
                <a:ext cx="468540" cy="434595"/>
              </a:xfrm>
              <a:prstGeom prst="ellipse">
                <a:avLst/>
              </a:prstGeom>
              <a:solidFill>
                <a:schemeClr val="bg1"/>
              </a:solidFill>
              <a:ln w="19050">
                <a:solidFill>
                  <a:srgbClr val="0070C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34" name="Graphique 33" descr="Mathématiques">
                <a:extLst>
                  <a:ext uri="{FF2B5EF4-FFF2-40B4-BE49-F238E27FC236}">
                    <a16:creationId xmlns:a16="http://schemas.microsoft.com/office/drawing/2014/main" id="{0631710D-A559-4EE2-9C1F-7A81461705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6654" y="5210255"/>
                <a:ext cx="369827" cy="369827"/>
              </a:xfrm>
              <a:prstGeom prst="rect">
                <a:avLst/>
              </a:prstGeom>
            </p:spPr>
          </p:pic>
        </p:grpSp>
        <p:pic>
          <p:nvPicPr>
            <p:cNvPr id="35" name="Graphique 34" descr="Tirelire">
              <a:extLst>
                <a:ext uri="{FF2B5EF4-FFF2-40B4-BE49-F238E27FC236}">
                  <a16:creationId xmlns:a16="http://schemas.microsoft.com/office/drawing/2014/main" id="{861F364C-9F12-4F9F-A400-E58106609B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71904" y="3620623"/>
              <a:ext cx="422039" cy="422039"/>
            </a:xfrm>
            <a:prstGeom prst="rect">
              <a:avLst/>
            </a:prstGeom>
          </p:spPr>
        </p:pic>
        <p:pic>
          <p:nvPicPr>
            <p:cNvPr id="36" name="Graphique 35" descr="Graphique à barres avec tendance à la hausse">
              <a:extLst>
                <a:ext uri="{FF2B5EF4-FFF2-40B4-BE49-F238E27FC236}">
                  <a16:creationId xmlns:a16="http://schemas.microsoft.com/office/drawing/2014/main" id="{405EE4FB-24A0-48EA-85F0-618DAA14EE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10106" y="4602750"/>
              <a:ext cx="367674" cy="367674"/>
            </a:xfrm>
            <a:prstGeom prst="rect">
              <a:avLst/>
            </a:prstGeom>
          </p:spPr>
        </p:pic>
      </p:grpSp>
      <p:sp>
        <p:nvSpPr>
          <p:cNvPr id="55" name="Rectangle 54">
            <a:extLst>
              <a:ext uri="{FF2B5EF4-FFF2-40B4-BE49-F238E27FC236}">
                <a16:creationId xmlns:a16="http://schemas.microsoft.com/office/drawing/2014/main" id="{5536CDFF-0291-4D28-81E9-1CA6D7B5A0DB}"/>
              </a:ext>
            </a:extLst>
          </p:cNvPr>
          <p:cNvSpPr/>
          <p:nvPr/>
        </p:nvSpPr>
        <p:spPr>
          <a:xfrm>
            <a:off x="1053041" y="3098050"/>
            <a:ext cx="1463653" cy="584775"/>
          </a:xfrm>
          <a:prstGeom prst="rect">
            <a:avLst/>
          </a:prstGeom>
        </p:spPr>
        <p:txBody>
          <a:bodyPr wrap="square">
            <a:spAutoFit/>
          </a:bodyPr>
          <a:lstStyle/>
          <a:p>
            <a:pPr algn="ctr"/>
            <a:r>
              <a:rPr lang="fr-FR" sz="1600" b="1" dirty="0"/>
              <a:t>Orienter et structurer </a:t>
            </a:r>
          </a:p>
        </p:txBody>
      </p:sp>
      <p:sp>
        <p:nvSpPr>
          <p:cNvPr id="56" name="Rectangle 55">
            <a:extLst>
              <a:ext uri="{FF2B5EF4-FFF2-40B4-BE49-F238E27FC236}">
                <a16:creationId xmlns:a16="http://schemas.microsoft.com/office/drawing/2014/main" id="{3C9BB059-13B2-4588-A25A-20B92E9CDBCB}"/>
              </a:ext>
            </a:extLst>
          </p:cNvPr>
          <p:cNvSpPr/>
          <p:nvPr/>
        </p:nvSpPr>
        <p:spPr>
          <a:xfrm>
            <a:off x="7266638" y="3205771"/>
            <a:ext cx="1039067" cy="338554"/>
          </a:xfrm>
          <a:prstGeom prst="rect">
            <a:avLst/>
          </a:prstGeom>
        </p:spPr>
        <p:txBody>
          <a:bodyPr wrap="none">
            <a:spAutoFit/>
          </a:bodyPr>
          <a:lstStyle/>
          <a:p>
            <a:r>
              <a:rPr lang="fr-FR" sz="1600" b="1" dirty="0">
                <a:solidFill>
                  <a:srgbClr val="0070C0"/>
                </a:solidFill>
              </a:rPr>
              <a:t>Financer</a:t>
            </a:r>
          </a:p>
        </p:txBody>
      </p:sp>
      <p:sp>
        <p:nvSpPr>
          <p:cNvPr id="92" name="Rectangle 91">
            <a:extLst>
              <a:ext uri="{FF2B5EF4-FFF2-40B4-BE49-F238E27FC236}">
                <a16:creationId xmlns:a16="http://schemas.microsoft.com/office/drawing/2014/main" id="{E2CCDC7C-823E-4D61-885F-FE11902531F0}"/>
              </a:ext>
            </a:extLst>
          </p:cNvPr>
          <p:cNvSpPr/>
          <p:nvPr/>
        </p:nvSpPr>
        <p:spPr>
          <a:xfrm>
            <a:off x="3927144" y="3209785"/>
            <a:ext cx="1550424" cy="338554"/>
          </a:xfrm>
          <a:prstGeom prst="rect">
            <a:avLst/>
          </a:prstGeom>
        </p:spPr>
        <p:txBody>
          <a:bodyPr wrap="none">
            <a:spAutoFit/>
          </a:bodyPr>
          <a:lstStyle/>
          <a:p>
            <a:r>
              <a:rPr lang="fr-FR" sz="1600" b="1" dirty="0">
                <a:solidFill>
                  <a:srgbClr val="00B050"/>
                </a:solidFill>
              </a:rPr>
              <a:t>Accompagner</a:t>
            </a:r>
          </a:p>
        </p:txBody>
      </p:sp>
      <p:grpSp>
        <p:nvGrpSpPr>
          <p:cNvPr id="2" name="Groupe 1">
            <a:extLst>
              <a:ext uri="{FF2B5EF4-FFF2-40B4-BE49-F238E27FC236}">
                <a16:creationId xmlns:a16="http://schemas.microsoft.com/office/drawing/2014/main" id="{68535D50-B76E-4C47-9D32-604A01C3A66F}"/>
              </a:ext>
            </a:extLst>
          </p:cNvPr>
          <p:cNvGrpSpPr/>
          <p:nvPr/>
        </p:nvGrpSpPr>
        <p:grpSpPr>
          <a:xfrm>
            <a:off x="3465111" y="2534008"/>
            <a:ext cx="2490734" cy="2316458"/>
            <a:chOff x="3465111" y="2806968"/>
            <a:chExt cx="2490734" cy="2316458"/>
          </a:xfrm>
        </p:grpSpPr>
        <p:grpSp>
          <p:nvGrpSpPr>
            <p:cNvPr id="57" name="Groupe 56">
              <a:extLst>
                <a:ext uri="{FF2B5EF4-FFF2-40B4-BE49-F238E27FC236}">
                  <a16:creationId xmlns:a16="http://schemas.microsoft.com/office/drawing/2014/main" id="{EFD33F72-0F38-42BD-AFA3-6BC6F638C9DF}"/>
                </a:ext>
              </a:extLst>
            </p:cNvPr>
            <p:cNvGrpSpPr/>
            <p:nvPr/>
          </p:nvGrpSpPr>
          <p:grpSpPr>
            <a:xfrm>
              <a:off x="3465111" y="2806968"/>
              <a:ext cx="2490734" cy="2316458"/>
              <a:chOff x="3684568" y="3577888"/>
              <a:chExt cx="2490734" cy="2316458"/>
            </a:xfrm>
          </p:grpSpPr>
          <p:sp>
            <p:nvSpPr>
              <p:cNvPr id="58" name="Arc plein 57">
                <a:extLst>
                  <a:ext uri="{FF2B5EF4-FFF2-40B4-BE49-F238E27FC236}">
                    <a16:creationId xmlns:a16="http://schemas.microsoft.com/office/drawing/2014/main" id="{2349B103-8244-4BA0-877E-E3C8FFEC2528}"/>
                  </a:ext>
                </a:extLst>
              </p:cNvPr>
              <p:cNvSpPr/>
              <p:nvPr/>
            </p:nvSpPr>
            <p:spPr>
              <a:xfrm>
                <a:off x="3787494" y="3577888"/>
                <a:ext cx="2198765" cy="2316458"/>
              </a:xfrm>
              <a:prstGeom prst="blockArc">
                <a:avLst>
                  <a:gd name="adj1" fmla="val 9938565"/>
                  <a:gd name="adj2" fmla="val 925334"/>
                  <a:gd name="adj3" fmla="val 811"/>
                </a:avLst>
              </a:pr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9" name="Ellipse 58">
                <a:extLst>
                  <a:ext uri="{FF2B5EF4-FFF2-40B4-BE49-F238E27FC236}">
                    <a16:creationId xmlns:a16="http://schemas.microsoft.com/office/drawing/2014/main" id="{B1355A45-2EB4-4861-B0B4-D737C1129765}"/>
                  </a:ext>
                </a:extLst>
              </p:cNvPr>
              <p:cNvSpPr/>
              <p:nvPr/>
            </p:nvSpPr>
            <p:spPr>
              <a:xfrm>
                <a:off x="5425403" y="3607048"/>
                <a:ext cx="468540" cy="434595"/>
              </a:xfrm>
              <a:prstGeom prst="ellipse">
                <a:avLst/>
              </a:prstGeom>
              <a:solidFill>
                <a:schemeClr val="bg1"/>
              </a:solidFill>
              <a:ln w="19050">
                <a:solidFill>
                  <a:srgbClr val="00B05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64" name="Ellipse 63">
                <a:extLst>
                  <a:ext uri="{FF2B5EF4-FFF2-40B4-BE49-F238E27FC236}">
                    <a16:creationId xmlns:a16="http://schemas.microsoft.com/office/drawing/2014/main" id="{9340E68C-9D55-45DA-883B-AD9B0B64138B}"/>
                  </a:ext>
                </a:extLst>
              </p:cNvPr>
              <p:cNvSpPr/>
              <p:nvPr/>
            </p:nvSpPr>
            <p:spPr>
              <a:xfrm>
                <a:off x="3684568" y="4018111"/>
                <a:ext cx="468540" cy="434595"/>
              </a:xfrm>
              <a:prstGeom prst="ellipse">
                <a:avLst/>
              </a:prstGeom>
              <a:solidFill>
                <a:schemeClr val="bg1"/>
              </a:solidFill>
              <a:ln w="19050">
                <a:solidFill>
                  <a:srgbClr val="00B05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sp>
            <p:nvSpPr>
              <p:cNvPr id="60" name="Ellipse 59">
                <a:extLst>
                  <a:ext uri="{FF2B5EF4-FFF2-40B4-BE49-F238E27FC236}">
                    <a16:creationId xmlns:a16="http://schemas.microsoft.com/office/drawing/2014/main" id="{E75CA3CC-3426-47FF-B947-F5849F0DD33A}"/>
                  </a:ext>
                </a:extLst>
              </p:cNvPr>
              <p:cNvSpPr/>
              <p:nvPr/>
            </p:nvSpPr>
            <p:spPr>
              <a:xfrm>
                <a:off x="5706762" y="4463283"/>
                <a:ext cx="468540" cy="434595"/>
              </a:xfrm>
              <a:prstGeom prst="ellipse">
                <a:avLst/>
              </a:prstGeom>
              <a:solidFill>
                <a:schemeClr val="bg1"/>
              </a:solidFill>
              <a:ln w="19050">
                <a:solidFill>
                  <a:srgbClr val="00B05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grpSp>
        <p:pic>
          <p:nvPicPr>
            <p:cNvPr id="87" name="Graphique 86" descr="Poignée de main">
              <a:extLst>
                <a:ext uri="{FF2B5EF4-FFF2-40B4-BE49-F238E27FC236}">
                  <a16:creationId xmlns:a16="http://schemas.microsoft.com/office/drawing/2014/main" id="{84164046-3C65-4634-8318-34FA6DAE0B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76562" y="3261200"/>
              <a:ext cx="481806" cy="481806"/>
            </a:xfrm>
            <a:prstGeom prst="rect">
              <a:avLst/>
            </a:prstGeom>
          </p:spPr>
        </p:pic>
        <p:pic>
          <p:nvPicPr>
            <p:cNvPr id="3074" name="Picture 2" descr="Conseils et accompagnement dans la mise en place de votre démarche ...">
              <a:extLst>
                <a:ext uri="{FF2B5EF4-FFF2-40B4-BE49-F238E27FC236}">
                  <a16:creationId xmlns:a16="http://schemas.microsoft.com/office/drawing/2014/main" id="{07588A95-2C3F-46F1-B29D-FFDCC9A8E2F6}"/>
                </a:ext>
              </a:extLst>
            </p:cNvPr>
            <p:cNvPicPr>
              <a:picLocks noChangeAspect="1" noChangeArrowheads="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6162" y="2874099"/>
              <a:ext cx="334717" cy="3347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9" name="Graphique 18" descr="Questions">
              <a:extLst>
                <a:ext uri="{FF2B5EF4-FFF2-40B4-BE49-F238E27FC236}">
                  <a16:creationId xmlns:a16="http://schemas.microsoft.com/office/drawing/2014/main" id="{B7B9C50C-EEC6-4567-B730-06176FBF8A0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568488" y="3729914"/>
              <a:ext cx="373750" cy="373750"/>
            </a:xfrm>
            <a:prstGeom prst="rect">
              <a:avLst/>
            </a:prstGeom>
          </p:spPr>
        </p:pic>
      </p:grpSp>
      <p:sp>
        <p:nvSpPr>
          <p:cNvPr id="95" name="Rectangle 94">
            <a:extLst>
              <a:ext uri="{FF2B5EF4-FFF2-40B4-BE49-F238E27FC236}">
                <a16:creationId xmlns:a16="http://schemas.microsoft.com/office/drawing/2014/main" id="{E1012EE9-ED1A-4F3F-9EAB-8401906BAFB1}"/>
              </a:ext>
            </a:extLst>
          </p:cNvPr>
          <p:cNvSpPr/>
          <p:nvPr/>
        </p:nvSpPr>
        <p:spPr>
          <a:xfrm>
            <a:off x="10381087" y="3221160"/>
            <a:ext cx="1040670" cy="338554"/>
          </a:xfrm>
          <a:prstGeom prst="rect">
            <a:avLst/>
          </a:prstGeom>
        </p:spPr>
        <p:txBody>
          <a:bodyPr wrap="none">
            <a:spAutoFit/>
          </a:bodyPr>
          <a:lstStyle/>
          <a:p>
            <a:r>
              <a:rPr lang="fr-FR" sz="1600" b="1" dirty="0">
                <a:solidFill>
                  <a:srgbClr val="FFC000"/>
                </a:solidFill>
              </a:rPr>
              <a:t>Mesurer</a:t>
            </a:r>
            <a:r>
              <a:rPr lang="fr-FR" sz="1600" dirty="0"/>
              <a:t> </a:t>
            </a:r>
          </a:p>
        </p:txBody>
      </p:sp>
      <p:sp>
        <p:nvSpPr>
          <p:cNvPr id="3073" name="Rectangle 3072">
            <a:extLst>
              <a:ext uri="{FF2B5EF4-FFF2-40B4-BE49-F238E27FC236}">
                <a16:creationId xmlns:a16="http://schemas.microsoft.com/office/drawing/2014/main" id="{CFFA5F5A-2AFA-4C56-B3FC-5E6B391E68F3}"/>
              </a:ext>
            </a:extLst>
          </p:cNvPr>
          <p:cNvSpPr/>
          <p:nvPr/>
        </p:nvSpPr>
        <p:spPr>
          <a:xfrm>
            <a:off x="274136" y="4277794"/>
            <a:ext cx="2864567" cy="1077218"/>
          </a:xfrm>
          <a:prstGeom prst="rect">
            <a:avLst/>
          </a:prstGeom>
        </p:spPr>
        <p:txBody>
          <a:bodyPr wrap="square">
            <a:spAutoFit/>
          </a:bodyPr>
          <a:lstStyle/>
          <a:p>
            <a:pPr marL="285750" indent="-285750">
              <a:buFont typeface="Wingdings" panose="05000000000000000000" pitchFamily="2" charset="2"/>
              <a:buChar char="Ø"/>
            </a:pPr>
            <a:r>
              <a:rPr lang="fr-FR" sz="1600" dirty="0">
                <a:solidFill>
                  <a:srgbClr val="140A3C"/>
                </a:solidFill>
              </a:rPr>
              <a:t>Aider les acteurs à se repérer dans l’écosystème de l’ESS et de l’économie à impact </a:t>
            </a:r>
          </a:p>
        </p:txBody>
      </p:sp>
      <p:sp>
        <p:nvSpPr>
          <p:cNvPr id="3075" name="Rectangle 3074">
            <a:extLst>
              <a:ext uri="{FF2B5EF4-FFF2-40B4-BE49-F238E27FC236}">
                <a16:creationId xmlns:a16="http://schemas.microsoft.com/office/drawing/2014/main" id="{ED8A65EB-B639-435A-92AB-1388BF3EAA1E}"/>
              </a:ext>
            </a:extLst>
          </p:cNvPr>
          <p:cNvSpPr/>
          <p:nvPr/>
        </p:nvSpPr>
        <p:spPr>
          <a:xfrm>
            <a:off x="3405959" y="4275222"/>
            <a:ext cx="2790177" cy="1815882"/>
          </a:xfrm>
          <a:prstGeom prst="rect">
            <a:avLst/>
          </a:prstGeom>
        </p:spPr>
        <p:txBody>
          <a:bodyPr wrap="square">
            <a:spAutoFit/>
          </a:bodyPr>
          <a:lstStyle/>
          <a:p>
            <a:pPr marL="285750" indent="-285750">
              <a:buFont typeface="Wingdings" panose="05000000000000000000" pitchFamily="2" charset="2"/>
              <a:buChar char="Ø"/>
            </a:pPr>
            <a:r>
              <a:rPr lang="fr-FR" sz="1600" dirty="0">
                <a:solidFill>
                  <a:srgbClr val="140A3C"/>
                </a:solidFill>
              </a:rPr>
              <a:t>Accompagner le développement des entreprises de l'ESS</a:t>
            </a:r>
          </a:p>
          <a:p>
            <a:pPr marL="285750" indent="-285750">
              <a:buFont typeface="Wingdings" panose="05000000000000000000" pitchFamily="2" charset="2"/>
              <a:buChar char="Ø"/>
            </a:pPr>
            <a:r>
              <a:rPr lang="fr-FR" sz="1600" dirty="0">
                <a:solidFill>
                  <a:srgbClr val="140A3C"/>
                </a:solidFill>
              </a:rPr>
              <a:t>Accompagner l’inclusion numérique des citoyens et des entreprises (TPE/PME)</a:t>
            </a:r>
          </a:p>
        </p:txBody>
      </p:sp>
      <p:sp>
        <p:nvSpPr>
          <p:cNvPr id="3076" name="Rectangle 3075">
            <a:extLst>
              <a:ext uri="{FF2B5EF4-FFF2-40B4-BE49-F238E27FC236}">
                <a16:creationId xmlns:a16="http://schemas.microsoft.com/office/drawing/2014/main" id="{247BF7C0-4574-493A-A748-1FB530E037E0}"/>
              </a:ext>
            </a:extLst>
          </p:cNvPr>
          <p:cNvSpPr/>
          <p:nvPr/>
        </p:nvSpPr>
        <p:spPr>
          <a:xfrm>
            <a:off x="6347594" y="4275617"/>
            <a:ext cx="2790177" cy="1323439"/>
          </a:xfrm>
          <a:prstGeom prst="rect">
            <a:avLst/>
          </a:prstGeom>
        </p:spPr>
        <p:txBody>
          <a:bodyPr wrap="square">
            <a:spAutoFit/>
          </a:bodyPr>
          <a:lstStyle/>
          <a:p>
            <a:pPr marL="285750" indent="-285750">
              <a:buFont typeface="Wingdings" panose="05000000000000000000" pitchFamily="2" charset="2"/>
              <a:buChar char="Ø"/>
            </a:pPr>
            <a:r>
              <a:rPr lang="fr-FR" sz="1600" dirty="0">
                <a:solidFill>
                  <a:srgbClr val="140A3C"/>
                </a:solidFill>
              </a:rPr>
              <a:t>Par des investissements directs, intermédiés (fonds d’impact), des mandats PIA/PIC, ou des prêts long terme</a:t>
            </a:r>
          </a:p>
        </p:txBody>
      </p:sp>
      <p:sp>
        <p:nvSpPr>
          <p:cNvPr id="3077" name="Rectangle 3076">
            <a:extLst>
              <a:ext uri="{FF2B5EF4-FFF2-40B4-BE49-F238E27FC236}">
                <a16:creationId xmlns:a16="http://schemas.microsoft.com/office/drawing/2014/main" id="{7FC9DD6B-2D69-4395-9E29-5C104E058E64}"/>
              </a:ext>
            </a:extLst>
          </p:cNvPr>
          <p:cNvSpPr/>
          <p:nvPr/>
        </p:nvSpPr>
        <p:spPr>
          <a:xfrm>
            <a:off x="9446646" y="4285561"/>
            <a:ext cx="2911538" cy="830997"/>
          </a:xfrm>
          <a:prstGeom prst="rect">
            <a:avLst/>
          </a:prstGeom>
        </p:spPr>
        <p:txBody>
          <a:bodyPr wrap="square">
            <a:spAutoFit/>
          </a:bodyPr>
          <a:lstStyle/>
          <a:p>
            <a:pPr marL="285750" indent="-285750">
              <a:buFont typeface="Wingdings" panose="05000000000000000000" pitchFamily="2" charset="2"/>
              <a:buChar char="Ø"/>
            </a:pPr>
            <a:r>
              <a:rPr lang="fr-FR" sz="1600" dirty="0">
                <a:solidFill>
                  <a:srgbClr val="140A3C"/>
                </a:solidFill>
              </a:rPr>
              <a:t>Mesurer l'impact extra-financier de nos actions par un suivi régulier</a:t>
            </a:r>
          </a:p>
        </p:txBody>
      </p:sp>
      <p:grpSp>
        <p:nvGrpSpPr>
          <p:cNvPr id="18" name="Groupe 17">
            <a:extLst>
              <a:ext uri="{FF2B5EF4-FFF2-40B4-BE49-F238E27FC236}">
                <a16:creationId xmlns:a16="http://schemas.microsoft.com/office/drawing/2014/main" id="{5B9F2247-ACFD-42DF-ACA5-61EA43400475}"/>
              </a:ext>
            </a:extLst>
          </p:cNvPr>
          <p:cNvGrpSpPr/>
          <p:nvPr/>
        </p:nvGrpSpPr>
        <p:grpSpPr>
          <a:xfrm>
            <a:off x="9516563" y="2472562"/>
            <a:ext cx="2444480" cy="2381705"/>
            <a:chOff x="9516563" y="2566689"/>
            <a:chExt cx="2444480" cy="2381705"/>
          </a:xfrm>
        </p:grpSpPr>
        <p:sp>
          <p:nvSpPr>
            <p:cNvPr id="77" name="Arc plein 76">
              <a:extLst>
                <a:ext uri="{FF2B5EF4-FFF2-40B4-BE49-F238E27FC236}">
                  <a16:creationId xmlns:a16="http://schemas.microsoft.com/office/drawing/2014/main" id="{75EE8B70-62CE-445A-A497-B17B01AA7390}"/>
                </a:ext>
              </a:extLst>
            </p:cNvPr>
            <p:cNvSpPr/>
            <p:nvPr/>
          </p:nvSpPr>
          <p:spPr>
            <a:xfrm>
              <a:off x="9701984" y="2624335"/>
              <a:ext cx="2198765" cy="2324059"/>
            </a:xfrm>
            <a:prstGeom prst="blockArc">
              <a:avLst>
                <a:gd name="adj1" fmla="val 9938565"/>
                <a:gd name="adj2" fmla="val 925334"/>
                <a:gd name="adj3" fmla="val 811"/>
              </a:avLst>
            </a:prstGeom>
            <a:noFill/>
            <a:ln w="127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4756D139-BABB-4576-9609-91B162B0E029}"/>
                </a:ext>
              </a:extLst>
            </p:cNvPr>
            <p:cNvGrpSpPr/>
            <p:nvPr/>
          </p:nvGrpSpPr>
          <p:grpSpPr>
            <a:xfrm>
              <a:off x="11492503" y="2868823"/>
              <a:ext cx="468540" cy="434595"/>
              <a:chOff x="11527770" y="2204958"/>
              <a:chExt cx="468540" cy="434595"/>
            </a:xfrm>
          </p:grpSpPr>
          <p:sp>
            <p:nvSpPr>
              <p:cNvPr id="86" name="Ellipse 85">
                <a:extLst>
                  <a:ext uri="{FF2B5EF4-FFF2-40B4-BE49-F238E27FC236}">
                    <a16:creationId xmlns:a16="http://schemas.microsoft.com/office/drawing/2014/main" id="{794083BE-53D9-46D1-9356-19F8D010EC6C}"/>
                  </a:ext>
                </a:extLst>
              </p:cNvPr>
              <p:cNvSpPr/>
              <p:nvPr/>
            </p:nvSpPr>
            <p:spPr>
              <a:xfrm>
                <a:off x="11527770" y="2204958"/>
                <a:ext cx="468540" cy="434595"/>
              </a:xfrm>
              <a:prstGeom prst="ellipse">
                <a:avLst/>
              </a:prstGeom>
              <a:solidFill>
                <a:schemeClr val="bg1"/>
              </a:solidFill>
              <a:ln w="19050">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pic>
            <p:nvPicPr>
              <p:cNvPr id="88" name="Graphique 87" descr="Pièces">
                <a:extLst>
                  <a:ext uri="{FF2B5EF4-FFF2-40B4-BE49-F238E27FC236}">
                    <a16:creationId xmlns:a16="http://schemas.microsoft.com/office/drawing/2014/main" id="{01CF35CC-1691-45D1-9A31-4DD892C12EA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574466" y="2228372"/>
                <a:ext cx="367160" cy="367160"/>
              </a:xfrm>
              <a:prstGeom prst="rect">
                <a:avLst/>
              </a:prstGeom>
            </p:spPr>
          </p:pic>
        </p:grpSp>
        <p:grpSp>
          <p:nvGrpSpPr>
            <p:cNvPr id="3" name="Groupe 2">
              <a:extLst>
                <a:ext uri="{FF2B5EF4-FFF2-40B4-BE49-F238E27FC236}">
                  <a16:creationId xmlns:a16="http://schemas.microsoft.com/office/drawing/2014/main" id="{FB4B9990-DB41-4858-9008-08551A3B3D80}"/>
                </a:ext>
              </a:extLst>
            </p:cNvPr>
            <p:cNvGrpSpPr/>
            <p:nvPr/>
          </p:nvGrpSpPr>
          <p:grpSpPr>
            <a:xfrm>
              <a:off x="9516563" y="3551081"/>
              <a:ext cx="468540" cy="434595"/>
              <a:chOff x="11376872" y="2038779"/>
              <a:chExt cx="468540" cy="434595"/>
            </a:xfrm>
          </p:grpSpPr>
          <p:sp>
            <p:nvSpPr>
              <p:cNvPr id="85" name="Ellipse 84">
                <a:extLst>
                  <a:ext uri="{FF2B5EF4-FFF2-40B4-BE49-F238E27FC236}">
                    <a16:creationId xmlns:a16="http://schemas.microsoft.com/office/drawing/2014/main" id="{766C2B81-814D-44F2-A246-4B0EE719542A}"/>
                  </a:ext>
                </a:extLst>
              </p:cNvPr>
              <p:cNvSpPr/>
              <p:nvPr/>
            </p:nvSpPr>
            <p:spPr>
              <a:xfrm>
                <a:off x="11376872" y="2038779"/>
                <a:ext cx="468540" cy="434595"/>
              </a:xfrm>
              <a:prstGeom prst="ellipse">
                <a:avLst/>
              </a:prstGeom>
              <a:solidFill>
                <a:schemeClr val="bg1"/>
              </a:solidFill>
              <a:ln w="19050">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90" name="Graphique 89" descr="Liste de vérification (droite à gauche)">
                <a:extLst>
                  <a:ext uri="{FF2B5EF4-FFF2-40B4-BE49-F238E27FC236}">
                    <a16:creationId xmlns:a16="http://schemas.microsoft.com/office/drawing/2014/main" id="{62C0A6E2-5B5F-4180-9414-E021BE05DF0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424743" y="2067222"/>
                <a:ext cx="357336" cy="357336"/>
              </a:xfrm>
              <a:prstGeom prst="rect">
                <a:avLst/>
              </a:prstGeom>
            </p:spPr>
          </p:pic>
        </p:grpSp>
        <p:grpSp>
          <p:nvGrpSpPr>
            <p:cNvPr id="6" name="Groupe 5">
              <a:extLst>
                <a:ext uri="{FF2B5EF4-FFF2-40B4-BE49-F238E27FC236}">
                  <a16:creationId xmlns:a16="http://schemas.microsoft.com/office/drawing/2014/main" id="{D3F05437-E818-452F-B37C-5CFC2B796B6F}"/>
                </a:ext>
              </a:extLst>
            </p:cNvPr>
            <p:cNvGrpSpPr/>
            <p:nvPr/>
          </p:nvGrpSpPr>
          <p:grpSpPr>
            <a:xfrm>
              <a:off x="10127625" y="2566689"/>
              <a:ext cx="468540" cy="434595"/>
              <a:chOff x="10819962" y="1869385"/>
              <a:chExt cx="468540" cy="434595"/>
            </a:xfrm>
          </p:grpSpPr>
          <p:sp>
            <p:nvSpPr>
              <p:cNvPr id="84" name="Ellipse 83">
                <a:extLst>
                  <a:ext uri="{FF2B5EF4-FFF2-40B4-BE49-F238E27FC236}">
                    <a16:creationId xmlns:a16="http://schemas.microsoft.com/office/drawing/2014/main" id="{DA02DF1C-D400-46F6-B5FC-28C7B5782C9E}"/>
                  </a:ext>
                </a:extLst>
              </p:cNvPr>
              <p:cNvSpPr/>
              <p:nvPr/>
            </p:nvSpPr>
            <p:spPr>
              <a:xfrm>
                <a:off x="10819962" y="1869385"/>
                <a:ext cx="468540" cy="434595"/>
              </a:xfrm>
              <a:prstGeom prst="ellipse">
                <a:avLst/>
              </a:prstGeom>
              <a:solidFill>
                <a:schemeClr val="bg1"/>
              </a:solidFill>
              <a:ln w="19050">
                <a:solidFill>
                  <a:srgbClr val="FFC000"/>
                </a:solid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p>
            </p:txBody>
          </p:sp>
          <p:pic>
            <p:nvPicPr>
              <p:cNvPr id="89" name="Graphique 88" descr="Cadenas">
                <a:extLst>
                  <a:ext uri="{FF2B5EF4-FFF2-40B4-BE49-F238E27FC236}">
                    <a16:creationId xmlns:a16="http://schemas.microsoft.com/office/drawing/2014/main" id="{31814B8C-51D0-4345-AC1A-AADC82F1D7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76675" y="1869385"/>
                <a:ext cx="355114" cy="355114"/>
              </a:xfrm>
              <a:prstGeom prst="rect">
                <a:avLst/>
              </a:prstGeom>
            </p:spPr>
          </p:pic>
        </p:grpSp>
      </p:grpSp>
      <p:sp>
        <p:nvSpPr>
          <p:cNvPr id="61" name="Espace réservé du texte 1">
            <a:extLst>
              <a:ext uri="{FF2B5EF4-FFF2-40B4-BE49-F238E27FC236}">
                <a16:creationId xmlns:a16="http://schemas.microsoft.com/office/drawing/2014/main" id="{09275AFA-6303-4E57-B2B8-C92AD2178E45}"/>
              </a:ext>
            </a:extLst>
          </p:cNvPr>
          <p:cNvSpPr>
            <a:spLocks noGrp="1"/>
          </p:cNvSpPr>
          <p:nvPr>
            <p:ph type="body" idx="1"/>
          </p:nvPr>
        </p:nvSpPr>
        <p:spPr>
          <a:xfrm>
            <a:off x="1047505" y="1395058"/>
            <a:ext cx="9748904" cy="539461"/>
          </a:xfrm>
        </p:spPr>
        <p:txBody>
          <a:bodyPr/>
          <a:lstStyle/>
          <a:p>
            <a:r>
              <a:rPr lang="fr-FR" dirty="0"/>
              <a:t>L’offre de la Banque des Territoires se construit autour de 4 types d’actions</a:t>
            </a:r>
          </a:p>
        </p:txBody>
      </p:sp>
      <p:sp>
        <p:nvSpPr>
          <p:cNvPr id="63" name="Espace réservé du pied de page 2">
            <a:extLst>
              <a:ext uri="{FF2B5EF4-FFF2-40B4-BE49-F238E27FC236}">
                <a16:creationId xmlns:a16="http://schemas.microsoft.com/office/drawing/2014/main" id="{E4ED9741-F630-42C4-991B-13475C927FFF}"/>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166543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6415278-B71A-4791-A629-34388C71D85C}"/>
              </a:ext>
            </a:extLst>
          </p:cNvPr>
          <p:cNvSpPr>
            <a:spLocks noGrp="1"/>
          </p:cNvSpPr>
          <p:nvPr>
            <p:ph type="sldNum" sz="quarter" idx="12"/>
          </p:nvPr>
        </p:nvSpPr>
        <p:spPr/>
        <p:txBody>
          <a:bodyPr/>
          <a:lstStyle/>
          <a:p>
            <a:fld id="{FF67EF60-D3B0-409C-88CD-C39F952AE724}" type="slidenum">
              <a:rPr lang="fr-FR" smtClean="0"/>
              <a:t>6</a:t>
            </a:fld>
            <a:endParaRPr lang="fr-FR"/>
          </a:p>
        </p:txBody>
      </p:sp>
      <p:sp>
        <p:nvSpPr>
          <p:cNvPr id="7" name="Espace réservé du texte 15">
            <a:extLst>
              <a:ext uri="{FF2B5EF4-FFF2-40B4-BE49-F238E27FC236}">
                <a16:creationId xmlns:a16="http://schemas.microsoft.com/office/drawing/2014/main" id="{77D5723E-D5DE-4225-974A-EB23B7E7E376}"/>
              </a:ext>
            </a:extLst>
          </p:cNvPr>
          <p:cNvSpPr txBox="1">
            <a:spLocks/>
          </p:cNvSpPr>
          <p:nvPr/>
        </p:nvSpPr>
        <p:spPr>
          <a:xfrm>
            <a:off x="417798" y="1294079"/>
            <a:ext cx="5731336" cy="4745773"/>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sp>
        <p:nvSpPr>
          <p:cNvPr id="8" name="Espace réservé du texte 15">
            <a:extLst>
              <a:ext uri="{FF2B5EF4-FFF2-40B4-BE49-F238E27FC236}">
                <a16:creationId xmlns:a16="http://schemas.microsoft.com/office/drawing/2014/main" id="{68C203A1-C945-413E-85D0-650DB4239776}"/>
              </a:ext>
            </a:extLst>
          </p:cNvPr>
          <p:cNvSpPr txBox="1">
            <a:spLocks/>
          </p:cNvSpPr>
          <p:nvPr/>
        </p:nvSpPr>
        <p:spPr>
          <a:xfrm>
            <a:off x="6627408" y="1287092"/>
            <a:ext cx="5731336" cy="4745772"/>
          </a:xfrm>
          <a:prstGeom prst="roundRect">
            <a:avLst/>
          </a:prstGeom>
          <a:solidFill>
            <a:schemeClr val="bg1"/>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endParaRPr lang="fr-FR" sz="1198" i="0" dirty="0">
              <a:solidFill>
                <a:srgbClr val="000000"/>
              </a:solidFill>
              <a:latin typeface="Arial" panose="020B0604020202020204"/>
            </a:endParaRPr>
          </a:p>
        </p:txBody>
      </p:sp>
      <p:sp>
        <p:nvSpPr>
          <p:cNvPr id="9" name="Rectangle 8">
            <a:extLst>
              <a:ext uri="{FF2B5EF4-FFF2-40B4-BE49-F238E27FC236}">
                <a16:creationId xmlns:a16="http://schemas.microsoft.com/office/drawing/2014/main" id="{8C423A1E-4820-46D4-B8B4-B9C2ACE782A2}"/>
              </a:ext>
            </a:extLst>
          </p:cNvPr>
          <p:cNvSpPr/>
          <p:nvPr/>
        </p:nvSpPr>
        <p:spPr>
          <a:xfrm>
            <a:off x="1929359" y="1923499"/>
            <a:ext cx="2708214" cy="584775"/>
          </a:xfrm>
          <a:prstGeom prst="rect">
            <a:avLst/>
          </a:prstGeom>
          <a:noFill/>
        </p:spPr>
        <p:txBody>
          <a:bodyPr wrap="square">
            <a:spAutoFit/>
          </a:bodyPr>
          <a:lstStyle/>
          <a:p>
            <a:pPr algn="ctr"/>
            <a:r>
              <a:rPr lang="fr-FR" sz="1600" b="1" dirty="0">
                <a:solidFill>
                  <a:schemeClr val="bg1">
                    <a:lumMod val="50000"/>
                  </a:schemeClr>
                </a:solidFill>
              </a:rPr>
              <a:t>5 priorités pour financer l’ESS</a:t>
            </a:r>
          </a:p>
        </p:txBody>
      </p:sp>
      <p:sp>
        <p:nvSpPr>
          <p:cNvPr id="10" name="Rectangle 9">
            <a:extLst>
              <a:ext uri="{FF2B5EF4-FFF2-40B4-BE49-F238E27FC236}">
                <a16:creationId xmlns:a16="http://schemas.microsoft.com/office/drawing/2014/main" id="{4DFEA3FF-BE11-4929-9BF2-954482EA41CB}"/>
              </a:ext>
            </a:extLst>
          </p:cNvPr>
          <p:cNvSpPr/>
          <p:nvPr/>
        </p:nvSpPr>
        <p:spPr>
          <a:xfrm>
            <a:off x="8159776" y="1923499"/>
            <a:ext cx="2832845" cy="584775"/>
          </a:xfrm>
          <a:prstGeom prst="rect">
            <a:avLst/>
          </a:prstGeom>
          <a:noFill/>
        </p:spPr>
        <p:txBody>
          <a:bodyPr wrap="square">
            <a:spAutoFit/>
          </a:bodyPr>
          <a:lstStyle/>
          <a:p>
            <a:pPr algn="ctr"/>
            <a:r>
              <a:rPr lang="fr-FR" sz="1600" b="1" dirty="0">
                <a:solidFill>
                  <a:schemeClr val="bg1">
                    <a:lumMod val="50000"/>
                  </a:schemeClr>
                </a:solidFill>
              </a:rPr>
              <a:t>Intermédiation pour </a:t>
            </a:r>
          </a:p>
          <a:p>
            <a:pPr algn="ctr"/>
            <a:r>
              <a:rPr lang="fr-FR" sz="1600" b="1" dirty="0">
                <a:solidFill>
                  <a:schemeClr val="bg1">
                    <a:lumMod val="50000"/>
                  </a:schemeClr>
                </a:solidFill>
              </a:rPr>
              <a:t>amplifier notre impact</a:t>
            </a:r>
          </a:p>
        </p:txBody>
      </p:sp>
      <p:sp>
        <p:nvSpPr>
          <p:cNvPr id="11" name="Titre 4">
            <a:extLst>
              <a:ext uri="{FF2B5EF4-FFF2-40B4-BE49-F238E27FC236}">
                <a16:creationId xmlns:a16="http://schemas.microsoft.com/office/drawing/2014/main" id="{5DC7F712-D173-495E-9C42-9E5BCAF75BD1}"/>
              </a:ext>
            </a:extLst>
          </p:cNvPr>
          <p:cNvSpPr txBox="1">
            <a:spLocks/>
          </p:cNvSpPr>
          <p:nvPr/>
        </p:nvSpPr>
        <p:spPr>
          <a:xfrm>
            <a:off x="2026829" y="1418305"/>
            <a:ext cx="2511203" cy="468000"/>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dirty="0"/>
              <a:t>Directe</a:t>
            </a:r>
          </a:p>
        </p:txBody>
      </p:sp>
      <p:sp>
        <p:nvSpPr>
          <p:cNvPr id="12" name="Titre 4">
            <a:extLst>
              <a:ext uri="{FF2B5EF4-FFF2-40B4-BE49-F238E27FC236}">
                <a16:creationId xmlns:a16="http://schemas.microsoft.com/office/drawing/2014/main" id="{8E19E1DC-97B3-4028-8D27-A2EDB9539C6D}"/>
              </a:ext>
            </a:extLst>
          </p:cNvPr>
          <p:cNvSpPr txBox="1">
            <a:spLocks/>
          </p:cNvSpPr>
          <p:nvPr/>
        </p:nvSpPr>
        <p:spPr>
          <a:xfrm>
            <a:off x="8145994" y="1418764"/>
            <a:ext cx="2832845" cy="468000"/>
          </a:xfrm>
          <a:prstGeom prst="rect">
            <a:avLst/>
          </a:prstGeom>
        </p:spPr>
        <p:txBody>
          <a:bodyP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pPr algn="ctr"/>
            <a:r>
              <a:rPr lang="fr-FR" dirty="0"/>
              <a:t>Indirecte</a:t>
            </a:r>
          </a:p>
        </p:txBody>
      </p:sp>
      <p:grpSp>
        <p:nvGrpSpPr>
          <p:cNvPr id="6" name="Groupe 5">
            <a:extLst>
              <a:ext uri="{FF2B5EF4-FFF2-40B4-BE49-F238E27FC236}">
                <a16:creationId xmlns:a16="http://schemas.microsoft.com/office/drawing/2014/main" id="{436C21AF-1D22-4BA2-B403-0CE869C32ECC}"/>
              </a:ext>
            </a:extLst>
          </p:cNvPr>
          <p:cNvGrpSpPr/>
          <p:nvPr/>
        </p:nvGrpSpPr>
        <p:grpSpPr>
          <a:xfrm>
            <a:off x="494517" y="2605942"/>
            <a:ext cx="1793281" cy="1581684"/>
            <a:chOff x="494517" y="2401398"/>
            <a:chExt cx="1793281" cy="1581684"/>
          </a:xfrm>
          <a:noFill/>
        </p:grpSpPr>
        <p:sp>
          <p:nvSpPr>
            <p:cNvPr id="13" name="Hexagone 12">
              <a:extLst>
                <a:ext uri="{FF2B5EF4-FFF2-40B4-BE49-F238E27FC236}">
                  <a16:creationId xmlns:a16="http://schemas.microsoft.com/office/drawing/2014/main" id="{47DC5853-0060-4089-ADDB-7AB667FFD65B}"/>
                </a:ext>
              </a:extLst>
            </p:cNvPr>
            <p:cNvSpPr/>
            <p:nvPr/>
          </p:nvSpPr>
          <p:spPr>
            <a:xfrm rot="1759199">
              <a:off x="494517" y="2401398"/>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14" name="ZoneTexte 13">
              <a:extLst>
                <a:ext uri="{FF2B5EF4-FFF2-40B4-BE49-F238E27FC236}">
                  <a16:creationId xmlns:a16="http://schemas.microsoft.com/office/drawing/2014/main" id="{41AFE670-2299-4A27-BD4B-302D6D66C1B5}"/>
                </a:ext>
              </a:extLst>
            </p:cNvPr>
            <p:cNvSpPr txBox="1"/>
            <p:nvPr/>
          </p:nvSpPr>
          <p:spPr>
            <a:xfrm>
              <a:off x="544758" y="2827620"/>
              <a:ext cx="1692801" cy="584775"/>
            </a:xfrm>
            <a:prstGeom prst="rect">
              <a:avLst/>
            </a:prstGeom>
            <a:grpFill/>
          </p:spPr>
          <p:txBody>
            <a:bodyPr wrap="square" rtlCol="0">
              <a:spAutoFit/>
            </a:bodyPr>
            <a:lstStyle/>
            <a:p>
              <a:pPr algn="ctr"/>
              <a:r>
                <a:rPr lang="fr-FR" sz="1600" b="1" dirty="0">
                  <a:solidFill>
                    <a:schemeClr val="accent6">
                      <a:lumMod val="50000"/>
                    </a:schemeClr>
                  </a:solidFill>
                </a:rPr>
                <a:t>Santé &amp; </a:t>
              </a:r>
            </a:p>
            <a:p>
              <a:pPr algn="ctr"/>
              <a:r>
                <a:rPr lang="fr-FR" sz="1600" b="1" dirty="0">
                  <a:solidFill>
                    <a:schemeClr val="accent6">
                      <a:lumMod val="50000"/>
                    </a:schemeClr>
                  </a:solidFill>
                </a:rPr>
                <a:t>médico-social</a:t>
              </a:r>
            </a:p>
          </p:txBody>
        </p:sp>
      </p:grpSp>
      <p:grpSp>
        <p:nvGrpSpPr>
          <p:cNvPr id="17" name="Groupe 16">
            <a:extLst>
              <a:ext uri="{FF2B5EF4-FFF2-40B4-BE49-F238E27FC236}">
                <a16:creationId xmlns:a16="http://schemas.microsoft.com/office/drawing/2014/main" id="{8C9301C0-CCAC-4F7C-A490-A520280A9753}"/>
              </a:ext>
            </a:extLst>
          </p:cNvPr>
          <p:cNvGrpSpPr/>
          <p:nvPr/>
        </p:nvGrpSpPr>
        <p:grpSpPr>
          <a:xfrm>
            <a:off x="2385791" y="2785339"/>
            <a:ext cx="1793281" cy="1581684"/>
            <a:chOff x="2385791" y="2580795"/>
            <a:chExt cx="1793281" cy="1581684"/>
          </a:xfrm>
          <a:noFill/>
        </p:grpSpPr>
        <p:sp>
          <p:nvSpPr>
            <p:cNvPr id="15" name="Hexagone 14">
              <a:extLst>
                <a:ext uri="{FF2B5EF4-FFF2-40B4-BE49-F238E27FC236}">
                  <a16:creationId xmlns:a16="http://schemas.microsoft.com/office/drawing/2014/main" id="{2075E093-D92E-4660-A770-4EB48C715AFC}"/>
                </a:ext>
              </a:extLst>
            </p:cNvPr>
            <p:cNvSpPr/>
            <p:nvPr/>
          </p:nvSpPr>
          <p:spPr>
            <a:xfrm rot="1759199">
              <a:off x="2385791" y="2580795"/>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24" name="ZoneTexte 23">
              <a:extLst>
                <a:ext uri="{FF2B5EF4-FFF2-40B4-BE49-F238E27FC236}">
                  <a16:creationId xmlns:a16="http://schemas.microsoft.com/office/drawing/2014/main" id="{C52B2832-1998-4AE6-97CF-83D15F19602A}"/>
                </a:ext>
              </a:extLst>
            </p:cNvPr>
            <p:cNvSpPr txBox="1"/>
            <p:nvPr/>
          </p:nvSpPr>
          <p:spPr>
            <a:xfrm>
              <a:off x="2463437" y="3071600"/>
              <a:ext cx="1692801" cy="584775"/>
            </a:xfrm>
            <a:prstGeom prst="rect">
              <a:avLst/>
            </a:prstGeom>
            <a:grpFill/>
          </p:spPr>
          <p:txBody>
            <a:bodyPr wrap="square" rtlCol="0">
              <a:spAutoFit/>
            </a:bodyPr>
            <a:lstStyle/>
            <a:p>
              <a:pPr algn="ctr"/>
              <a:r>
                <a:rPr lang="fr-FR" sz="1600" b="1" dirty="0">
                  <a:solidFill>
                    <a:schemeClr val="accent6">
                      <a:lumMod val="50000"/>
                    </a:schemeClr>
                  </a:solidFill>
                </a:rPr>
                <a:t>Inclusion numérique</a:t>
              </a:r>
            </a:p>
          </p:txBody>
        </p:sp>
      </p:grpSp>
      <p:grpSp>
        <p:nvGrpSpPr>
          <p:cNvPr id="18" name="Groupe 17">
            <a:extLst>
              <a:ext uri="{FF2B5EF4-FFF2-40B4-BE49-F238E27FC236}">
                <a16:creationId xmlns:a16="http://schemas.microsoft.com/office/drawing/2014/main" id="{5C8F8CEC-5CFC-4E75-956B-C0F205278759}"/>
              </a:ext>
            </a:extLst>
          </p:cNvPr>
          <p:cNvGrpSpPr/>
          <p:nvPr/>
        </p:nvGrpSpPr>
        <p:grpSpPr>
          <a:xfrm>
            <a:off x="4255303" y="2598830"/>
            <a:ext cx="1793281" cy="1581684"/>
            <a:chOff x="4255303" y="2394286"/>
            <a:chExt cx="1793281" cy="1581684"/>
          </a:xfrm>
          <a:noFill/>
        </p:grpSpPr>
        <p:sp>
          <p:nvSpPr>
            <p:cNvPr id="16" name="Hexagone 15">
              <a:extLst>
                <a:ext uri="{FF2B5EF4-FFF2-40B4-BE49-F238E27FC236}">
                  <a16:creationId xmlns:a16="http://schemas.microsoft.com/office/drawing/2014/main" id="{BEF3BBC0-7C2E-447D-9FAB-A1AFC7C9D060}"/>
                </a:ext>
              </a:extLst>
            </p:cNvPr>
            <p:cNvSpPr/>
            <p:nvPr/>
          </p:nvSpPr>
          <p:spPr>
            <a:xfrm rot="1759199">
              <a:off x="4255303" y="2394286"/>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29" name="ZoneTexte 28">
              <a:extLst>
                <a:ext uri="{FF2B5EF4-FFF2-40B4-BE49-F238E27FC236}">
                  <a16:creationId xmlns:a16="http://schemas.microsoft.com/office/drawing/2014/main" id="{892DE3B1-2F8B-4E97-B480-035CC7CB7AE0}"/>
                </a:ext>
              </a:extLst>
            </p:cNvPr>
            <p:cNvSpPr txBox="1"/>
            <p:nvPr/>
          </p:nvSpPr>
          <p:spPr>
            <a:xfrm>
              <a:off x="4318182" y="2892708"/>
              <a:ext cx="1692801" cy="584775"/>
            </a:xfrm>
            <a:prstGeom prst="rect">
              <a:avLst/>
            </a:prstGeom>
            <a:grpFill/>
          </p:spPr>
          <p:txBody>
            <a:bodyPr wrap="square" rtlCol="0">
              <a:spAutoFit/>
            </a:bodyPr>
            <a:lstStyle/>
            <a:p>
              <a:pPr algn="ctr"/>
              <a:r>
                <a:rPr lang="fr-FR" sz="1600" b="1" dirty="0">
                  <a:solidFill>
                    <a:schemeClr val="accent6">
                      <a:lumMod val="50000"/>
                    </a:schemeClr>
                  </a:solidFill>
                </a:rPr>
                <a:t>Transition alimentaire</a:t>
              </a:r>
            </a:p>
          </p:txBody>
        </p:sp>
      </p:grpSp>
      <p:grpSp>
        <p:nvGrpSpPr>
          <p:cNvPr id="20" name="Groupe 19">
            <a:extLst>
              <a:ext uri="{FF2B5EF4-FFF2-40B4-BE49-F238E27FC236}">
                <a16:creationId xmlns:a16="http://schemas.microsoft.com/office/drawing/2014/main" id="{E92E6A0E-C094-421A-ACB3-C88408F843E3}"/>
              </a:ext>
            </a:extLst>
          </p:cNvPr>
          <p:cNvGrpSpPr/>
          <p:nvPr/>
        </p:nvGrpSpPr>
        <p:grpSpPr>
          <a:xfrm>
            <a:off x="3483542" y="4187342"/>
            <a:ext cx="1793281" cy="1581684"/>
            <a:chOff x="3483542" y="3982798"/>
            <a:chExt cx="1793281" cy="1581684"/>
          </a:xfrm>
          <a:noFill/>
        </p:grpSpPr>
        <p:sp>
          <p:nvSpPr>
            <p:cNvPr id="26" name="Hexagone 25">
              <a:extLst>
                <a:ext uri="{FF2B5EF4-FFF2-40B4-BE49-F238E27FC236}">
                  <a16:creationId xmlns:a16="http://schemas.microsoft.com/office/drawing/2014/main" id="{0E202525-0F8D-41D7-A8EB-F597D518F2DC}"/>
                </a:ext>
              </a:extLst>
            </p:cNvPr>
            <p:cNvSpPr/>
            <p:nvPr/>
          </p:nvSpPr>
          <p:spPr>
            <a:xfrm rot="1759199">
              <a:off x="3483542" y="3982798"/>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30" name="ZoneTexte 29">
              <a:extLst>
                <a:ext uri="{FF2B5EF4-FFF2-40B4-BE49-F238E27FC236}">
                  <a16:creationId xmlns:a16="http://schemas.microsoft.com/office/drawing/2014/main" id="{7F7A07EF-34FC-4A83-B0DD-87BF06FB173B}"/>
                </a:ext>
              </a:extLst>
            </p:cNvPr>
            <p:cNvSpPr txBox="1"/>
            <p:nvPr/>
          </p:nvSpPr>
          <p:spPr>
            <a:xfrm>
              <a:off x="3542413" y="4362044"/>
              <a:ext cx="1692801" cy="830997"/>
            </a:xfrm>
            <a:prstGeom prst="rect">
              <a:avLst/>
            </a:prstGeom>
            <a:grpFill/>
          </p:spPr>
          <p:txBody>
            <a:bodyPr wrap="square" rtlCol="0">
              <a:spAutoFit/>
            </a:bodyPr>
            <a:lstStyle/>
            <a:p>
              <a:pPr algn="ctr"/>
              <a:r>
                <a:rPr lang="fr-FR" sz="1600" b="1" dirty="0">
                  <a:solidFill>
                    <a:schemeClr val="accent6">
                      <a:lumMod val="50000"/>
                    </a:schemeClr>
                  </a:solidFill>
                </a:rPr>
                <a:t>Education &amp; formation professionnelle</a:t>
              </a:r>
            </a:p>
          </p:txBody>
        </p:sp>
      </p:grpSp>
      <p:grpSp>
        <p:nvGrpSpPr>
          <p:cNvPr id="19" name="Groupe 18">
            <a:extLst>
              <a:ext uri="{FF2B5EF4-FFF2-40B4-BE49-F238E27FC236}">
                <a16:creationId xmlns:a16="http://schemas.microsoft.com/office/drawing/2014/main" id="{8F79ADC8-46C9-4369-96E4-BC81C0055C12}"/>
              </a:ext>
            </a:extLst>
          </p:cNvPr>
          <p:cNvGrpSpPr/>
          <p:nvPr/>
        </p:nvGrpSpPr>
        <p:grpSpPr>
          <a:xfrm>
            <a:off x="1314048" y="4190328"/>
            <a:ext cx="1793281" cy="1581684"/>
            <a:chOff x="1314048" y="3985784"/>
            <a:chExt cx="1793281" cy="1581684"/>
          </a:xfrm>
          <a:noFill/>
        </p:grpSpPr>
        <p:sp>
          <p:nvSpPr>
            <p:cNvPr id="25" name="Hexagone 24">
              <a:extLst>
                <a:ext uri="{FF2B5EF4-FFF2-40B4-BE49-F238E27FC236}">
                  <a16:creationId xmlns:a16="http://schemas.microsoft.com/office/drawing/2014/main" id="{529D21D7-E554-42D5-B8C5-364D112250E0}"/>
                </a:ext>
              </a:extLst>
            </p:cNvPr>
            <p:cNvSpPr/>
            <p:nvPr/>
          </p:nvSpPr>
          <p:spPr>
            <a:xfrm rot="1759199">
              <a:off x="1314048" y="3985784"/>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31" name="ZoneTexte 30">
              <a:extLst>
                <a:ext uri="{FF2B5EF4-FFF2-40B4-BE49-F238E27FC236}">
                  <a16:creationId xmlns:a16="http://schemas.microsoft.com/office/drawing/2014/main" id="{292DAED9-6A58-4299-B9F6-76BF202B8F9B}"/>
                </a:ext>
              </a:extLst>
            </p:cNvPr>
            <p:cNvSpPr txBox="1"/>
            <p:nvPr/>
          </p:nvSpPr>
          <p:spPr>
            <a:xfrm>
              <a:off x="1362965" y="4390244"/>
              <a:ext cx="1700241" cy="830997"/>
            </a:xfrm>
            <a:prstGeom prst="rect">
              <a:avLst/>
            </a:prstGeom>
            <a:grpFill/>
          </p:spPr>
          <p:txBody>
            <a:bodyPr wrap="square" rtlCol="0">
              <a:spAutoFit/>
            </a:bodyPr>
            <a:lstStyle/>
            <a:p>
              <a:pPr algn="ctr"/>
              <a:r>
                <a:rPr lang="fr-FR" sz="1600" b="1" dirty="0">
                  <a:solidFill>
                    <a:schemeClr val="accent6">
                      <a:lumMod val="50000"/>
                    </a:schemeClr>
                  </a:solidFill>
                </a:rPr>
                <a:t>Développement économique territorial</a:t>
              </a:r>
            </a:p>
          </p:txBody>
        </p:sp>
      </p:grpSp>
      <p:grpSp>
        <p:nvGrpSpPr>
          <p:cNvPr id="5" name="Groupe 4">
            <a:extLst>
              <a:ext uri="{FF2B5EF4-FFF2-40B4-BE49-F238E27FC236}">
                <a16:creationId xmlns:a16="http://schemas.microsoft.com/office/drawing/2014/main" id="{FAAE2F38-E889-4DB6-87CF-CF0BA454CD65}"/>
              </a:ext>
            </a:extLst>
          </p:cNvPr>
          <p:cNvGrpSpPr/>
          <p:nvPr/>
        </p:nvGrpSpPr>
        <p:grpSpPr>
          <a:xfrm>
            <a:off x="7808899" y="2918560"/>
            <a:ext cx="1793281" cy="1581684"/>
            <a:chOff x="7269937" y="2636553"/>
            <a:chExt cx="1793281" cy="1581684"/>
          </a:xfrm>
          <a:noFill/>
        </p:grpSpPr>
        <p:sp>
          <p:nvSpPr>
            <p:cNvPr id="34" name="Hexagone 33">
              <a:extLst>
                <a:ext uri="{FF2B5EF4-FFF2-40B4-BE49-F238E27FC236}">
                  <a16:creationId xmlns:a16="http://schemas.microsoft.com/office/drawing/2014/main" id="{B2D0D18E-2269-4395-A0CB-28545959B351}"/>
                </a:ext>
              </a:extLst>
            </p:cNvPr>
            <p:cNvSpPr/>
            <p:nvPr/>
          </p:nvSpPr>
          <p:spPr>
            <a:xfrm rot="1759199">
              <a:off x="7269937" y="2636553"/>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46" name="ZoneTexte 45">
              <a:extLst>
                <a:ext uri="{FF2B5EF4-FFF2-40B4-BE49-F238E27FC236}">
                  <a16:creationId xmlns:a16="http://schemas.microsoft.com/office/drawing/2014/main" id="{3F1CDA45-1E73-4096-BF26-1A1719F7D35B}"/>
                </a:ext>
              </a:extLst>
            </p:cNvPr>
            <p:cNvSpPr txBox="1"/>
            <p:nvPr/>
          </p:nvSpPr>
          <p:spPr>
            <a:xfrm>
              <a:off x="7315769" y="3114435"/>
              <a:ext cx="1692801" cy="584775"/>
            </a:xfrm>
            <a:prstGeom prst="rect">
              <a:avLst/>
            </a:prstGeom>
            <a:grpFill/>
          </p:spPr>
          <p:txBody>
            <a:bodyPr wrap="square" rtlCol="0">
              <a:spAutoFit/>
            </a:bodyPr>
            <a:lstStyle/>
            <a:p>
              <a:pPr algn="ctr"/>
              <a:r>
                <a:rPr lang="fr-FR" sz="1600" b="1" dirty="0">
                  <a:solidFill>
                    <a:schemeClr val="accent6">
                      <a:lumMod val="50000"/>
                    </a:schemeClr>
                  </a:solidFill>
                </a:rPr>
                <a:t>Fonds à </a:t>
              </a:r>
            </a:p>
            <a:p>
              <a:pPr algn="ctr"/>
              <a:r>
                <a:rPr lang="fr-FR" sz="1600" b="1" dirty="0">
                  <a:solidFill>
                    <a:schemeClr val="accent6">
                      <a:lumMod val="50000"/>
                    </a:schemeClr>
                  </a:solidFill>
                </a:rPr>
                <a:t>impact</a:t>
              </a:r>
            </a:p>
          </p:txBody>
        </p:sp>
      </p:grpSp>
      <p:grpSp>
        <p:nvGrpSpPr>
          <p:cNvPr id="2" name="Groupe 1">
            <a:extLst>
              <a:ext uri="{FF2B5EF4-FFF2-40B4-BE49-F238E27FC236}">
                <a16:creationId xmlns:a16="http://schemas.microsoft.com/office/drawing/2014/main" id="{7BEB96CE-A991-4765-BE72-73B08B5AFFA5}"/>
              </a:ext>
            </a:extLst>
          </p:cNvPr>
          <p:cNvGrpSpPr/>
          <p:nvPr/>
        </p:nvGrpSpPr>
        <p:grpSpPr>
          <a:xfrm>
            <a:off x="9371916" y="2897987"/>
            <a:ext cx="1793281" cy="1581684"/>
            <a:chOff x="8702294" y="3937421"/>
            <a:chExt cx="1793281" cy="1581684"/>
          </a:xfrm>
          <a:noFill/>
        </p:grpSpPr>
        <p:sp>
          <p:nvSpPr>
            <p:cNvPr id="36" name="Hexagone 35">
              <a:extLst>
                <a:ext uri="{FF2B5EF4-FFF2-40B4-BE49-F238E27FC236}">
                  <a16:creationId xmlns:a16="http://schemas.microsoft.com/office/drawing/2014/main" id="{E022B3A1-E914-48A2-B864-0243C0C12C9A}"/>
                </a:ext>
              </a:extLst>
            </p:cNvPr>
            <p:cNvSpPr/>
            <p:nvPr/>
          </p:nvSpPr>
          <p:spPr>
            <a:xfrm rot="1759199">
              <a:off x="8702294" y="3937421"/>
              <a:ext cx="1793281" cy="1581684"/>
            </a:xfrm>
            <a:prstGeom prst="hexagon">
              <a:avLst>
                <a:gd name="adj" fmla="val 27876"/>
                <a:gd name="vf" fmla="val 115470"/>
              </a:avLst>
            </a:prstGeom>
            <a:grpFill/>
            <a:ln w="3175">
              <a:solidFill>
                <a:srgbClr val="E52A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39" b="1" dirty="0"/>
            </a:p>
          </p:txBody>
        </p:sp>
        <p:sp>
          <p:nvSpPr>
            <p:cNvPr id="48" name="ZoneTexte 47">
              <a:extLst>
                <a:ext uri="{FF2B5EF4-FFF2-40B4-BE49-F238E27FC236}">
                  <a16:creationId xmlns:a16="http://schemas.microsoft.com/office/drawing/2014/main" id="{23B28600-8B71-41C3-9A45-5ED2A4F7B0D4}"/>
                </a:ext>
              </a:extLst>
            </p:cNvPr>
            <p:cNvSpPr txBox="1"/>
            <p:nvPr/>
          </p:nvSpPr>
          <p:spPr>
            <a:xfrm>
              <a:off x="8745469" y="4425701"/>
              <a:ext cx="1692801" cy="584775"/>
            </a:xfrm>
            <a:prstGeom prst="rect">
              <a:avLst/>
            </a:prstGeom>
            <a:grpFill/>
          </p:spPr>
          <p:txBody>
            <a:bodyPr wrap="square" rtlCol="0">
              <a:spAutoFit/>
            </a:bodyPr>
            <a:lstStyle/>
            <a:p>
              <a:pPr algn="ctr"/>
              <a:r>
                <a:rPr lang="fr-FR" sz="1600" b="1" dirty="0">
                  <a:solidFill>
                    <a:schemeClr val="accent6">
                      <a:lumMod val="50000"/>
                    </a:schemeClr>
                  </a:solidFill>
                </a:rPr>
                <a:t>Fonds de partage</a:t>
              </a:r>
            </a:p>
          </p:txBody>
        </p:sp>
      </p:grpSp>
      <p:sp>
        <p:nvSpPr>
          <p:cNvPr id="3" name="Titre 2">
            <a:extLst>
              <a:ext uri="{FF2B5EF4-FFF2-40B4-BE49-F238E27FC236}">
                <a16:creationId xmlns:a16="http://schemas.microsoft.com/office/drawing/2014/main" id="{93C2CEB2-C084-4F60-B028-6C3FDA6C7F10}"/>
              </a:ext>
            </a:extLst>
          </p:cNvPr>
          <p:cNvSpPr>
            <a:spLocks noGrp="1"/>
          </p:cNvSpPr>
          <p:nvPr>
            <p:ph type="title"/>
          </p:nvPr>
        </p:nvSpPr>
        <p:spPr/>
        <p:txBody>
          <a:bodyPr/>
          <a:lstStyle/>
          <a:p>
            <a:r>
              <a:rPr lang="fr-FR" sz="2800" dirty="0"/>
              <a:t>Investir de manière</a:t>
            </a:r>
          </a:p>
        </p:txBody>
      </p:sp>
      <p:sp>
        <p:nvSpPr>
          <p:cNvPr id="33" name="Espace réservé du pied de page 2">
            <a:extLst>
              <a:ext uri="{FF2B5EF4-FFF2-40B4-BE49-F238E27FC236}">
                <a16:creationId xmlns:a16="http://schemas.microsoft.com/office/drawing/2014/main" id="{9FEDA512-6810-4EB0-B865-556337932880}"/>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328667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9F8451B-A16B-41C7-A3B3-DEB26F8DDE41}"/>
              </a:ext>
            </a:extLst>
          </p:cNvPr>
          <p:cNvSpPr>
            <a:spLocks noGrp="1"/>
          </p:cNvSpPr>
          <p:nvPr>
            <p:ph type="ctrTitle"/>
          </p:nvPr>
        </p:nvSpPr>
        <p:spPr>
          <a:xfrm>
            <a:off x="3889644" y="2850113"/>
            <a:ext cx="5000085" cy="1260000"/>
          </a:xfrm>
        </p:spPr>
        <p:txBody>
          <a:bodyPr/>
          <a:lstStyle/>
          <a:p>
            <a:r>
              <a:rPr lang="fr-FR" dirty="0"/>
              <a:t>L’investissement direct</a:t>
            </a:r>
          </a:p>
        </p:txBody>
      </p:sp>
      <p:sp>
        <p:nvSpPr>
          <p:cNvPr id="8" name="Espace réservé du texte 7">
            <a:extLst>
              <a:ext uri="{FF2B5EF4-FFF2-40B4-BE49-F238E27FC236}">
                <a16:creationId xmlns:a16="http://schemas.microsoft.com/office/drawing/2014/main" id="{8C77F065-EDE3-4781-A82F-1AC466AFC7A8}"/>
              </a:ext>
            </a:extLst>
          </p:cNvPr>
          <p:cNvSpPr>
            <a:spLocks noGrp="1"/>
          </p:cNvSpPr>
          <p:nvPr>
            <p:ph type="body" idx="1"/>
          </p:nvPr>
        </p:nvSpPr>
        <p:spPr/>
        <p:txBody>
          <a:bodyPr/>
          <a:lstStyle/>
          <a:p>
            <a:r>
              <a:rPr lang="fr-FR" dirty="0"/>
              <a:t>02</a:t>
            </a:r>
          </a:p>
        </p:txBody>
      </p:sp>
    </p:spTree>
    <p:extLst>
      <p:ext uri="{BB962C8B-B14F-4D97-AF65-F5344CB8AC3E}">
        <p14:creationId xmlns:p14="http://schemas.microsoft.com/office/powerpoint/2010/main" val="225007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 coins arrondis 86">
            <a:extLst>
              <a:ext uri="{FF2B5EF4-FFF2-40B4-BE49-F238E27FC236}">
                <a16:creationId xmlns:a16="http://schemas.microsoft.com/office/drawing/2014/main" id="{4903A791-5805-42B6-A5D7-FE37A13B21F4}"/>
              </a:ext>
            </a:extLst>
          </p:cNvPr>
          <p:cNvSpPr/>
          <p:nvPr/>
        </p:nvSpPr>
        <p:spPr>
          <a:xfrm>
            <a:off x="1103773" y="1725161"/>
            <a:ext cx="10533727" cy="1520974"/>
          </a:xfrm>
          <a:prstGeom prst="roundRect">
            <a:avLst>
              <a:gd name="adj" fmla="val 6948"/>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lumMod val="50000"/>
                </a:schemeClr>
              </a:solidFill>
            </a:endParaRPr>
          </a:p>
        </p:txBody>
      </p:sp>
      <p:sp>
        <p:nvSpPr>
          <p:cNvPr id="85" name="Rectangle : coins arrondis 84">
            <a:extLst>
              <a:ext uri="{FF2B5EF4-FFF2-40B4-BE49-F238E27FC236}">
                <a16:creationId xmlns:a16="http://schemas.microsoft.com/office/drawing/2014/main" id="{E5514922-65F2-4C14-982A-0357834C6BDF}"/>
              </a:ext>
            </a:extLst>
          </p:cNvPr>
          <p:cNvSpPr/>
          <p:nvPr/>
        </p:nvSpPr>
        <p:spPr>
          <a:xfrm>
            <a:off x="1093654" y="1886857"/>
            <a:ext cx="10562897" cy="2330239"/>
          </a:xfrm>
          <a:prstGeom prst="roundRect">
            <a:avLst>
              <a:gd name="adj" fmla="val 1245"/>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lumMod val="50000"/>
                </a:schemeClr>
              </a:solidFill>
            </a:endParaRPr>
          </a:p>
        </p:txBody>
      </p:sp>
      <p:sp>
        <p:nvSpPr>
          <p:cNvPr id="7" name="Titre 9">
            <a:extLst>
              <a:ext uri="{FF2B5EF4-FFF2-40B4-BE49-F238E27FC236}">
                <a16:creationId xmlns:a16="http://schemas.microsoft.com/office/drawing/2014/main" id="{D4500E95-16E3-4537-8008-95D0FFA2E8FC}"/>
              </a:ext>
            </a:extLst>
          </p:cNvPr>
          <p:cNvSpPr>
            <a:spLocks noGrp="1"/>
          </p:cNvSpPr>
          <p:nvPr>
            <p:ph type="title"/>
          </p:nvPr>
        </p:nvSpPr>
        <p:spPr>
          <a:xfrm>
            <a:off x="979644" y="604446"/>
            <a:ext cx="9992116" cy="468000"/>
          </a:xfrm>
        </p:spPr>
        <p:txBody>
          <a:bodyPr/>
          <a:lstStyle/>
          <a:p>
            <a:r>
              <a:rPr lang="fr-FR" b="0" dirty="0"/>
              <a:t>Notre stratégie d’investissement – </a:t>
            </a:r>
            <a:r>
              <a:rPr lang="fr-FR" sz="2400" b="0" i="1" dirty="0"/>
              <a:t>Axes d’investissement</a:t>
            </a:r>
            <a:endParaRPr lang="fr-GB" b="0" i="1" dirty="0"/>
          </a:p>
        </p:txBody>
      </p:sp>
      <p:sp>
        <p:nvSpPr>
          <p:cNvPr id="29" name="Titre 9">
            <a:extLst>
              <a:ext uri="{FF2B5EF4-FFF2-40B4-BE49-F238E27FC236}">
                <a16:creationId xmlns:a16="http://schemas.microsoft.com/office/drawing/2014/main" id="{B383A36B-FF8F-42CE-BC4A-268519A34F8F}"/>
              </a:ext>
            </a:extLst>
          </p:cNvPr>
          <p:cNvSpPr txBox="1">
            <a:spLocks/>
          </p:cNvSpPr>
          <p:nvPr/>
        </p:nvSpPr>
        <p:spPr>
          <a:xfrm>
            <a:off x="993829" y="1417049"/>
            <a:ext cx="2986348" cy="314077"/>
          </a:xfrm>
          <a:prstGeom prst="roundRect">
            <a:avLst>
              <a:gd name="adj" fmla="val 12465"/>
            </a:avLst>
          </a:prstGeom>
          <a:noFill/>
          <a:ln>
            <a:noFill/>
          </a:ln>
        </p:spPr>
        <p:txBody>
          <a:bodyPr anchor="ct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b="0" dirty="0">
                <a:solidFill>
                  <a:schemeClr val="accent6">
                    <a:lumMod val="75000"/>
                  </a:schemeClr>
                </a:solidFill>
              </a:rPr>
              <a:t>5 secteurs prioritaires</a:t>
            </a:r>
            <a:endParaRPr lang="fr-GB" sz="2000" b="0" dirty="0">
              <a:solidFill>
                <a:schemeClr val="accent6">
                  <a:lumMod val="75000"/>
                </a:schemeClr>
              </a:solidFill>
            </a:endParaRPr>
          </a:p>
        </p:txBody>
      </p:sp>
      <p:grpSp>
        <p:nvGrpSpPr>
          <p:cNvPr id="30" name="Groupe 29">
            <a:extLst>
              <a:ext uri="{FF2B5EF4-FFF2-40B4-BE49-F238E27FC236}">
                <a16:creationId xmlns:a16="http://schemas.microsoft.com/office/drawing/2014/main" id="{104EAFE5-D8B1-4087-A94A-0D1F0B4A4D62}"/>
              </a:ext>
            </a:extLst>
          </p:cNvPr>
          <p:cNvGrpSpPr/>
          <p:nvPr/>
        </p:nvGrpSpPr>
        <p:grpSpPr>
          <a:xfrm>
            <a:off x="1189168" y="5416574"/>
            <a:ext cx="2158836" cy="598249"/>
            <a:chOff x="7051123" y="2294140"/>
            <a:chExt cx="2158836" cy="598249"/>
          </a:xfrm>
        </p:grpSpPr>
        <p:sp>
          <p:nvSpPr>
            <p:cNvPr id="31" name="Rectangle : coins arrondis 30">
              <a:extLst>
                <a:ext uri="{FF2B5EF4-FFF2-40B4-BE49-F238E27FC236}">
                  <a16:creationId xmlns:a16="http://schemas.microsoft.com/office/drawing/2014/main" id="{CB21C7F5-8D56-4D47-860A-8A912666EAA4}"/>
                </a:ext>
              </a:extLst>
            </p:cNvPr>
            <p:cNvSpPr/>
            <p:nvPr/>
          </p:nvSpPr>
          <p:spPr>
            <a:xfrm>
              <a:off x="7452827" y="2294140"/>
              <a:ext cx="1757132"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Ticket &gt; 250 K€</a:t>
              </a:r>
            </a:p>
          </p:txBody>
        </p:sp>
        <p:pic>
          <p:nvPicPr>
            <p:cNvPr id="32" name="Image 17">
              <a:extLst>
                <a:ext uri="{FF2B5EF4-FFF2-40B4-BE49-F238E27FC236}">
                  <a16:creationId xmlns:a16="http://schemas.microsoft.com/office/drawing/2014/main" id="{DF33CC21-D05F-434C-BEF9-3C1E776AEB6E}"/>
                </a:ext>
              </a:extLst>
            </p:cNvPr>
            <p:cNvPicPr>
              <a:picLocks noChangeAspect="1"/>
            </p:cNvPicPr>
            <p:nvPr/>
          </p:nvPicPr>
          <p:blipFill>
            <a:blip r:embed="rId2"/>
            <a:stretch>
              <a:fillRect/>
            </a:stretch>
          </p:blipFill>
          <p:spPr>
            <a:xfrm>
              <a:off x="7051123" y="2477430"/>
              <a:ext cx="256054" cy="231668"/>
            </a:xfrm>
            <a:prstGeom prst="rect">
              <a:avLst/>
            </a:prstGeom>
          </p:spPr>
        </p:pic>
      </p:grpSp>
      <p:grpSp>
        <p:nvGrpSpPr>
          <p:cNvPr id="33" name="Groupe 32">
            <a:extLst>
              <a:ext uri="{FF2B5EF4-FFF2-40B4-BE49-F238E27FC236}">
                <a16:creationId xmlns:a16="http://schemas.microsoft.com/office/drawing/2014/main" id="{F8F878DE-E396-429B-AD41-1FC8BF2024BA}"/>
              </a:ext>
            </a:extLst>
          </p:cNvPr>
          <p:cNvGrpSpPr/>
          <p:nvPr/>
        </p:nvGrpSpPr>
        <p:grpSpPr>
          <a:xfrm>
            <a:off x="1189168" y="4766646"/>
            <a:ext cx="2158836" cy="598249"/>
            <a:chOff x="7051123" y="1554746"/>
            <a:chExt cx="2158836" cy="598249"/>
          </a:xfrm>
        </p:grpSpPr>
        <p:sp>
          <p:nvSpPr>
            <p:cNvPr id="34" name="Rectangle : coins arrondis 33">
              <a:extLst>
                <a:ext uri="{FF2B5EF4-FFF2-40B4-BE49-F238E27FC236}">
                  <a16:creationId xmlns:a16="http://schemas.microsoft.com/office/drawing/2014/main" id="{3D6FE039-BA4E-4253-823E-4208011DF8E6}"/>
                </a:ext>
              </a:extLst>
            </p:cNvPr>
            <p:cNvSpPr/>
            <p:nvPr/>
          </p:nvSpPr>
          <p:spPr>
            <a:xfrm>
              <a:off x="7452827" y="1554746"/>
              <a:ext cx="1757132"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Co-investissement Minoritaire</a:t>
              </a:r>
            </a:p>
          </p:txBody>
        </p:sp>
        <p:pic>
          <p:nvPicPr>
            <p:cNvPr id="35" name="Image 17">
              <a:extLst>
                <a:ext uri="{FF2B5EF4-FFF2-40B4-BE49-F238E27FC236}">
                  <a16:creationId xmlns:a16="http://schemas.microsoft.com/office/drawing/2014/main" id="{1E882BDC-3DF0-4F71-A127-CDC97BF680DB}"/>
                </a:ext>
              </a:extLst>
            </p:cNvPr>
            <p:cNvPicPr>
              <a:picLocks noChangeAspect="1"/>
            </p:cNvPicPr>
            <p:nvPr/>
          </p:nvPicPr>
          <p:blipFill>
            <a:blip r:embed="rId2"/>
            <a:stretch>
              <a:fillRect/>
            </a:stretch>
          </p:blipFill>
          <p:spPr>
            <a:xfrm>
              <a:off x="7051123" y="1738036"/>
              <a:ext cx="256054" cy="231668"/>
            </a:xfrm>
            <a:prstGeom prst="rect">
              <a:avLst/>
            </a:prstGeom>
          </p:spPr>
        </p:pic>
      </p:grpSp>
      <p:grpSp>
        <p:nvGrpSpPr>
          <p:cNvPr id="36" name="Groupe 35">
            <a:extLst>
              <a:ext uri="{FF2B5EF4-FFF2-40B4-BE49-F238E27FC236}">
                <a16:creationId xmlns:a16="http://schemas.microsoft.com/office/drawing/2014/main" id="{4CA8B075-0C15-4C60-86FD-9E48EAA84F88}"/>
              </a:ext>
            </a:extLst>
          </p:cNvPr>
          <p:cNvGrpSpPr/>
          <p:nvPr/>
        </p:nvGrpSpPr>
        <p:grpSpPr>
          <a:xfrm>
            <a:off x="3493654" y="4766645"/>
            <a:ext cx="3674809" cy="598249"/>
            <a:chOff x="7051123" y="3033534"/>
            <a:chExt cx="3674809" cy="598249"/>
          </a:xfrm>
        </p:grpSpPr>
        <p:sp>
          <p:nvSpPr>
            <p:cNvPr id="37" name="Rectangle : coins arrondis 36">
              <a:extLst>
                <a:ext uri="{FF2B5EF4-FFF2-40B4-BE49-F238E27FC236}">
                  <a16:creationId xmlns:a16="http://schemas.microsoft.com/office/drawing/2014/main" id="{B304EFFC-7BF1-408E-B75D-AB320D7C6940}"/>
                </a:ext>
              </a:extLst>
            </p:cNvPr>
            <p:cNvSpPr/>
            <p:nvPr/>
          </p:nvSpPr>
          <p:spPr>
            <a:xfrm>
              <a:off x="7452827" y="3033534"/>
              <a:ext cx="3273105"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Fonds Propres – Quasi Fonds Propres</a:t>
              </a:r>
            </a:p>
            <a:p>
              <a:r>
                <a:rPr lang="fr-FR" sz="1400" dirty="0">
                  <a:solidFill>
                    <a:schemeClr val="tx2">
                      <a:lumMod val="50000"/>
                    </a:schemeClr>
                  </a:solidFill>
                </a:rPr>
                <a:t>Horizon d’investissement &gt; 5 ans</a:t>
              </a:r>
            </a:p>
          </p:txBody>
        </p:sp>
        <p:pic>
          <p:nvPicPr>
            <p:cNvPr id="38" name="Image 17">
              <a:extLst>
                <a:ext uri="{FF2B5EF4-FFF2-40B4-BE49-F238E27FC236}">
                  <a16:creationId xmlns:a16="http://schemas.microsoft.com/office/drawing/2014/main" id="{2677E6DF-F825-41B1-889A-808A9891C9B9}"/>
                </a:ext>
              </a:extLst>
            </p:cNvPr>
            <p:cNvPicPr>
              <a:picLocks noChangeAspect="1"/>
            </p:cNvPicPr>
            <p:nvPr/>
          </p:nvPicPr>
          <p:blipFill>
            <a:blip r:embed="rId2"/>
            <a:stretch>
              <a:fillRect/>
            </a:stretch>
          </p:blipFill>
          <p:spPr>
            <a:xfrm>
              <a:off x="7051123" y="3216824"/>
              <a:ext cx="256054" cy="231668"/>
            </a:xfrm>
            <a:prstGeom prst="rect">
              <a:avLst/>
            </a:prstGeom>
          </p:spPr>
        </p:pic>
      </p:grpSp>
      <p:grpSp>
        <p:nvGrpSpPr>
          <p:cNvPr id="39" name="Groupe 38">
            <a:extLst>
              <a:ext uri="{FF2B5EF4-FFF2-40B4-BE49-F238E27FC236}">
                <a16:creationId xmlns:a16="http://schemas.microsoft.com/office/drawing/2014/main" id="{9DF579C7-8089-4C4C-9E57-D6C08775C462}"/>
              </a:ext>
            </a:extLst>
          </p:cNvPr>
          <p:cNvGrpSpPr/>
          <p:nvPr/>
        </p:nvGrpSpPr>
        <p:grpSpPr>
          <a:xfrm>
            <a:off x="3493654" y="5412021"/>
            <a:ext cx="3674809" cy="598249"/>
            <a:chOff x="7051123" y="3772927"/>
            <a:chExt cx="3674809" cy="598249"/>
          </a:xfrm>
        </p:grpSpPr>
        <p:sp>
          <p:nvSpPr>
            <p:cNvPr id="40" name="Rectangle : coins arrondis 39">
              <a:extLst>
                <a:ext uri="{FF2B5EF4-FFF2-40B4-BE49-F238E27FC236}">
                  <a16:creationId xmlns:a16="http://schemas.microsoft.com/office/drawing/2014/main" id="{AD8535D3-D6C4-4240-8654-0FE3ADAD4E2D}"/>
                </a:ext>
              </a:extLst>
            </p:cNvPr>
            <p:cNvSpPr/>
            <p:nvPr/>
          </p:nvSpPr>
          <p:spPr>
            <a:xfrm>
              <a:off x="7452827" y="3772927"/>
              <a:ext cx="3273105"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Modèle économique soutenable</a:t>
              </a:r>
            </a:p>
          </p:txBody>
        </p:sp>
        <p:pic>
          <p:nvPicPr>
            <p:cNvPr id="41" name="Image 17">
              <a:extLst>
                <a:ext uri="{FF2B5EF4-FFF2-40B4-BE49-F238E27FC236}">
                  <a16:creationId xmlns:a16="http://schemas.microsoft.com/office/drawing/2014/main" id="{DBF2AEEB-C8F3-4FD2-B118-115C4237B7AD}"/>
                </a:ext>
              </a:extLst>
            </p:cNvPr>
            <p:cNvPicPr>
              <a:picLocks noChangeAspect="1"/>
            </p:cNvPicPr>
            <p:nvPr/>
          </p:nvPicPr>
          <p:blipFill>
            <a:blip r:embed="rId2"/>
            <a:stretch>
              <a:fillRect/>
            </a:stretch>
          </p:blipFill>
          <p:spPr>
            <a:xfrm>
              <a:off x="7051123" y="3956217"/>
              <a:ext cx="256054" cy="231668"/>
            </a:xfrm>
            <a:prstGeom prst="rect">
              <a:avLst/>
            </a:prstGeom>
          </p:spPr>
        </p:pic>
      </p:grpSp>
      <p:grpSp>
        <p:nvGrpSpPr>
          <p:cNvPr id="43" name="Groupe 42">
            <a:extLst>
              <a:ext uri="{FF2B5EF4-FFF2-40B4-BE49-F238E27FC236}">
                <a16:creationId xmlns:a16="http://schemas.microsoft.com/office/drawing/2014/main" id="{946FCABD-9EA7-4A50-808F-BAE2F388E19D}"/>
              </a:ext>
            </a:extLst>
          </p:cNvPr>
          <p:cNvGrpSpPr/>
          <p:nvPr/>
        </p:nvGrpSpPr>
        <p:grpSpPr>
          <a:xfrm>
            <a:off x="7314113" y="4766645"/>
            <a:ext cx="4269868" cy="598249"/>
            <a:chOff x="7051123" y="3772927"/>
            <a:chExt cx="4269868" cy="598249"/>
          </a:xfrm>
        </p:grpSpPr>
        <p:sp>
          <p:nvSpPr>
            <p:cNvPr id="44" name="Rectangle : coins arrondis 43">
              <a:extLst>
                <a:ext uri="{FF2B5EF4-FFF2-40B4-BE49-F238E27FC236}">
                  <a16:creationId xmlns:a16="http://schemas.microsoft.com/office/drawing/2014/main" id="{8D764BAE-2E13-49F6-968D-00DB36B58FF0}"/>
                </a:ext>
              </a:extLst>
            </p:cNvPr>
            <p:cNvSpPr/>
            <p:nvPr/>
          </p:nvSpPr>
          <p:spPr>
            <a:xfrm>
              <a:off x="7452827" y="3772927"/>
              <a:ext cx="3868164"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Entreprises de l’ESS en accélération, développement ou essaimage </a:t>
              </a:r>
              <a:br>
                <a:rPr lang="fr-FR" sz="1400" dirty="0">
                  <a:solidFill>
                    <a:schemeClr val="tx2">
                      <a:lumMod val="50000"/>
                    </a:schemeClr>
                  </a:solidFill>
                </a:rPr>
              </a:br>
              <a:r>
                <a:rPr lang="fr-FR" sz="1200" dirty="0">
                  <a:solidFill>
                    <a:schemeClr val="tx2">
                      <a:lumMod val="50000"/>
                    </a:schemeClr>
                  </a:solidFill>
                </a:rPr>
                <a:t>(</a:t>
              </a:r>
              <a:r>
                <a:rPr lang="fr-FR" sz="1200" i="1" dirty="0">
                  <a:solidFill>
                    <a:schemeClr val="tx2">
                      <a:lumMod val="50000"/>
                    </a:schemeClr>
                  </a:solidFill>
                </a:rPr>
                <a:t>associations, coopératives, sociétés</a:t>
              </a:r>
              <a:r>
                <a:rPr lang="fr-FR" sz="1200" dirty="0">
                  <a:solidFill>
                    <a:schemeClr val="tx2">
                      <a:lumMod val="50000"/>
                    </a:schemeClr>
                  </a:solidFill>
                </a:rPr>
                <a:t>)</a:t>
              </a:r>
            </a:p>
          </p:txBody>
        </p:sp>
        <p:pic>
          <p:nvPicPr>
            <p:cNvPr id="45" name="Image 17">
              <a:extLst>
                <a:ext uri="{FF2B5EF4-FFF2-40B4-BE49-F238E27FC236}">
                  <a16:creationId xmlns:a16="http://schemas.microsoft.com/office/drawing/2014/main" id="{8FD01DE3-0A33-426D-9949-33943C30BD93}"/>
                </a:ext>
              </a:extLst>
            </p:cNvPr>
            <p:cNvPicPr>
              <a:picLocks noChangeAspect="1"/>
            </p:cNvPicPr>
            <p:nvPr/>
          </p:nvPicPr>
          <p:blipFill>
            <a:blip r:embed="rId2"/>
            <a:stretch>
              <a:fillRect/>
            </a:stretch>
          </p:blipFill>
          <p:spPr>
            <a:xfrm>
              <a:off x="7051123" y="3956217"/>
              <a:ext cx="256054" cy="231668"/>
            </a:xfrm>
            <a:prstGeom prst="rect">
              <a:avLst/>
            </a:prstGeom>
          </p:spPr>
        </p:pic>
      </p:grpSp>
      <p:sp>
        <p:nvSpPr>
          <p:cNvPr id="46" name="Rectangle : coins arrondis 45">
            <a:extLst>
              <a:ext uri="{FF2B5EF4-FFF2-40B4-BE49-F238E27FC236}">
                <a16:creationId xmlns:a16="http://schemas.microsoft.com/office/drawing/2014/main" id="{62CE9203-1179-4840-B592-F42264F55C1F}"/>
              </a:ext>
            </a:extLst>
          </p:cNvPr>
          <p:cNvSpPr/>
          <p:nvPr/>
        </p:nvSpPr>
        <p:spPr>
          <a:xfrm>
            <a:off x="1122824" y="4635356"/>
            <a:ext cx="10533727" cy="1520974"/>
          </a:xfrm>
          <a:prstGeom prst="roundRect">
            <a:avLst>
              <a:gd name="adj" fmla="val 6948"/>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400" dirty="0">
              <a:solidFill>
                <a:schemeClr val="tx2">
                  <a:lumMod val="50000"/>
                </a:schemeClr>
              </a:solidFill>
            </a:endParaRPr>
          </a:p>
        </p:txBody>
      </p:sp>
      <p:sp>
        <p:nvSpPr>
          <p:cNvPr id="42" name="Titre 9">
            <a:extLst>
              <a:ext uri="{FF2B5EF4-FFF2-40B4-BE49-F238E27FC236}">
                <a16:creationId xmlns:a16="http://schemas.microsoft.com/office/drawing/2014/main" id="{AA821A56-B25A-4F4C-8E10-AD7D7DDEEC42}"/>
              </a:ext>
            </a:extLst>
          </p:cNvPr>
          <p:cNvSpPr txBox="1">
            <a:spLocks/>
          </p:cNvSpPr>
          <p:nvPr/>
        </p:nvSpPr>
        <p:spPr>
          <a:xfrm>
            <a:off x="1317195" y="4375142"/>
            <a:ext cx="2904414" cy="314077"/>
          </a:xfrm>
          <a:prstGeom prst="roundRect">
            <a:avLst>
              <a:gd name="adj" fmla="val 12465"/>
            </a:avLst>
          </a:prstGeom>
          <a:solidFill>
            <a:schemeClr val="bg1"/>
          </a:solidFill>
          <a:ln>
            <a:noFill/>
          </a:ln>
        </p:spPr>
        <p:txBody>
          <a:bodyPr anchor="ctr">
            <a:noAutofit/>
          </a:bodyPr>
          <a:lstStyle>
            <a:lvl1pPr algn="l" defTabSz="958474" rtl="0" eaLnBrk="1" latinLnBrk="0" hangingPunct="1">
              <a:lnSpc>
                <a:spcPct val="90000"/>
              </a:lnSpc>
              <a:spcBef>
                <a:spcPct val="0"/>
              </a:spcBef>
              <a:buNone/>
              <a:defRPr sz="3000" b="1" kern="1200">
                <a:solidFill>
                  <a:schemeClr val="tx1"/>
                </a:solidFill>
                <a:latin typeface="+mj-lt"/>
                <a:ea typeface="+mj-ea"/>
                <a:cs typeface="+mj-cs"/>
              </a:defRPr>
            </a:lvl1pPr>
          </a:lstStyle>
          <a:p>
            <a:r>
              <a:rPr lang="fr-FR" sz="2000" b="0" dirty="0">
                <a:solidFill>
                  <a:schemeClr val="accent6">
                    <a:lumMod val="75000"/>
                  </a:schemeClr>
                </a:solidFill>
              </a:rPr>
              <a:t>Stratégie d’intervention</a:t>
            </a:r>
            <a:endParaRPr lang="fr-GB" sz="2000" b="0" dirty="0">
              <a:solidFill>
                <a:schemeClr val="accent6">
                  <a:lumMod val="75000"/>
                </a:schemeClr>
              </a:solidFill>
            </a:endParaRPr>
          </a:p>
        </p:txBody>
      </p:sp>
      <p:cxnSp>
        <p:nvCxnSpPr>
          <p:cNvPr id="47" name="Connecteur droit 46">
            <a:extLst>
              <a:ext uri="{FF2B5EF4-FFF2-40B4-BE49-F238E27FC236}">
                <a16:creationId xmlns:a16="http://schemas.microsoft.com/office/drawing/2014/main" id="{1B66081E-5FBD-41C5-A2D7-FC5FA4BCAB4E}"/>
              </a:ext>
            </a:extLst>
          </p:cNvPr>
          <p:cNvCxnSpPr>
            <a:cxnSpLocks/>
          </p:cNvCxnSpPr>
          <p:nvPr/>
        </p:nvCxnSpPr>
        <p:spPr>
          <a:xfrm flipV="1">
            <a:off x="1093655" y="1123246"/>
            <a:ext cx="1059872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Espace réservé du numéro de diapositive 3">
            <a:extLst>
              <a:ext uri="{FF2B5EF4-FFF2-40B4-BE49-F238E27FC236}">
                <a16:creationId xmlns:a16="http://schemas.microsoft.com/office/drawing/2014/main" id="{52AF3012-9E4C-47B6-8E40-FFFCF1EFA623}"/>
              </a:ext>
            </a:extLst>
          </p:cNvPr>
          <p:cNvSpPr>
            <a:spLocks noGrp="1"/>
          </p:cNvSpPr>
          <p:nvPr>
            <p:ph type="sldNum" sz="quarter" idx="12"/>
          </p:nvPr>
        </p:nvSpPr>
        <p:spPr>
          <a:xfrm>
            <a:off x="11267999" y="6677707"/>
            <a:ext cx="519543" cy="180000"/>
          </a:xfrm>
        </p:spPr>
        <p:txBody>
          <a:bodyPr/>
          <a:lstStyle/>
          <a:p>
            <a:fld id="{FF67EF60-D3B0-409C-88CD-C39F952AE724}" type="slidenum">
              <a:rPr lang="fr-FR" smtClean="0"/>
              <a:t>8</a:t>
            </a:fld>
            <a:endParaRPr lang="fr-FR" dirty="0"/>
          </a:p>
        </p:txBody>
      </p:sp>
      <p:grpSp>
        <p:nvGrpSpPr>
          <p:cNvPr id="54" name="Groupe 53">
            <a:extLst>
              <a:ext uri="{FF2B5EF4-FFF2-40B4-BE49-F238E27FC236}">
                <a16:creationId xmlns:a16="http://schemas.microsoft.com/office/drawing/2014/main" id="{47A6B326-CC5F-4965-A86A-47F1B5E8A31E}"/>
              </a:ext>
            </a:extLst>
          </p:cNvPr>
          <p:cNvGrpSpPr/>
          <p:nvPr/>
        </p:nvGrpSpPr>
        <p:grpSpPr>
          <a:xfrm>
            <a:off x="7314113" y="5412021"/>
            <a:ext cx="4269868" cy="598249"/>
            <a:chOff x="7051123" y="3772927"/>
            <a:chExt cx="4269868" cy="598249"/>
          </a:xfrm>
        </p:grpSpPr>
        <p:sp>
          <p:nvSpPr>
            <p:cNvPr id="55" name="Rectangle : coins arrondis 54">
              <a:extLst>
                <a:ext uri="{FF2B5EF4-FFF2-40B4-BE49-F238E27FC236}">
                  <a16:creationId xmlns:a16="http://schemas.microsoft.com/office/drawing/2014/main" id="{E5915C01-5FBF-4C7C-8D14-75D338247051}"/>
                </a:ext>
              </a:extLst>
            </p:cNvPr>
            <p:cNvSpPr/>
            <p:nvPr/>
          </p:nvSpPr>
          <p:spPr>
            <a:xfrm>
              <a:off x="7452827" y="3772927"/>
              <a:ext cx="3868164" cy="598249"/>
            </a:xfrm>
            <a:prstGeom prst="roundRect">
              <a:avLst>
                <a:gd name="adj" fmla="val 8449"/>
              </a:avLst>
            </a:prstGeom>
            <a:solidFill>
              <a:schemeClr val="accent6">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a:solidFill>
                    <a:schemeClr val="tx2">
                      <a:lumMod val="50000"/>
                    </a:schemeClr>
                  </a:solidFill>
                </a:rPr>
                <a:t>Impacts extra-financiers mesurables</a:t>
              </a:r>
            </a:p>
          </p:txBody>
        </p:sp>
        <p:pic>
          <p:nvPicPr>
            <p:cNvPr id="56" name="Image 17">
              <a:extLst>
                <a:ext uri="{FF2B5EF4-FFF2-40B4-BE49-F238E27FC236}">
                  <a16:creationId xmlns:a16="http://schemas.microsoft.com/office/drawing/2014/main" id="{0DB6D171-08ED-49B8-9107-55CB80A7C68D}"/>
                </a:ext>
              </a:extLst>
            </p:cNvPr>
            <p:cNvPicPr>
              <a:picLocks noChangeAspect="1"/>
            </p:cNvPicPr>
            <p:nvPr/>
          </p:nvPicPr>
          <p:blipFill>
            <a:blip r:embed="rId2"/>
            <a:stretch>
              <a:fillRect/>
            </a:stretch>
          </p:blipFill>
          <p:spPr>
            <a:xfrm>
              <a:off x="7051123" y="3956217"/>
              <a:ext cx="256054" cy="231668"/>
            </a:xfrm>
            <a:prstGeom prst="rect">
              <a:avLst/>
            </a:prstGeom>
          </p:spPr>
        </p:pic>
      </p:grpSp>
      <p:grpSp>
        <p:nvGrpSpPr>
          <p:cNvPr id="4" name="Groupe 3">
            <a:extLst>
              <a:ext uri="{FF2B5EF4-FFF2-40B4-BE49-F238E27FC236}">
                <a16:creationId xmlns:a16="http://schemas.microsoft.com/office/drawing/2014/main" id="{A67246B7-76A8-4052-8386-4E1D90230F0A}"/>
              </a:ext>
            </a:extLst>
          </p:cNvPr>
          <p:cNvGrpSpPr/>
          <p:nvPr/>
        </p:nvGrpSpPr>
        <p:grpSpPr>
          <a:xfrm>
            <a:off x="1074603" y="1929405"/>
            <a:ext cx="1921982" cy="2158250"/>
            <a:chOff x="1074603" y="1901296"/>
            <a:chExt cx="1921982" cy="2158250"/>
          </a:xfrm>
        </p:grpSpPr>
        <p:sp>
          <p:nvSpPr>
            <p:cNvPr id="2" name="Hexagone 1">
              <a:extLst>
                <a:ext uri="{FF2B5EF4-FFF2-40B4-BE49-F238E27FC236}">
                  <a16:creationId xmlns:a16="http://schemas.microsoft.com/office/drawing/2014/main" id="{504FF3F2-D915-46CD-8524-08FCE0897807}"/>
                </a:ext>
              </a:extLst>
            </p:cNvPr>
            <p:cNvSpPr/>
            <p:nvPr/>
          </p:nvSpPr>
          <p:spPr>
            <a:xfrm rot="16200000">
              <a:off x="973352" y="2091240"/>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4" name="Groupe 83">
              <a:extLst>
                <a:ext uri="{FF2B5EF4-FFF2-40B4-BE49-F238E27FC236}">
                  <a16:creationId xmlns:a16="http://schemas.microsoft.com/office/drawing/2014/main" id="{AEC2A63F-A463-4D2F-9DE0-1D7D4FD0B1B8}"/>
                </a:ext>
              </a:extLst>
            </p:cNvPr>
            <p:cNvGrpSpPr/>
            <p:nvPr/>
          </p:nvGrpSpPr>
          <p:grpSpPr>
            <a:xfrm>
              <a:off x="1074603" y="1901296"/>
              <a:ext cx="1921982" cy="2143533"/>
              <a:chOff x="-427010" y="1964432"/>
              <a:chExt cx="1921982" cy="2143533"/>
            </a:xfrm>
          </p:grpSpPr>
          <p:pic>
            <p:nvPicPr>
              <p:cNvPr id="16" name="Graphique 15">
                <a:extLst>
                  <a:ext uri="{FF2B5EF4-FFF2-40B4-BE49-F238E27FC236}">
                    <a16:creationId xmlns:a16="http://schemas.microsoft.com/office/drawing/2014/main" id="{D7E5B2CE-ED62-4C65-824F-E212B7DFFE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59" y="1964432"/>
                <a:ext cx="1902931" cy="2143533"/>
              </a:xfrm>
              <a:prstGeom prst="rect">
                <a:avLst/>
              </a:prstGeom>
            </p:spPr>
          </p:pic>
          <p:sp>
            <p:nvSpPr>
              <p:cNvPr id="17" name="Espace réservé du texte 5">
                <a:extLst>
                  <a:ext uri="{FF2B5EF4-FFF2-40B4-BE49-F238E27FC236}">
                    <a16:creationId xmlns:a16="http://schemas.microsoft.com/office/drawing/2014/main" id="{7FBF397D-973C-41E8-BF89-40A36D3F04FE}"/>
                  </a:ext>
                </a:extLst>
              </p:cNvPr>
              <p:cNvSpPr txBox="1">
                <a:spLocks/>
              </p:cNvSpPr>
              <p:nvPr/>
            </p:nvSpPr>
            <p:spPr>
              <a:xfrm>
                <a:off x="-427010" y="2914019"/>
                <a:ext cx="1874357"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1600" b="1" i="0" dirty="0">
                    <a:solidFill>
                      <a:schemeClr val="bg1"/>
                    </a:solidFill>
                    <a:latin typeface="+mj-lt"/>
                    <a:ea typeface="+mj-ea"/>
                    <a:cs typeface="+mj-cs"/>
                  </a:rPr>
                  <a:t>Transition alimentaire</a:t>
                </a:r>
              </a:p>
            </p:txBody>
          </p:sp>
        </p:grpSp>
        <p:pic>
          <p:nvPicPr>
            <p:cNvPr id="52" name="Image 51">
              <a:extLst>
                <a:ext uri="{FF2B5EF4-FFF2-40B4-BE49-F238E27FC236}">
                  <a16:creationId xmlns:a16="http://schemas.microsoft.com/office/drawing/2014/main" id="{AF91C907-745B-40E0-A732-B8FE5C174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4357" y="2269359"/>
              <a:ext cx="581524" cy="581524"/>
            </a:xfrm>
            <a:prstGeom prst="rect">
              <a:avLst/>
            </a:prstGeom>
          </p:spPr>
        </p:pic>
      </p:grpSp>
      <p:grpSp>
        <p:nvGrpSpPr>
          <p:cNvPr id="6" name="Groupe 5">
            <a:extLst>
              <a:ext uri="{FF2B5EF4-FFF2-40B4-BE49-F238E27FC236}">
                <a16:creationId xmlns:a16="http://schemas.microsoft.com/office/drawing/2014/main" id="{3732C460-9E7A-4FBC-8DA1-73A4921768A3}"/>
              </a:ext>
            </a:extLst>
          </p:cNvPr>
          <p:cNvGrpSpPr/>
          <p:nvPr/>
        </p:nvGrpSpPr>
        <p:grpSpPr>
          <a:xfrm>
            <a:off x="3252414" y="1929405"/>
            <a:ext cx="1902931" cy="2158250"/>
            <a:chOff x="3988567" y="1906347"/>
            <a:chExt cx="1902931" cy="2158250"/>
          </a:xfrm>
        </p:grpSpPr>
        <p:sp>
          <p:nvSpPr>
            <p:cNvPr id="74" name="Hexagone 73">
              <a:extLst>
                <a:ext uri="{FF2B5EF4-FFF2-40B4-BE49-F238E27FC236}">
                  <a16:creationId xmlns:a16="http://schemas.microsoft.com/office/drawing/2014/main" id="{EE88ED27-E2F3-4D6F-BE77-BC6B5159A193}"/>
                </a:ext>
              </a:extLst>
            </p:cNvPr>
            <p:cNvSpPr/>
            <p:nvPr/>
          </p:nvSpPr>
          <p:spPr>
            <a:xfrm rot="16200000">
              <a:off x="3868265" y="2096291"/>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5" name="Groupe 74">
              <a:extLst>
                <a:ext uri="{FF2B5EF4-FFF2-40B4-BE49-F238E27FC236}">
                  <a16:creationId xmlns:a16="http://schemas.microsoft.com/office/drawing/2014/main" id="{BC2EF76F-E40B-419E-904E-8B4285DA8367}"/>
                </a:ext>
              </a:extLst>
            </p:cNvPr>
            <p:cNvGrpSpPr/>
            <p:nvPr/>
          </p:nvGrpSpPr>
          <p:grpSpPr>
            <a:xfrm>
              <a:off x="3988567" y="1906347"/>
              <a:ext cx="1902931" cy="2143533"/>
              <a:chOff x="-407959" y="1964432"/>
              <a:chExt cx="1902931" cy="2143533"/>
            </a:xfrm>
          </p:grpSpPr>
          <p:pic>
            <p:nvPicPr>
              <p:cNvPr id="76" name="Graphique 75">
                <a:extLst>
                  <a:ext uri="{FF2B5EF4-FFF2-40B4-BE49-F238E27FC236}">
                    <a16:creationId xmlns:a16="http://schemas.microsoft.com/office/drawing/2014/main" id="{5F516263-C14E-481F-900E-8B3966D9BD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59" y="1964432"/>
                <a:ext cx="1902931" cy="2143533"/>
              </a:xfrm>
              <a:prstGeom prst="rect">
                <a:avLst/>
              </a:prstGeom>
            </p:spPr>
          </p:pic>
          <p:sp>
            <p:nvSpPr>
              <p:cNvPr id="77" name="Espace réservé du texte 5">
                <a:extLst>
                  <a:ext uri="{FF2B5EF4-FFF2-40B4-BE49-F238E27FC236}">
                    <a16:creationId xmlns:a16="http://schemas.microsoft.com/office/drawing/2014/main" id="{BBE0CFA1-97EE-490C-A3B4-582B0842C14C}"/>
                  </a:ext>
                </a:extLst>
              </p:cNvPr>
              <p:cNvSpPr txBox="1">
                <a:spLocks/>
              </p:cNvSpPr>
              <p:nvPr/>
            </p:nvSpPr>
            <p:spPr>
              <a:xfrm>
                <a:off x="-377958" y="2914019"/>
                <a:ext cx="1828122"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1600" b="1" i="0" dirty="0">
                    <a:solidFill>
                      <a:schemeClr val="bg1"/>
                    </a:solidFill>
                    <a:latin typeface="+mj-lt"/>
                    <a:ea typeface="+mj-ea"/>
                    <a:cs typeface="+mj-cs"/>
                  </a:rPr>
                  <a:t>Développement économique local</a:t>
                </a:r>
              </a:p>
            </p:txBody>
          </p:sp>
        </p:grpSp>
      </p:grpSp>
      <p:grpSp>
        <p:nvGrpSpPr>
          <p:cNvPr id="8" name="Groupe 7">
            <a:extLst>
              <a:ext uri="{FF2B5EF4-FFF2-40B4-BE49-F238E27FC236}">
                <a16:creationId xmlns:a16="http://schemas.microsoft.com/office/drawing/2014/main" id="{58B36AC6-67DE-4B10-A793-9FC09255FB6E}"/>
              </a:ext>
            </a:extLst>
          </p:cNvPr>
          <p:cNvGrpSpPr/>
          <p:nvPr/>
        </p:nvGrpSpPr>
        <p:grpSpPr>
          <a:xfrm>
            <a:off x="7550883" y="1929405"/>
            <a:ext cx="1921982" cy="2158250"/>
            <a:chOff x="6805529" y="1901295"/>
            <a:chExt cx="1921982" cy="2158250"/>
          </a:xfrm>
        </p:grpSpPr>
        <p:sp>
          <p:nvSpPr>
            <p:cNvPr id="86" name="Hexagone 85">
              <a:extLst>
                <a:ext uri="{FF2B5EF4-FFF2-40B4-BE49-F238E27FC236}">
                  <a16:creationId xmlns:a16="http://schemas.microsoft.com/office/drawing/2014/main" id="{F078A080-4DB1-4650-97DC-C47E4305DEAB}"/>
                </a:ext>
              </a:extLst>
            </p:cNvPr>
            <p:cNvSpPr/>
            <p:nvPr/>
          </p:nvSpPr>
          <p:spPr>
            <a:xfrm rot="16200000">
              <a:off x="6704278" y="2091239"/>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8" name="Groupe 87">
              <a:extLst>
                <a:ext uri="{FF2B5EF4-FFF2-40B4-BE49-F238E27FC236}">
                  <a16:creationId xmlns:a16="http://schemas.microsoft.com/office/drawing/2014/main" id="{0C277F1E-0487-4375-A683-1C07ABF76C77}"/>
                </a:ext>
              </a:extLst>
            </p:cNvPr>
            <p:cNvGrpSpPr/>
            <p:nvPr/>
          </p:nvGrpSpPr>
          <p:grpSpPr>
            <a:xfrm>
              <a:off x="6805529" y="1901295"/>
              <a:ext cx="1921982" cy="2143533"/>
              <a:chOff x="-427010" y="1964432"/>
              <a:chExt cx="1921982" cy="2143533"/>
            </a:xfrm>
          </p:grpSpPr>
          <p:pic>
            <p:nvPicPr>
              <p:cNvPr id="89" name="Graphique 88">
                <a:extLst>
                  <a:ext uri="{FF2B5EF4-FFF2-40B4-BE49-F238E27FC236}">
                    <a16:creationId xmlns:a16="http://schemas.microsoft.com/office/drawing/2014/main" id="{11C79E2E-CC0E-4D8E-8D59-044474DBA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59" y="1964432"/>
                <a:ext cx="1902931" cy="2143533"/>
              </a:xfrm>
              <a:prstGeom prst="rect">
                <a:avLst/>
              </a:prstGeom>
            </p:spPr>
          </p:pic>
          <p:sp>
            <p:nvSpPr>
              <p:cNvPr id="90" name="Espace réservé du texte 5">
                <a:extLst>
                  <a:ext uri="{FF2B5EF4-FFF2-40B4-BE49-F238E27FC236}">
                    <a16:creationId xmlns:a16="http://schemas.microsoft.com/office/drawing/2014/main" id="{7C149B7E-8CD4-4FCB-B692-EC947240BD2D}"/>
                  </a:ext>
                </a:extLst>
              </p:cNvPr>
              <p:cNvSpPr txBox="1">
                <a:spLocks/>
              </p:cNvSpPr>
              <p:nvPr/>
            </p:nvSpPr>
            <p:spPr>
              <a:xfrm>
                <a:off x="-427010" y="2914019"/>
                <a:ext cx="1921982"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1600" b="1" i="0" dirty="0">
                    <a:solidFill>
                      <a:schemeClr val="bg1"/>
                    </a:solidFill>
                    <a:latin typeface="+mj-lt"/>
                    <a:ea typeface="+mj-ea"/>
                    <a:cs typeface="+mj-cs"/>
                  </a:rPr>
                  <a:t>Education &amp; Formation professionnelle</a:t>
                </a:r>
              </a:p>
            </p:txBody>
          </p:sp>
        </p:grpSp>
      </p:grpSp>
      <p:sp>
        <p:nvSpPr>
          <p:cNvPr id="92" name="Hexagone 91">
            <a:extLst>
              <a:ext uri="{FF2B5EF4-FFF2-40B4-BE49-F238E27FC236}">
                <a16:creationId xmlns:a16="http://schemas.microsoft.com/office/drawing/2014/main" id="{7A974ACD-46A5-4C3F-AC48-469D09FDF35D}"/>
              </a:ext>
            </a:extLst>
          </p:cNvPr>
          <p:cNvSpPr/>
          <p:nvPr/>
        </p:nvSpPr>
        <p:spPr>
          <a:xfrm rot="16200000">
            <a:off x="9608393" y="2119349"/>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3" name="Groupe 92">
            <a:extLst>
              <a:ext uri="{FF2B5EF4-FFF2-40B4-BE49-F238E27FC236}">
                <a16:creationId xmlns:a16="http://schemas.microsoft.com/office/drawing/2014/main" id="{8C974183-9E5D-49C5-AB53-C9FA59F35D6F}"/>
              </a:ext>
            </a:extLst>
          </p:cNvPr>
          <p:cNvGrpSpPr/>
          <p:nvPr/>
        </p:nvGrpSpPr>
        <p:grpSpPr>
          <a:xfrm>
            <a:off x="9728695" y="1929405"/>
            <a:ext cx="1902931" cy="2143533"/>
            <a:chOff x="-407959" y="1964432"/>
            <a:chExt cx="1902931" cy="2143533"/>
          </a:xfrm>
        </p:grpSpPr>
        <p:pic>
          <p:nvPicPr>
            <p:cNvPr id="94" name="Graphique 93">
              <a:extLst>
                <a:ext uri="{FF2B5EF4-FFF2-40B4-BE49-F238E27FC236}">
                  <a16:creationId xmlns:a16="http://schemas.microsoft.com/office/drawing/2014/main" id="{E846A9DD-9EF4-44F6-9EEA-1F1F6F384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59" y="1964432"/>
              <a:ext cx="1902931" cy="2143533"/>
            </a:xfrm>
            <a:prstGeom prst="rect">
              <a:avLst/>
            </a:prstGeom>
          </p:spPr>
        </p:pic>
        <p:sp>
          <p:nvSpPr>
            <p:cNvPr id="95" name="Espace réservé du texte 5">
              <a:extLst>
                <a:ext uri="{FF2B5EF4-FFF2-40B4-BE49-F238E27FC236}">
                  <a16:creationId xmlns:a16="http://schemas.microsoft.com/office/drawing/2014/main" id="{CE925532-9FFA-4F5E-B7CB-88DFEB14524F}"/>
                </a:ext>
              </a:extLst>
            </p:cNvPr>
            <p:cNvSpPr txBox="1">
              <a:spLocks/>
            </p:cNvSpPr>
            <p:nvPr/>
          </p:nvSpPr>
          <p:spPr>
            <a:xfrm>
              <a:off x="-298107" y="2882487"/>
              <a:ext cx="1664176"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1600" b="1" i="0" dirty="0">
                  <a:solidFill>
                    <a:schemeClr val="bg1"/>
                  </a:solidFill>
                  <a:latin typeface="+mj-lt"/>
                  <a:ea typeface="+mj-ea"/>
                  <a:cs typeface="+mj-cs"/>
                </a:rPr>
                <a:t>Inclusion numérique</a:t>
              </a:r>
            </a:p>
          </p:txBody>
        </p:sp>
      </p:grpSp>
      <p:pic>
        <p:nvPicPr>
          <p:cNvPr id="3" name="Image 2">
            <a:extLst>
              <a:ext uri="{FF2B5EF4-FFF2-40B4-BE49-F238E27FC236}">
                <a16:creationId xmlns:a16="http://schemas.microsoft.com/office/drawing/2014/main" id="{97A65096-A2AB-4676-AECF-482FDA22B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358" y="2294696"/>
            <a:ext cx="583200" cy="583200"/>
          </a:xfrm>
          <a:prstGeom prst="rect">
            <a:avLst/>
          </a:prstGeom>
        </p:spPr>
      </p:pic>
      <p:grpSp>
        <p:nvGrpSpPr>
          <p:cNvPr id="58" name="Groupe 57">
            <a:extLst>
              <a:ext uri="{FF2B5EF4-FFF2-40B4-BE49-F238E27FC236}">
                <a16:creationId xmlns:a16="http://schemas.microsoft.com/office/drawing/2014/main" id="{3DAB1C14-BACE-46E6-8A6E-9CC3856629B2}"/>
              </a:ext>
            </a:extLst>
          </p:cNvPr>
          <p:cNvGrpSpPr/>
          <p:nvPr/>
        </p:nvGrpSpPr>
        <p:grpSpPr>
          <a:xfrm>
            <a:off x="5411174" y="1929405"/>
            <a:ext cx="1902931" cy="2158250"/>
            <a:chOff x="1093654" y="1901296"/>
            <a:chExt cx="1902931" cy="2158250"/>
          </a:xfrm>
        </p:grpSpPr>
        <p:sp>
          <p:nvSpPr>
            <p:cNvPr id="59" name="Hexagone 58">
              <a:extLst>
                <a:ext uri="{FF2B5EF4-FFF2-40B4-BE49-F238E27FC236}">
                  <a16:creationId xmlns:a16="http://schemas.microsoft.com/office/drawing/2014/main" id="{43FAB272-FB31-41C7-8073-C9C319E7A39E}"/>
                </a:ext>
              </a:extLst>
            </p:cNvPr>
            <p:cNvSpPr/>
            <p:nvPr/>
          </p:nvSpPr>
          <p:spPr>
            <a:xfrm rot="16200000">
              <a:off x="973352" y="2091240"/>
              <a:ext cx="2143534" cy="1793078"/>
            </a:xfrm>
            <a:prstGeom prst="hexagon">
              <a:avLst>
                <a:gd name="adj" fmla="val 28517"/>
                <a:gd name="vf" fmla="val 115470"/>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0" name="Groupe 59">
              <a:extLst>
                <a:ext uri="{FF2B5EF4-FFF2-40B4-BE49-F238E27FC236}">
                  <a16:creationId xmlns:a16="http://schemas.microsoft.com/office/drawing/2014/main" id="{139A6B06-5ACC-44C8-9446-73EE7FEAAA9D}"/>
                </a:ext>
              </a:extLst>
            </p:cNvPr>
            <p:cNvGrpSpPr/>
            <p:nvPr/>
          </p:nvGrpSpPr>
          <p:grpSpPr>
            <a:xfrm>
              <a:off x="1093654" y="1901296"/>
              <a:ext cx="1902931" cy="2143533"/>
              <a:chOff x="-407959" y="1964432"/>
              <a:chExt cx="1902931" cy="2143533"/>
            </a:xfrm>
          </p:grpSpPr>
          <p:pic>
            <p:nvPicPr>
              <p:cNvPr id="62" name="Graphique 61">
                <a:extLst>
                  <a:ext uri="{FF2B5EF4-FFF2-40B4-BE49-F238E27FC236}">
                    <a16:creationId xmlns:a16="http://schemas.microsoft.com/office/drawing/2014/main" id="{F603A51E-942E-485A-8281-2A86AFCE11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59" y="1964432"/>
                <a:ext cx="1902931" cy="2143533"/>
              </a:xfrm>
              <a:prstGeom prst="rect">
                <a:avLst/>
              </a:prstGeom>
            </p:spPr>
          </p:pic>
          <p:sp>
            <p:nvSpPr>
              <p:cNvPr id="63" name="Espace réservé du texte 5">
                <a:extLst>
                  <a:ext uri="{FF2B5EF4-FFF2-40B4-BE49-F238E27FC236}">
                    <a16:creationId xmlns:a16="http://schemas.microsoft.com/office/drawing/2014/main" id="{599BCAA5-18C9-47A4-A9C2-F2A64AF001A4}"/>
                  </a:ext>
                </a:extLst>
              </p:cNvPr>
              <p:cNvSpPr txBox="1">
                <a:spLocks/>
              </p:cNvSpPr>
              <p:nvPr/>
            </p:nvSpPr>
            <p:spPr>
              <a:xfrm>
                <a:off x="-345731" y="2914019"/>
                <a:ext cx="1793078" cy="690677"/>
              </a:xfrm>
              <a:prstGeom prst="rect">
                <a:avLst/>
              </a:prstGeom>
              <a:noFill/>
            </p:spPr>
            <p:txBody>
              <a:bodyP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marR="0" indent="-179388" algn="l" defTabSz="958474" rtl="0" eaLnBrk="1" fontAlgn="auto" latinLnBrk="0" hangingPunct="1">
                  <a:lnSpc>
                    <a:spcPct val="100000"/>
                  </a:lnSpc>
                  <a:spcBef>
                    <a:spcPts val="1800"/>
                  </a:spcBef>
                  <a:spcAft>
                    <a:spcPts val="0"/>
                  </a:spcAft>
                  <a:buClr>
                    <a:srgbClr val="E20613"/>
                  </a:buClr>
                  <a:buSzTx/>
                  <a:buFont typeface="+mj-lt"/>
                  <a:buAutoNum type="arabicPeriod"/>
                  <a:tabLst>
                    <a:tab pos="179388" algn="l"/>
                  </a:tabLst>
                  <a:defRPr sz="1400" b="1" kern="1200">
                    <a:solidFill>
                      <a:schemeClr val="tx2"/>
                    </a:solidFill>
                    <a:latin typeface="+mn-lt"/>
                    <a:ea typeface="+mn-ea"/>
                    <a:cs typeface="+mn-cs"/>
                  </a:defRPr>
                </a:lvl3pPr>
                <a:lvl4pPr marL="180000" marR="0" indent="126000" algn="l" defTabSz="958474" rtl="0" eaLnBrk="1" fontAlgn="auto" latinLnBrk="0" hangingPunct="1">
                  <a:lnSpc>
                    <a:spcPct val="100000"/>
                  </a:lnSpc>
                  <a:spcBef>
                    <a:spcPts val="400"/>
                  </a:spcBef>
                  <a:spcAft>
                    <a:spcPts val="0"/>
                  </a:spcAft>
                  <a:buClrTx/>
                  <a:buSzPct val="80000"/>
                  <a:buFont typeface="Verdana" panose="020B0604030504040204" pitchFamily="34" charset="0"/>
                  <a:buChar char="•"/>
                  <a:tabLst/>
                  <a:defRPr sz="1400" kern="1200">
                    <a:solidFill>
                      <a:schemeClr val="tx2"/>
                    </a:solidFill>
                    <a:latin typeface="+mn-lt"/>
                    <a:ea typeface="+mn-ea"/>
                    <a:cs typeface="+mn-cs"/>
                  </a:defRPr>
                </a:lvl4pPr>
                <a:lvl5pPr marL="252000" marR="0" indent="126000" algn="l" defTabSz="958474" rtl="0" eaLnBrk="1" fontAlgn="auto" latinLnBrk="0" hangingPunct="1">
                  <a:lnSpc>
                    <a:spcPct val="100000"/>
                  </a:lnSpc>
                  <a:spcBef>
                    <a:spcPts val="400"/>
                  </a:spcBef>
                  <a:spcAft>
                    <a:spcPts val="0"/>
                  </a:spcAft>
                  <a:buClrTx/>
                  <a:buSzTx/>
                  <a:buFont typeface="Arial" panose="020B0604020202020204" pitchFamily="34" charset="0"/>
                  <a:buChar char="-"/>
                  <a:tabLst/>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a:r>
                  <a:rPr lang="fr-FR" sz="1600" b="1" i="0" dirty="0">
                    <a:solidFill>
                      <a:schemeClr val="bg1"/>
                    </a:solidFill>
                    <a:latin typeface="+mj-lt"/>
                    <a:ea typeface="+mj-ea"/>
                    <a:cs typeface="+mj-cs"/>
                  </a:rPr>
                  <a:t>Santé et médico-social</a:t>
                </a:r>
              </a:p>
            </p:txBody>
          </p:sp>
        </p:grpSp>
      </p:grpSp>
      <p:sp>
        <p:nvSpPr>
          <p:cNvPr id="64" name="Espace réservé du pied de page 2">
            <a:extLst>
              <a:ext uri="{FF2B5EF4-FFF2-40B4-BE49-F238E27FC236}">
                <a16:creationId xmlns:a16="http://schemas.microsoft.com/office/drawing/2014/main" id="{8E3D699B-FEEC-4731-9F67-B4E1F83C4B1A}"/>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pic>
        <p:nvPicPr>
          <p:cNvPr id="5124" name="Picture 4">
            <a:extLst>
              <a:ext uri="{FF2B5EF4-FFF2-40B4-BE49-F238E27FC236}">
                <a16:creationId xmlns:a16="http://schemas.microsoft.com/office/drawing/2014/main" id="{D2FE4557-69C8-4393-97C9-F88AD2287E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8731" y="2296372"/>
            <a:ext cx="581524" cy="58152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8C1AEE36-A9FC-42AF-BFF0-5C9E5F8301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7174" y="2296373"/>
            <a:ext cx="581523" cy="5815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B208F483-8655-48E4-ADAE-8E48EC0386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30637" y="2296373"/>
            <a:ext cx="581523" cy="58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600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F81DC9D-9C8E-49D9-A2AD-A2EEE27C2543}"/>
              </a:ext>
            </a:extLst>
          </p:cNvPr>
          <p:cNvSpPr>
            <a:spLocks noGrp="1"/>
          </p:cNvSpPr>
          <p:nvPr>
            <p:ph type="title"/>
          </p:nvPr>
        </p:nvSpPr>
        <p:spPr>
          <a:xfrm>
            <a:off x="999308" y="521570"/>
            <a:ext cx="9748904" cy="467291"/>
          </a:xfrm>
        </p:spPr>
        <p:txBody>
          <a:bodyPr/>
          <a:lstStyle/>
          <a:p>
            <a:r>
              <a:rPr lang="fr-FR" sz="2800" dirty="0"/>
              <a:t>Instruments financiers de haut de bilan proposés par la Banque des Territoires</a:t>
            </a:r>
          </a:p>
        </p:txBody>
      </p:sp>
      <p:graphicFrame>
        <p:nvGraphicFramePr>
          <p:cNvPr id="9" name="Tableau 8">
            <a:extLst>
              <a:ext uri="{FF2B5EF4-FFF2-40B4-BE49-F238E27FC236}">
                <a16:creationId xmlns:a16="http://schemas.microsoft.com/office/drawing/2014/main" id="{914372B5-5F6C-4FCD-9D46-FD0E7362B3EF}"/>
              </a:ext>
            </a:extLst>
          </p:cNvPr>
          <p:cNvGraphicFramePr>
            <a:graphicFrameLocks noGrp="1"/>
          </p:cNvGraphicFramePr>
          <p:nvPr>
            <p:extLst>
              <p:ext uri="{D42A27DB-BD31-4B8C-83A1-F6EECF244321}">
                <p14:modId xmlns:p14="http://schemas.microsoft.com/office/powerpoint/2010/main" val="3617091133"/>
              </p:ext>
            </p:extLst>
          </p:nvPr>
        </p:nvGraphicFramePr>
        <p:xfrm>
          <a:off x="982389" y="1503171"/>
          <a:ext cx="10285613" cy="4590054"/>
        </p:xfrm>
        <a:graphic>
          <a:graphicData uri="http://schemas.openxmlformats.org/drawingml/2006/table">
            <a:tbl>
              <a:tblPr firstRow="1" firstCol="1" bandCol="1"/>
              <a:tblGrid>
                <a:gridCol w="1156485">
                  <a:extLst>
                    <a:ext uri="{9D8B030D-6E8A-4147-A177-3AD203B41FA5}">
                      <a16:colId xmlns:a16="http://schemas.microsoft.com/office/drawing/2014/main" val="3602110168"/>
                    </a:ext>
                  </a:extLst>
                </a:gridCol>
                <a:gridCol w="2282282">
                  <a:extLst>
                    <a:ext uri="{9D8B030D-6E8A-4147-A177-3AD203B41FA5}">
                      <a16:colId xmlns:a16="http://schemas.microsoft.com/office/drawing/2014/main" val="499749101"/>
                    </a:ext>
                  </a:extLst>
                </a:gridCol>
                <a:gridCol w="2282282">
                  <a:extLst>
                    <a:ext uri="{9D8B030D-6E8A-4147-A177-3AD203B41FA5}">
                      <a16:colId xmlns:a16="http://schemas.microsoft.com/office/drawing/2014/main" val="1686080726"/>
                    </a:ext>
                  </a:extLst>
                </a:gridCol>
                <a:gridCol w="2282282">
                  <a:extLst>
                    <a:ext uri="{9D8B030D-6E8A-4147-A177-3AD203B41FA5}">
                      <a16:colId xmlns:a16="http://schemas.microsoft.com/office/drawing/2014/main" val="1895946273"/>
                    </a:ext>
                  </a:extLst>
                </a:gridCol>
                <a:gridCol w="2282282">
                  <a:extLst>
                    <a:ext uri="{9D8B030D-6E8A-4147-A177-3AD203B41FA5}">
                      <a16:colId xmlns:a16="http://schemas.microsoft.com/office/drawing/2014/main" val="3317750546"/>
                    </a:ext>
                  </a:extLst>
                </a:gridCol>
              </a:tblGrid>
              <a:tr h="609372">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endParaRPr lang="fr-FR" sz="1800" dirty="0"/>
                    </a:p>
                  </a:txBody>
                  <a:tcPr marL="91301" marR="91301" marT="45650" marB="45650">
                    <a:lnL>
                      <a:noFill/>
                    </a:lnL>
                    <a:lnR>
                      <a:noFill/>
                    </a:lnR>
                    <a:lnT w="12700" cmpd="sng">
                      <a:solidFill>
                        <a:srgbClr val="82746C"/>
                      </a:solidFill>
                    </a:lnT>
                    <a:lnB w="12700" cmpd="sng">
                      <a:solidFill>
                        <a:srgbClr val="82746C"/>
                      </a:solidFill>
                    </a:lnB>
                    <a:lnTlToBr w="12700" cmpd="sng">
                      <a:noFill/>
                      <a:prstDash val="solid"/>
                    </a:lnTlToBr>
                    <a:lnBlToTr w="12700" cmpd="sng">
                      <a:noFill/>
                      <a:prstDash val="solid"/>
                    </a:lnBlToTr>
                    <a:noFill/>
                  </a:tcPr>
                </a:tc>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pPr algn="ctr"/>
                      <a:r>
                        <a:rPr lang="fr-FR" sz="1800" dirty="0">
                          <a:solidFill>
                            <a:schemeClr val="bg1">
                              <a:lumMod val="50000"/>
                            </a:schemeClr>
                          </a:solidFill>
                        </a:rPr>
                        <a:t>Société commerciale</a:t>
                      </a:r>
                    </a:p>
                  </a:txBody>
                  <a:tcPr marL="91301" marR="91301" marT="45650" marB="45650">
                    <a:lnL>
                      <a:noFill/>
                    </a:lnL>
                    <a:lnR>
                      <a:noFill/>
                    </a:lnR>
                    <a:lnT w="12700" cmpd="sng">
                      <a:solidFill>
                        <a:srgbClr val="82746C"/>
                      </a:solidFill>
                    </a:lnT>
                    <a:lnB w="12700" cap="flat" cmpd="sng" algn="ctr">
                      <a:solidFill>
                        <a:srgbClr val="82746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pPr algn="ctr"/>
                      <a:r>
                        <a:rPr lang="fr-FR" sz="1800" dirty="0">
                          <a:solidFill>
                            <a:schemeClr val="bg1">
                              <a:lumMod val="50000"/>
                            </a:schemeClr>
                          </a:solidFill>
                        </a:rPr>
                        <a:t>Société Coopérative</a:t>
                      </a:r>
                    </a:p>
                  </a:txBody>
                  <a:tcPr marL="91301" marR="91301" marT="45650" marB="45650">
                    <a:lnL>
                      <a:noFill/>
                    </a:lnL>
                    <a:lnR>
                      <a:noFill/>
                    </a:lnR>
                    <a:lnT w="12700" cmpd="sng">
                      <a:solidFill>
                        <a:srgbClr val="82746C"/>
                      </a:solidFill>
                    </a:lnT>
                    <a:lnB w="12700" cmpd="sng">
                      <a:solidFill>
                        <a:srgbClr val="82746C"/>
                      </a:solidFill>
                    </a:lnB>
                    <a:lnTlToBr w="12700" cmpd="sng">
                      <a:noFill/>
                      <a:prstDash val="solid"/>
                    </a:lnTlToBr>
                    <a:lnBlToTr w="12700" cmpd="sng">
                      <a:noFill/>
                      <a:prstDash val="solid"/>
                    </a:lnBlToTr>
                    <a:noFill/>
                  </a:tcPr>
                </a:tc>
                <a:tc>
                  <a:txBody>
                    <a:bodyPr/>
                    <a:lstStyle/>
                    <a:p>
                      <a:pPr algn="ctr"/>
                      <a:r>
                        <a:rPr lang="fr-FR" sz="1800" b="1" kern="1200" dirty="0">
                          <a:solidFill>
                            <a:schemeClr val="bg1">
                              <a:lumMod val="50000"/>
                            </a:schemeClr>
                          </a:solidFill>
                          <a:latin typeface="Arial" panose="020B0604020202020204"/>
                          <a:ea typeface="+mn-ea"/>
                          <a:cs typeface="+mn-cs"/>
                        </a:rPr>
                        <a:t>EPL</a:t>
                      </a:r>
                    </a:p>
                  </a:txBody>
                  <a:tcPr marL="91301" marR="91301" marT="45650" marB="45650">
                    <a:lnL>
                      <a:noFill/>
                    </a:lnL>
                    <a:lnR>
                      <a:noFill/>
                    </a:lnR>
                    <a:lnT w="12700" cmpd="sng">
                      <a:solidFill>
                        <a:srgbClr val="82746C"/>
                      </a:solidFill>
                    </a:lnT>
                    <a:lnB w="12700" cap="flat" cmpd="sng" algn="ctr">
                      <a:solidFill>
                        <a:srgbClr val="82746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pPr algn="ctr"/>
                      <a:r>
                        <a:rPr lang="fr-FR" sz="1800" dirty="0">
                          <a:solidFill>
                            <a:schemeClr val="bg1">
                              <a:lumMod val="50000"/>
                            </a:schemeClr>
                          </a:solidFill>
                        </a:rPr>
                        <a:t>Association</a:t>
                      </a:r>
                    </a:p>
                  </a:txBody>
                  <a:tcPr marL="91301" marR="91301" marT="45650" marB="45650">
                    <a:lnL>
                      <a:noFill/>
                    </a:lnL>
                    <a:lnR>
                      <a:noFill/>
                    </a:lnR>
                    <a:lnT w="12700" cmpd="sng">
                      <a:solidFill>
                        <a:srgbClr val="82746C"/>
                      </a:solidFill>
                    </a:lnT>
                    <a:lnB w="12700" cmpd="sng">
                      <a:solidFill>
                        <a:srgbClr val="82746C"/>
                      </a:solidFill>
                    </a:lnB>
                    <a:lnTlToBr w="12700" cmpd="sng">
                      <a:noFill/>
                      <a:prstDash val="solid"/>
                    </a:lnTlToBr>
                    <a:lnBlToTr w="12700" cmpd="sng">
                      <a:noFill/>
                      <a:prstDash val="solid"/>
                    </a:lnBlToTr>
                    <a:noFill/>
                  </a:tcPr>
                </a:tc>
                <a:extLst>
                  <a:ext uri="{0D108BD9-81ED-4DB2-BD59-A6C34878D82A}">
                    <a16:rowId xmlns:a16="http://schemas.microsoft.com/office/drawing/2014/main" val="2964841214"/>
                  </a:ext>
                </a:extLst>
              </a:tr>
              <a:tr h="609372">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r>
                        <a:rPr lang="fr-FR" sz="1800" dirty="0"/>
                        <a:t>Fonds Propres</a:t>
                      </a:r>
                    </a:p>
                  </a:txBody>
                  <a:tcPr marL="91301" marR="91301" marT="45650" marB="45650" anchor="ctr">
                    <a:lnL>
                      <a:noFill/>
                    </a:lnL>
                    <a:lnR>
                      <a:noFill/>
                    </a:lnR>
                    <a:lnT w="12700" cmpd="sng">
                      <a:solidFill>
                        <a:srgbClr val="82746C"/>
                      </a:solidFill>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rgbClr val="82746C"/>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mpd="sng">
                      <a:solidFill>
                        <a:srgbClr val="82746C"/>
                      </a:solidFill>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82746C">
                        <a:alpha val="20000"/>
                      </a:srgbClr>
                    </a:solidFill>
                  </a:tcPr>
                </a:tc>
                <a:tc>
                  <a:txBody>
                    <a:bodyPr/>
                    <a:lstStyle/>
                    <a:p>
                      <a:endParaRPr lang="fr-FR" sz="1800" dirty="0"/>
                    </a:p>
                  </a:txBody>
                  <a:tcPr marL="91301" marR="91301" marT="45650" marB="45650">
                    <a:lnL>
                      <a:noFill/>
                    </a:lnL>
                    <a:lnR>
                      <a:noFill/>
                    </a:lnR>
                    <a:lnT w="12700" cap="flat" cmpd="sng" algn="ctr">
                      <a:solidFill>
                        <a:srgbClr val="82746C"/>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mpd="sng">
                      <a:solidFill>
                        <a:srgbClr val="82746C"/>
                      </a:solidFill>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78441402"/>
                  </a:ext>
                </a:extLst>
              </a:tr>
              <a:tr h="2349517">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r>
                        <a:rPr lang="fr-FR" sz="1800" dirty="0">
                          <a:solidFill>
                            <a:srgbClr val="FF9900"/>
                          </a:solidFill>
                        </a:rPr>
                        <a:t>Quasi-fonds propres</a:t>
                      </a:r>
                    </a:p>
                  </a:txBody>
                  <a:tcPr marL="91301" marR="91301" marT="45650" marB="45650" anchor="ctr">
                    <a:lnL>
                      <a:noFill/>
                    </a:lnL>
                    <a:lnR>
                      <a:noFill/>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82746C">
                        <a:alpha val="20000"/>
                      </a:srgbClr>
                    </a:solidFill>
                  </a:tcPr>
                </a:tc>
                <a:tc>
                  <a:txBody>
                    <a:body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72771008"/>
                  </a:ext>
                </a:extLst>
              </a:tr>
              <a:tr h="960657">
                <a:tc>
                  <a:txBody>
                    <a:bodyPr/>
                    <a:lstStyle>
                      <a:lvl1pPr marL="0" algn="l" defTabSz="913042" rtl="0" eaLnBrk="1" latinLnBrk="0" hangingPunct="1">
                        <a:defRPr sz="1798" b="1" kern="1200">
                          <a:solidFill>
                            <a:schemeClr val="tx1"/>
                          </a:solidFill>
                          <a:latin typeface="Arial" panose="020B0604020202020204"/>
                        </a:defRPr>
                      </a:lvl1pPr>
                      <a:lvl2pPr marL="456521" algn="l" defTabSz="913042" rtl="0" eaLnBrk="1" latinLnBrk="0" hangingPunct="1">
                        <a:defRPr sz="1798" b="1" kern="1200">
                          <a:solidFill>
                            <a:schemeClr val="tx1"/>
                          </a:solidFill>
                          <a:latin typeface="Arial" panose="020B0604020202020204"/>
                        </a:defRPr>
                      </a:lvl2pPr>
                      <a:lvl3pPr marL="913042" algn="l" defTabSz="913042" rtl="0" eaLnBrk="1" latinLnBrk="0" hangingPunct="1">
                        <a:defRPr sz="1798" b="1" kern="1200">
                          <a:solidFill>
                            <a:schemeClr val="tx1"/>
                          </a:solidFill>
                          <a:latin typeface="Arial" panose="020B0604020202020204"/>
                        </a:defRPr>
                      </a:lvl3pPr>
                      <a:lvl4pPr marL="1369563" algn="l" defTabSz="913042" rtl="0" eaLnBrk="1" latinLnBrk="0" hangingPunct="1">
                        <a:defRPr sz="1798" b="1" kern="1200">
                          <a:solidFill>
                            <a:schemeClr val="tx1"/>
                          </a:solidFill>
                          <a:latin typeface="Arial" panose="020B0604020202020204"/>
                        </a:defRPr>
                      </a:lvl4pPr>
                      <a:lvl5pPr marL="1826085" algn="l" defTabSz="913042" rtl="0" eaLnBrk="1" latinLnBrk="0" hangingPunct="1">
                        <a:defRPr sz="1798" b="1" kern="1200">
                          <a:solidFill>
                            <a:schemeClr val="tx1"/>
                          </a:solidFill>
                          <a:latin typeface="Arial" panose="020B0604020202020204"/>
                        </a:defRPr>
                      </a:lvl5pPr>
                      <a:lvl6pPr marL="2282606" algn="l" defTabSz="913042" rtl="0" eaLnBrk="1" latinLnBrk="0" hangingPunct="1">
                        <a:defRPr sz="1798" b="1" kern="1200">
                          <a:solidFill>
                            <a:schemeClr val="tx1"/>
                          </a:solidFill>
                          <a:latin typeface="Arial" panose="020B0604020202020204"/>
                        </a:defRPr>
                      </a:lvl6pPr>
                      <a:lvl7pPr marL="2739127" algn="l" defTabSz="913042" rtl="0" eaLnBrk="1" latinLnBrk="0" hangingPunct="1">
                        <a:defRPr sz="1798" b="1" kern="1200">
                          <a:solidFill>
                            <a:schemeClr val="tx1"/>
                          </a:solidFill>
                          <a:latin typeface="Arial" panose="020B0604020202020204"/>
                        </a:defRPr>
                      </a:lvl7pPr>
                      <a:lvl8pPr marL="3195648" algn="l" defTabSz="913042" rtl="0" eaLnBrk="1" latinLnBrk="0" hangingPunct="1">
                        <a:defRPr sz="1798" b="1" kern="1200">
                          <a:solidFill>
                            <a:schemeClr val="tx1"/>
                          </a:solidFill>
                          <a:latin typeface="Arial" panose="020B0604020202020204"/>
                        </a:defRPr>
                      </a:lvl8pPr>
                      <a:lvl9pPr marL="3652169" algn="l" defTabSz="913042" rtl="0" eaLnBrk="1" latinLnBrk="0" hangingPunct="1">
                        <a:defRPr sz="1798" b="1" kern="1200">
                          <a:solidFill>
                            <a:schemeClr val="tx1"/>
                          </a:solidFill>
                          <a:latin typeface="Arial" panose="020B0604020202020204"/>
                        </a:defRPr>
                      </a:lvl9pPr>
                    </a:lstStyle>
                    <a:p>
                      <a:r>
                        <a:rPr lang="fr-FR" sz="1800" dirty="0">
                          <a:solidFill>
                            <a:srgbClr val="92D050"/>
                          </a:solidFill>
                        </a:rPr>
                        <a:t>Dette</a:t>
                      </a:r>
                    </a:p>
                  </a:txBody>
                  <a:tcPr marL="91301" marR="91301" marT="45650" marB="45650" anchor="ctr">
                    <a:lnL>
                      <a:noFill/>
                    </a:lnL>
                    <a:lnR>
                      <a:noFill/>
                    </a:lnR>
                    <a:lnT w="12700" cap="flat" cmpd="sng" algn="ctr">
                      <a:solidFill>
                        <a:sysClr val="window" lastClr="FFFFFF">
                          <a:lumMod val="50000"/>
                        </a:sysClr>
                      </a:solidFill>
                      <a:prstDash val="solid"/>
                      <a:round/>
                      <a:headEnd type="none" w="med" len="med"/>
                      <a:tailEnd type="none" w="med" len="med"/>
                    </a:lnT>
                    <a:lnB w="12700" cmpd="sng">
                      <a:solidFill>
                        <a:srgbClr val="82746C"/>
                      </a:solidFill>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mpd="sng">
                      <a:solidFill>
                        <a:srgbClr val="82746C"/>
                      </a:solidFill>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mpd="sng">
                      <a:solidFill>
                        <a:srgbClr val="82746C"/>
                      </a:solidFill>
                    </a:lnB>
                    <a:lnTlToBr w="12700" cmpd="sng">
                      <a:noFill/>
                      <a:prstDash val="solid"/>
                    </a:lnTlToBr>
                    <a:lnBlToTr w="12700" cmpd="sng">
                      <a:noFill/>
                      <a:prstDash val="solid"/>
                    </a:lnBlToTr>
                    <a:solidFill>
                      <a:srgbClr val="82746C">
                        <a:alpha val="20000"/>
                      </a:srgbClr>
                    </a:solidFill>
                  </a:tcPr>
                </a:tc>
                <a:tc>
                  <a:txBody>
                    <a:body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mpd="sng">
                      <a:solidFill>
                        <a:srgbClr val="82746C"/>
                      </a:solidFill>
                    </a:lnB>
                    <a:lnTlToBr w="12700" cmpd="sng">
                      <a:noFill/>
                      <a:prstDash val="solid"/>
                    </a:lnTlToBr>
                    <a:lnBlToTr w="12700" cmpd="sng">
                      <a:noFill/>
                      <a:prstDash val="solid"/>
                    </a:lnBlToTr>
                    <a:noFill/>
                  </a:tcPr>
                </a:tc>
                <a:tc>
                  <a:txBody>
                    <a:bodyPr/>
                    <a:lstStyle>
                      <a:lvl1pPr marL="0" algn="l" defTabSz="913042" rtl="0" eaLnBrk="1" latinLnBrk="0" hangingPunct="1">
                        <a:defRPr sz="1798" kern="1200">
                          <a:solidFill>
                            <a:schemeClr val="tx1"/>
                          </a:solidFill>
                          <a:latin typeface="Arial" panose="020B0604020202020204"/>
                        </a:defRPr>
                      </a:lvl1pPr>
                      <a:lvl2pPr marL="456521" algn="l" defTabSz="913042" rtl="0" eaLnBrk="1" latinLnBrk="0" hangingPunct="1">
                        <a:defRPr sz="1798" kern="1200">
                          <a:solidFill>
                            <a:schemeClr val="tx1"/>
                          </a:solidFill>
                          <a:latin typeface="Arial" panose="020B0604020202020204"/>
                        </a:defRPr>
                      </a:lvl2pPr>
                      <a:lvl3pPr marL="913042" algn="l" defTabSz="913042" rtl="0" eaLnBrk="1" latinLnBrk="0" hangingPunct="1">
                        <a:defRPr sz="1798" kern="1200">
                          <a:solidFill>
                            <a:schemeClr val="tx1"/>
                          </a:solidFill>
                          <a:latin typeface="Arial" panose="020B0604020202020204"/>
                        </a:defRPr>
                      </a:lvl3pPr>
                      <a:lvl4pPr marL="1369563" algn="l" defTabSz="913042" rtl="0" eaLnBrk="1" latinLnBrk="0" hangingPunct="1">
                        <a:defRPr sz="1798" kern="1200">
                          <a:solidFill>
                            <a:schemeClr val="tx1"/>
                          </a:solidFill>
                          <a:latin typeface="Arial" panose="020B0604020202020204"/>
                        </a:defRPr>
                      </a:lvl4pPr>
                      <a:lvl5pPr marL="1826085" algn="l" defTabSz="913042" rtl="0" eaLnBrk="1" latinLnBrk="0" hangingPunct="1">
                        <a:defRPr sz="1798" kern="1200">
                          <a:solidFill>
                            <a:schemeClr val="tx1"/>
                          </a:solidFill>
                          <a:latin typeface="Arial" panose="020B0604020202020204"/>
                        </a:defRPr>
                      </a:lvl5pPr>
                      <a:lvl6pPr marL="2282606" algn="l" defTabSz="913042" rtl="0" eaLnBrk="1" latinLnBrk="0" hangingPunct="1">
                        <a:defRPr sz="1798" kern="1200">
                          <a:solidFill>
                            <a:schemeClr val="tx1"/>
                          </a:solidFill>
                          <a:latin typeface="Arial" panose="020B0604020202020204"/>
                        </a:defRPr>
                      </a:lvl6pPr>
                      <a:lvl7pPr marL="2739127" algn="l" defTabSz="913042" rtl="0" eaLnBrk="1" latinLnBrk="0" hangingPunct="1">
                        <a:defRPr sz="1798" kern="1200">
                          <a:solidFill>
                            <a:schemeClr val="tx1"/>
                          </a:solidFill>
                          <a:latin typeface="Arial" panose="020B0604020202020204"/>
                        </a:defRPr>
                      </a:lvl7pPr>
                      <a:lvl8pPr marL="3195648" algn="l" defTabSz="913042" rtl="0" eaLnBrk="1" latinLnBrk="0" hangingPunct="1">
                        <a:defRPr sz="1798" kern="1200">
                          <a:solidFill>
                            <a:schemeClr val="tx1"/>
                          </a:solidFill>
                          <a:latin typeface="Arial" panose="020B0604020202020204"/>
                        </a:defRPr>
                      </a:lvl8pPr>
                      <a:lvl9pPr marL="3652169" algn="l" defTabSz="913042" rtl="0" eaLnBrk="1" latinLnBrk="0" hangingPunct="1">
                        <a:defRPr sz="1798" kern="1200">
                          <a:solidFill>
                            <a:schemeClr val="tx1"/>
                          </a:solidFill>
                          <a:latin typeface="Arial" panose="020B0604020202020204"/>
                        </a:defRPr>
                      </a:lvl9pPr>
                    </a:lstStyle>
                    <a:p>
                      <a:endParaRPr lang="fr-FR" sz="1800" dirty="0"/>
                    </a:p>
                  </a:txBody>
                  <a:tcPr marL="91301" marR="91301" marT="45650" marB="45650">
                    <a:lnL>
                      <a:noFill/>
                    </a:lnL>
                    <a:lnR>
                      <a:noFill/>
                    </a:lnR>
                    <a:lnT w="12700" cap="flat" cmpd="sng" algn="ctr">
                      <a:solidFill>
                        <a:sysClr val="window" lastClr="FFFFFF">
                          <a:lumMod val="50000"/>
                        </a:sysClr>
                      </a:solidFill>
                      <a:prstDash val="solid"/>
                      <a:round/>
                      <a:headEnd type="none" w="med" len="med"/>
                      <a:tailEnd type="none" w="med" len="med"/>
                    </a:lnT>
                    <a:lnB w="12700" cmpd="sng">
                      <a:solidFill>
                        <a:srgbClr val="82746C"/>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441809124"/>
                  </a:ext>
                </a:extLst>
              </a:tr>
            </a:tbl>
          </a:graphicData>
        </a:graphic>
      </p:graphicFrame>
      <p:sp>
        <p:nvSpPr>
          <p:cNvPr id="10" name="Espace réservé du texte 15">
            <a:extLst>
              <a:ext uri="{FF2B5EF4-FFF2-40B4-BE49-F238E27FC236}">
                <a16:creationId xmlns:a16="http://schemas.microsoft.com/office/drawing/2014/main" id="{943A8223-2905-45D7-8B07-12E33E889026}"/>
              </a:ext>
            </a:extLst>
          </p:cNvPr>
          <p:cNvSpPr txBox="1">
            <a:spLocks/>
          </p:cNvSpPr>
          <p:nvPr/>
        </p:nvSpPr>
        <p:spPr>
          <a:xfrm>
            <a:off x="2235918" y="2274659"/>
            <a:ext cx="6598366" cy="359455"/>
          </a:xfrm>
          <a:prstGeom prst="roundRect">
            <a:avLst/>
          </a:prstGeom>
          <a:solidFill>
            <a:srgbClr val="E20613">
              <a:lumMod val="20000"/>
              <a:lumOff val="80000"/>
            </a:srgbClr>
          </a:solidFill>
          <a:ln w="6350" cap="flat" cmpd="sng" algn="ctr">
            <a:solidFill>
              <a:srgbClr val="E20613"/>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Prise de participation (&gt; 500K€)</a:t>
            </a:r>
          </a:p>
        </p:txBody>
      </p:sp>
      <p:sp>
        <p:nvSpPr>
          <p:cNvPr id="11" name="Espace réservé du texte 15">
            <a:extLst>
              <a:ext uri="{FF2B5EF4-FFF2-40B4-BE49-F238E27FC236}">
                <a16:creationId xmlns:a16="http://schemas.microsoft.com/office/drawing/2014/main" id="{5CF8F753-7348-46C8-AF15-50938BD8D466}"/>
              </a:ext>
            </a:extLst>
          </p:cNvPr>
          <p:cNvSpPr txBox="1">
            <a:spLocks/>
          </p:cNvSpPr>
          <p:nvPr/>
        </p:nvSpPr>
        <p:spPr>
          <a:xfrm>
            <a:off x="2235918" y="2845209"/>
            <a:ext cx="6596620" cy="453878"/>
          </a:xfrm>
          <a:prstGeom prst="roundRect">
            <a:avLst/>
          </a:prstGeom>
          <a:solidFill>
            <a:srgbClr val="FFCC99"/>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Avance en compte courant d'associés (nécessairement liée à une prise de participation)</a:t>
            </a:r>
          </a:p>
        </p:txBody>
      </p:sp>
      <p:sp>
        <p:nvSpPr>
          <p:cNvPr id="12" name="Espace réservé du texte 15">
            <a:extLst>
              <a:ext uri="{FF2B5EF4-FFF2-40B4-BE49-F238E27FC236}">
                <a16:creationId xmlns:a16="http://schemas.microsoft.com/office/drawing/2014/main" id="{5F05246A-4D69-4745-8098-F0B36A7801DF}"/>
              </a:ext>
            </a:extLst>
          </p:cNvPr>
          <p:cNvSpPr txBox="1">
            <a:spLocks/>
          </p:cNvSpPr>
          <p:nvPr/>
        </p:nvSpPr>
        <p:spPr>
          <a:xfrm>
            <a:off x="2234172" y="3414018"/>
            <a:ext cx="6598366" cy="453878"/>
          </a:xfrm>
          <a:prstGeom prst="roundRect">
            <a:avLst/>
          </a:prstGeom>
          <a:solidFill>
            <a:srgbClr val="FFCC99"/>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Obligation remboursable / convertible en actions (&gt; 500K€)</a:t>
            </a:r>
          </a:p>
        </p:txBody>
      </p:sp>
      <p:sp>
        <p:nvSpPr>
          <p:cNvPr id="14" name="Espace réservé du texte 15">
            <a:extLst>
              <a:ext uri="{FF2B5EF4-FFF2-40B4-BE49-F238E27FC236}">
                <a16:creationId xmlns:a16="http://schemas.microsoft.com/office/drawing/2014/main" id="{F718B450-1B3F-4529-A16F-437C2AC73A58}"/>
              </a:ext>
            </a:extLst>
          </p:cNvPr>
          <p:cNvSpPr txBox="1">
            <a:spLocks/>
          </p:cNvSpPr>
          <p:nvPr/>
        </p:nvSpPr>
        <p:spPr>
          <a:xfrm>
            <a:off x="4470836" y="4007996"/>
            <a:ext cx="2136441" cy="453878"/>
          </a:xfrm>
          <a:prstGeom prst="roundRect">
            <a:avLst/>
          </a:prstGeom>
          <a:solidFill>
            <a:srgbClr val="FFCC99"/>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Titre participatif </a:t>
            </a:r>
          </a:p>
          <a:p>
            <a:pPr algn="ctr" defTabSz="1004672">
              <a:lnSpc>
                <a:spcPts val="1198"/>
              </a:lnSpc>
              <a:spcBef>
                <a:spcPts val="0"/>
              </a:spcBef>
              <a:defRPr/>
            </a:pPr>
            <a:r>
              <a:rPr lang="fr-FR" sz="1198" i="0" dirty="0">
                <a:solidFill>
                  <a:srgbClr val="000000"/>
                </a:solidFill>
                <a:latin typeface="Arial" panose="020B0604020202020204"/>
              </a:rPr>
              <a:t>(&gt; 500K€)</a:t>
            </a:r>
          </a:p>
        </p:txBody>
      </p:sp>
      <p:sp>
        <p:nvSpPr>
          <p:cNvPr id="15" name="Espace réservé du texte 15">
            <a:extLst>
              <a:ext uri="{FF2B5EF4-FFF2-40B4-BE49-F238E27FC236}">
                <a16:creationId xmlns:a16="http://schemas.microsoft.com/office/drawing/2014/main" id="{2249C27C-0A89-40A2-AAF0-77976668A1B6}"/>
              </a:ext>
            </a:extLst>
          </p:cNvPr>
          <p:cNvSpPr txBox="1">
            <a:spLocks/>
          </p:cNvSpPr>
          <p:nvPr/>
        </p:nvSpPr>
        <p:spPr>
          <a:xfrm>
            <a:off x="9053758" y="4013168"/>
            <a:ext cx="2137198" cy="453878"/>
          </a:xfrm>
          <a:prstGeom prst="roundRect">
            <a:avLst/>
          </a:prstGeom>
          <a:solidFill>
            <a:srgbClr val="FFCC99"/>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Titre associatif </a:t>
            </a:r>
          </a:p>
          <a:p>
            <a:pPr algn="ctr" defTabSz="1004672">
              <a:lnSpc>
                <a:spcPts val="1198"/>
              </a:lnSpc>
              <a:spcBef>
                <a:spcPts val="0"/>
              </a:spcBef>
              <a:defRPr/>
            </a:pPr>
            <a:r>
              <a:rPr lang="fr-FR" sz="1198" i="0" dirty="0">
                <a:solidFill>
                  <a:srgbClr val="000000"/>
                </a:solidFill>
                <a:latin typeface="Arial" panose="020B0604020202020204"/>
              </a:rPr>
              <a:t>(&gt; 500K€)</a:t>
            </a:r>
          </a:p>
        </p:txBody>
      </p:sp>
      <p:sp>
        <p:nvSpPr>
          <p:cNvPr id="16" name="Espace réservé du texte 15">
            <a:extLst>
              <a:ext uri="{FF2B5EF4-FFF2-40B4-BE49-F238E27FC236}">
                <a16:creationId xmlns:a16="http://schemas.microsoft.com/office/drawing/2014/main" id="{2191D32E-B6D2-41C7-BB67-6295C988BE79}"/>
              </a:ext>
            </a:extLst>
          </p:cNvPr>
          <p:cNvSpPr txBox="1">
            <a:spLocks/>
          </p:cNvSpPr>
          <p:nvPr/>
        </p:nvSpPr>
        <p:spPr>
          <a:xfrm>
            <a:off x="4470835" y="4591876"/>
            <a:ext cx="6720119" cy="414589"/>
          </a:xfrm>
          <a:prstGeom prst="roundRect">
            <a:avLst/>
          </a:prstGeom>
          <a:solidFill>
            <a:srgbClr val="FFCC99"/>
          </a:solidFill>
          <a:ln w="6350" cap="flat" cmpd="sng" algn="ctr">
            <a:solidFill>
              <a:srgbClr val="FF990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 Prêt subordonné / ~ avec intérêt participatif (&gt; 200K€)</a:t>
            </a:r>
          </a:p>
        </p:txBody>
      </p:sp>
      <p:sp>
        <p:nvSpPr>
          <p:cNvPr id="17" name="Espace réservé du texte 15">
            <a:extLst>
              <a:ext uri="{FF2B5EF4-FFF2-40B4-BE49-F238E27FC236}">
                <a16:creationId xmlns:a16="http://schemas.microsoft.com/office/drawing/2014/main" id="{4BB8C994-07FB-40D1-A170-160AD02C1A5B}"/>
              </a:ext>
            </a:extLst>
          </p:cNvPr>
          <p:cNvSpPr txBox="1">
            <a:spLocks/>
          </p:cNvSpPr>
          <p:nvPr/>
        </p:nvSpPr>
        <p:spPr>
          <a:xfrm>
            <a:off x="2234172" y="5448250"/>
            <a:ext cx="8956783" cy="359455"/>
          </a:xfrm>
          <a:prstGeom prst="roundRect">
            <a:avLst/>
          </a:prstGeom>
          <a:solidFill>
            <a:srgbClr val="ACCA53">
              <a:lumMod val="40000"/>
              <a:lumOff val="60000"/>
            </a:srgbClr>
          </a:solidFill>
          <a:ln w="6350" cap="flat" cmpd="sng" algn="ctr">
            <a:solidFill>
              <a:srgbClr val="92D050"/>
            </a:solidFill>
            <a:prstDash val="solid"/>
            <a:miter lim="800000"/>
          </a:ln>
          <a:effectLst/>
        </p:spPr>
        <p:txBody>
          <a:bodyPr anchor="ctr">
            <a:noAutofit/>
          </a:bodyPr>
          <a:lstStyle>
            <a:lvl1pPr marL="0" indent="0" algn="l" defTabSz="958474" rtl="0" eaLnBrk="1" latinLnBrk="0" hangingPunct="1">
              <a:lnSpc>
                <a:spcPct val="100000"/>
              </a:lnSpc>
              <a:spcBef>
                <a:spcPts val="1200"/>
              </a:spcBef>
              <a:buFont typeface="Arial" panose="020B0604020202020204" pitchFamily="34" charset="0"/>
              <a:buNone/>
              <a:defRPr sz="1800" i="1" kern="1200">
                <a:solidFill>
                  <a:schemeClr val="tx2"/>
                </a:solidFill>
                <a:latin typeface="+mn-lt"/>
                <a:ea typeface="+mn-ea"/>
                <a:cs typeface="+mn-cs"/>
              </a:defRPr>
            </a:lvl1pPr>
            <a:lvl2pPr marL="0" indent="0" algn="l" defTabSz="958474" rtl="0" eaLnBrk="1" latinLnBrk="0" hangingPunct="1">
              <a:lnSpc>
                <a:spcPct val="100000"/>
              </a:lnSpc>
              <a:spcBef>
                <a:spcPts val="600"/>
              </a:spcBef>
              <a:buFont typeface="Arial" panose="020B0604020202020204" pitchFamily="34" charset="0"/>
              <a:buNone/>
              <a:defRPr sz="1400" kern="1200">
                <a:solidFill>
                  <a:schemeClr val="tx2"/>
                </a:solidFill>
                <a:latin typeface="+mn-lt"/>
                <a:ea typeface="+mn-ea"/>
                <a:cs typeface="+mn-cs"/>
              </a:defRPr>
            </a:lvl2pPr>
            <a:lvl3pPr marL="179388" indent="-179388" algn="l" defTabSz="958474" rtl="0" eaLnBrk="1" latinLnBrk="0" hangingPunct="1">
              <a:lnSpc>
                <a:spcPct val="100000"/>
              </a:lnSpc>
              <a:spcBef>
                <a:spcPts val="1800"/>
              </a:spcBef>
              <a:buClr>
                <a:schemeClr val="tx1"/>
              </a:buClr>
              <a:buFont typeface="+mj-lt"/>
              <a:buAutoNum type="arabicPeriod"/>
              <a:tabLst>
                <a:tab pos="179388" algn="l"/>
              </a:tabLst>
              <a:defRPr sz="1400" b="1" kern="1200">
                <a:solidFill>
                  <a:schemeClr val="tx2"/>
                </a:solidFill>
                <a:latin typeface="+mn-lt"/>
                <a:ea typeface="+mn-ea"/>
                <a:cs typeface="+mn-cs"/>
              </a:defRPr>
            </a:lvl3pPr>
            <a:lvl4pPr marL="180000" indent="126000" algn="l" defTabSz="958474" rtl="0" eaLnBrk="1" latinLnBrk="0" hangingPunct="1">
              <a:lnSpc>
                <a:spcPct val="100000"/>
              </a:lnSpc>
              <a:spcBef>
                <a:spcPts val="400"/>
              </a:spcBef>
              <a:buSzPct val="80000"/>
              <a:buFont typeface="Verdana" panose="020B0604030504040204" pitchFamily="34" charset="0"/>
              <a:buChar char="•"/>
              <a:defRPr sz="1400" kern="1200">
                <a:solidFill>
                  <a:schemeClr val="tx2"/>
                </a:solidFill>
                <a:latin typeface="+mn-lt"/>
                <a:ea typeface="+mn-ea"/>
                <a:cs typeface="+mn-cs"/>
              </a:defRPr>
            </a:lvl4pPr>
            <a:lvl5pPr marL="252000" indent="126000" algn="l" defTabSz="958474" rtl="0" eaLnBrk="1" latinLnBrk="0" hangingPunct="1">
              <a:lnSpc>
                <a:spcPct val="100000"/>
              </a:lnSpc>
              <a:spcBef>
                <a:spcPts val="400"/>
              </a:spcBef>
              <a:buFont typeface="Arial" panose="020B0604020202020204" pitchFamily="34" charset="0"/>
              <a:buChar char="-"/>
              <a:defRPr sz="1400" kern="1200">
                <a:solidFill>
                  <a:schemeClr val="tx2"/>
                </a:solidFill>
                <a:latin typeface="+mn-lt"/>
                <a:ea typeface="+mn-ea"/>
                <a:cs typeface="+mn-cs"/>
              </a:defRPr>
            </a:lvl5pPr>
            <a:lvl6pPr marL="2635804"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6pPr>
            <a:lvl7pPr marL="3115041"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7pPr>
            <a:lvl8pPr marL="3594278"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8pPr>
            <a:lvl9pPr marL="4073515" indent="-239619" algn="l" defTabSz="958474" rtl="0" eaLnBrk="1" latinLnBrk="0" hangingPunct="1">
              <a:lnSpc>
                <a:spcPct val="90000"/>
              </a:lnSpc>
              <a:spcBef>
                <a:spcPts val="524"/>
              </a:spcBef>
              <a:buFont typeface="Arial" panose="020B0604020202020204" pitchFamily="34" charset="0"/>
              <a:buChar char="•"/>
              <a:defRPr sz="1887" kern="1200">
                <a:solidFill>
                  <a:schemeClr val="tx1"/>
                </a:solidFill>
                <a:latin typeface="+mn-lt"/>
                <a:ea typeface="+mn-ea"/>
                <a:cs typeface="+mn-cs"/>
              </a:defRPr>
            </a:lvl9pPr>
          </a:lstStyle>
          <a:p>
            <a:pPr algn="ctr" defTabSz="1004672">
              <a:lnSpc>
                <a:spcPts val="1198"/>
              </a:lnSpc>
              <a:spcBef>
                <a:spcPts val="0"/>
              </a:spcBef>
              <a:defRPr/>
            </a:pPr>
            <a:r>
              <a:rPr lang="fr-FR" sz="1198" i="0" dirty="0">
                <a:solidFill>
                  <a:srgbClr val="000000"/>
                </a:solidFill>
                <a:latin typeface="Arial" panose="020B0604020202020204"/>
              </a:rPr>
              <a:t>Obligation (simple)</a:t>
            </a:r>
          </a:p>
        </p:txBody>
      </p:sp>
      <p:sp>
        <p:nvSpPr>
          <p:cNvPr id="19" name="Espace réservé du numéro de diapositive 3">
            <a:extLst>
              <a:ext uri="{FF2B5EF4-FFF2-40B4-BE49-F238E27FC236}">
                <a16:creationId xmlns:a16="http://schemas.microsoft.com/office/drawing/2014/main" id="{ECD6AC3D-1343-4DA6-9C49-3C76DB983692}"/>
              </a:ext>
            </a:extLst>
          </p:cNvPr>
          <p:cNvSpPr>
            <a:spLocks noGrp="1"/>
          </p:cNvSpPr>
          <p:nvPr>
            <p:ph type="sldNum" sz="quarter" idx="12"/>
          </p:nvPr>
        </p:nvSpPr>
        <p:spPr>
          <a:xfrm>
            <a:off x="11267999" y="6697779"/>
            <a:ext cx="519543" cy="180000"/>
          </a:xfrm>
        </p:spPr>
        <p:txBody>
          <a:bodyPr/>
          <a:lstStyle/>
          <a:p>
            <a:fld id="{FF67EF60-D3B0-409C-88CD-C39F952AE724}" type="slidenum">
              <a:rPr lang="fr-FR" smtClean="0"/>
              <a:t>9</a:t>
            </a:fld>
            <a:endParaRPr lang="fr-FR"/>
          </a:p>
        </p:txBody>
      </p:sp>
      <p:sp>
        <p:nvSpPr>
          <p:cNvPr id="20" name="Espace réservé du pied de page 2">
            <a:extLst>
              <a:ext uri="{FF2B5EF4-FFF2-40B4-BE49-F238E27FC236}">
                <a16:creationId xmlns:a16="http://schemas.microsoft.com/office/drawing/2014/main" id="{78693ADF-4A7E-4063-BDD7-6C4C2714243F}"/>
              </a:ext>
            </a:extLst>
          </p:cNvPr>
          <p:cNvSpPr>
            <a:spLocks noGrp="1"/>
          </p:cNvSpPr>
          <p:nvPr>
            <p:ph type="ftr" sz="quarter" idx="11"/>
          </p:nvPr>
        </p:nvSpPr>
        <p:spPr>
          <a:xfrm>
            <a:off x="6228000" y="6700160"/>
            <a:ext cx="5040000" cy="180000"/>
          </a:xfrm>
        </p:spPr>
        <p:txBody>
          <a:bodyPr/>
          <a:lstStyle/>
          <a:p>
            <a:r>
              <a:rPr lang="fr-FR" dirty="0"/>
              <a:t>CRESS CORSICA 25 janvier 2023</a:t>
            </a:r>
          </a:p>
        </p:txBody>
      </p:sp>
    </p:spTree>
    <p:extLst>
      <p:ext uri="{BB962C8B-B14F-4D97-AF65-F5344CB8AC3E}">
        <p14:creationId xmlns:p14="http://schemas.microsoft.com/office/powerpoint/2010/main" val="2767545485"/>
      </p:ext>
    </p:extLst>
  </p:cSld>
  <p:clrMapOvr>
    <a:masterClrMapping/>
  </p:clrMapOvr>
</p:sld>
</file>

<file path=ppt/theme/theme1.xml><?xml version="1.0" encoding="utf-8"?>
<a:theme xmlns:a="http://schemas.openxmlformats.org/drawingml/2006/main" name="Banque des Territoires">
  <a:themeElements>
    <a:clrScheme name="Banque des territoires OK">
      <a:dk1>
        <a:srgbClr val="E5281D"/>
      </a:dk1>
      <a:lt1>
        <a:srgbClr val="FFFFFF"/>
      </a:lt1>
      <a:dk2>
        <a:srgbClr val="85746D"/>
      </a:dk2>
      <a:lt2>
        <a:srgbClr val="62C3D6"/>
      </a:lt2>
      <a:accent1>
        <a:srgbClr val="62C36D"/>
      </a:accent1>
      <a:accent2>
        <a:srgbClr val="FFEB68"/>
      </a:accent2>
      <a:accent3>
        <a:srgbClr val="F4A023"/>
      </a:accent3>
      <a:accent4>
        <a:srgbClr val="EB6DAA"/>
      </a:accent4>
      <a:accent5>
        <a:srgbClr val="A07CB9"/>
      </a:accent5>
      <a:accent6>
        <a:srgbClr val="7B7B7B"/>
      </a:accent6>
      <a:hlink>
        <a:srgbClr val="62C3D6"/>
      </a:hlink>
      <a:folHlink>
        <a:srgbClr val="E5281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dT-Template-PowerPoint-v4.potx" id="{3159DFD4-B29C-41B5-B1A0-BCC5F9DAC5DD}" vid="{83E829BF-3AA7-45F9-883D-FE3354AF8EB0}"/>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BANQUE_TERRITOIRES_PTT_EXE</Template>
  <TotalTime>2926</TotalTime>
  <Words>3257</Words>
  <Application>Microsoft Office PowerPoint</Application>
  <PresentationFormat>Personnalisé</PresentationFormat>
  <Paragraphs>613</Paragraphs>
  <Slides>45</Slides>
  <Notes>3</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45</vt:i4>
      </vt:variant>
    </vt:vector>
  </HeadingPairs>
  <TitlesOfParts>
    <vt:vector size="52" baseType="lpstr">
      <vt:lpstr>Arial</vt:lpstr>
      <vt:lpstr>Calibri</vt:lpstr>
      <vt:lpstr>Calibri Light</vt:lpstr>
      <vt:lpstr>Verdana</vt:lpstr>
      <vt:lpstr>Wingdings</vt:lpstr>
      <vt:lpstr>Banque des Territoires</vt:lpstr>
      <vt:lpstr>Conception personnalisée</vt:lpstr>
      <vt:lpstr>Les dispositifs de soutien aux acteurs ESS  Banque des Territoires</vt:lpstr>
      <vt:lpstr>La Banque des Territoires est un des 5 métiers du Groupe Caisse des Dépôts</vt:lpstr>
      <vt:lpstr>Répondre aux enjeux des territoires</vt:lpstr>
      <vt:lpstr>Notre action  Banque des Territoires</vt:lpstr>
      <vt:lpstr>Accompagner le développement de l’ESS</vt:lpstr>
      <vt:lpstr>Investir de manière</vt:lpstr>
      <vt:lpstr>L’investissement direct</vt:lpstr>
      <vt:lpstr>Notre stratégie d’investissement – Axes d’investissement</vt:lpstr>
      <vt:lpstr>Instruments financiers de haut de bilan proposés par la Banque des Territoires</vt:lpstr>
      <vt:lpstr>Transition alimentaire</vt:lpstr>
      <vt:lpstr>Présentation PowerPoint</vt:lpstr>
      <vt:lpstr>Notre offre pour accélérer la transition alimentaire</vt:lpstr>
      <vt:lpstr>Présentation PowerPoint</vt:lpstr>
      <vt:lpstr>RÉSEAU COCAGNE</vt:lpstr>
      <vt:lpstr>Développement économique local</vt:lpstr>
      <vt:lpstr>Présentation PowerPoint</vt:lpstr>
      <vt:lpstr>Notre stratégie d’investissement – Axes d’investissement</vt:lpstr>
      <vt:lpstr>Présentation PowerPoint</vt:lpstr>
      <vt:lpstr>LEMON TRI</vt:lpstr>
      <vt:lpstr>Présentation PowerPoint</vt:lpstr>
      <vt:lpstr>GROUPE IDEES</vt:lpstr>
      <vt:lpstr>Présentation PowerPoint</vt:lpstr>
      <vt:lpstr>SCIC UN GOUT D’ILLUSION</vt:lpstr>
      <vt:lpstr>MAKE ICI</vt:lpstr>
      <vt:lpstr>Santé et  médico-social</vt:lpstr>
      <vt:lpstr>Notre offre à impact santé et médico-social</vt:lpstr>
      <vt:lpstr>Présentation PowerPoint</vt:lpstr>
      <vt:lpstr>Présentation PowerPoint</vt:lpstr>
      <vt:lpstr>ENVIE AUTONOMIE</vt:lpstr>
      <vt:lpstr>Présentation PowerPoint</vt:lpstr>
      <vt:lpstr>FRANCE BEGUINAGES</vt:lpstr>
      <vt:lpstr>Présentation PowerPoint</vt:lpstr>
      <vt:lpstr>Présentation PowerPoint</vt:lpstr>
      <vt:lpstr>Education et formation professionnelle</vt:lpstr>
      <vt:lpstr>Présentation PowerPoint</vt:lpstr>
      <vt:lpstr>Présentation PowerPoint</vt:lpstr>
      <vt:lpstr>MYFUTURE</vt:lpstr>
      <vt:lpstr>MOBIDYS</vt:lpstr>
      <vt:lpstr>Présentation PowerPoint</vt:lpstr>
      <vt:lpstr>SIMPLON</vt:lpstr>
      <vt:lpstr>CFA DE LA GASTRONOMIE</vt:lpstr>
      <vt:lpstr>FUTUR COMPOSE [DOKKI]</vt:lpstr>
      <vt:lpstr>Financement intermédié</vt:lpstr>
      <vt:lpstr>Présentation PowerPoint</vt:lpstr>
      <vt:lpstr>7 Contrats à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deux lignes [Arial bold 35 pt]</dc:title>
  <dc:creator>Debeure-Revest, Agnes</dc:creator>
  <cp:lastModifiedBy>Jean-Michel MINICONI</cp:lastModifiedBy>
  <cp:revision>167</cp:revision>
  <dcterms:created xsi:type="dcterms:W3CDTF">2019-01-31T10:52:58Z</dcterms:created>
  <dcterms:modified xsi:type="dcterms:W3CDTF">2023-01-25T11:09:02Z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861b9d-47cf-4fa9-b565-a0b0c80f812c_Enabled">
    <vt:lpwstr>true</vt:lpwstr>
  </property>
  <property fmtid="{D5CDD505-2E9C-101B-9397-08002B2CF9AE}" pid="3" name="MSIP_Label_95861b9d-47cf-4fa9-b565-a0b0c80f812c_SetDate">
    <vt:lpwstr>2021-01-26T18:52:12Z</vt:lpwstr>
  </property>
  <property fmtid="{D5CDD505-2E9C-101B-9397-08002B2CF9AE}" pid="4" name="MSIP_Label_95861b9d-47cf-4fa9-b565-a0b0c80f812c_Method">
    <vt:lpwstr>Privileged</vt:lpwstr>
  </property>
  <property fmtid="{D5CDD505-2E9C-101B-9397-08002B2CF9AE}" pid="5" name="MSIP_Label_95861b9d-47cf-4fa9-b565-a0b0c80f812c_Name">
    <vt:lpwstr>95861b9d-47cf-4fa9-b565-a0b0c80f812c</vt:lpwstr>
  </property>
  <property fmtid="{D5CDD505-2E9C-101B-9397-08002B2CF9AE}" pid="6" name="MSIP_Label_95861b9d-47cf-4fa9-b565-a0b0c80f812c_SiteId">
    <vt:lpwstr>6eab6365-8194-49c6-a4d0-e2d1a0fbeb74</vt:lpwstr>
  </property>
  <property fmtid="{D5CDD505-2E9C-101B-9397-08002B2CF9AE}" pid="7" name="MSIP_Label_95861b9d-47cf-4fa9-b565-a0b0c80f812c_ActionId">
    <vt:lpwstr>c8652c0e-aedf-4808-b123-26382ebee5a4</vt:lpwstr>
  </property>
  <property fmtid="{D5CDD505-2E9C-101B-9397-08002B2CF9AE}" pid="8" name="MSIP_Label_95861b9d-47cf-4fa9-b565-a0b0c80f812c_ContentBits">
    <vt:lpwstr>0</vt:lpwstr>
  </property>
</Properties>
</file>